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9" r:id="rId3"/>
    <p:sldId id="307" r:id="rId4"/>
    <p:sldId id="309" r:id="rId5"/>
    <p:sldId id="262" r:id="rId6"/>
    <p:sldId id="264" r:id="rId7"/>
    <p:sldId id="265" r:id="rId8"/>
    <p:sldId id="318" r:id="rId9"/>
    <p:sldId id="319" r:id="rId10"/>
    <p:sldId id="323" r:id="rId11"/>
    <p:sldId id="327" r:id="rId12"/>
    <p:sldId id="321" r:id="rId13"/>
    <p:sldId id="322" r:id="rId14"/>
    <p:sldId id="326" r:id="rId15"/>
    <p:sldId id="320" r:id="rId16"/>
    <p:sldId id="257"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0D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151" autoAdjust="0"/>
  </p:normalViewPr>
  <p:slideViewPr>
    <p:cSldViewPr snapToGrid="0">
      <p:cViewPr varScale="1">
        <p:scale>
          <a:sx n="68" d="100"/>
          <a:sy n="68" d="100"/>
        </p:scale>
        <p:origin x="123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0519CF-7EE5-43CB-92B3-73D634DAECF4}" type="datetimeFigureOut">
              <a:rPr lang="en-US" smtClean="0"/>
              <a:t>6/27/2023</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1B72A4-0339-4719-8471-28FB7584098A}" type="slidenum">
              <a:rPr lang="en-US" smtClean="0"/>
              <a:t>‹#›</a:t>
            </a:fld>
            <a:endParaRPr lang="en-US"/>
          </a:p>
        </p:txBody>
      </p:sp>
    </p:spTree>
    <p:extLst>
      <p:ext uri="{BB962C8B-B14F-4D97-AF65-F5344CB8AC3E}">
        <p14:creationId xmlns:p14="http://schemas.microsoft.com/office/powerpoint/2010/main" val="4292826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Введение. Представленная работа не является совершенно новой, моделированием прохождения космических лучей через атмосферу Земли я занимаюсь уже очень давно, но хотелось бы немного рассказать о последних изменениях в работе и дальнейших планах на нее. Во – первых, сразу же хочется сказать,</a:t>
            </a:r>
            <a:r>
              <a:rPr lang="en-US" dirty="0"/>
              <a:t> </a:t>
            </a:r>
            <a:r>
              <a:rPr lang="ru-RU" dirty="0"/>
              <a:t>работа, скорее, обзорная, а во-вторых, что здесь будут рассмотрены результаты для моделирования прохождения именно протонов КЛ через атмосферу Земли.</a:t>
            </a:r>
            <a:endParaRPr lang="en-US" dirty="0"/>
          </a:p>
        </p:txBody>
      </p:sp>
      <p:sp>
        <p:nvSpPr>
          <p:cNvPr id="4" name="Номер слайда 3"/>
          <p:cNvSpPr>
            <a:spLocks noGrp="1"/>
          </p:cNvSpPr>
          <p:nvPr>
            <p:ph type="sldNum" sz="quarter" idx="5"/>
          </p:nvPr>
        </p:nvSpPr>
        <p:spPr/>
        <p:txBody>
          <a:bodyPr/>
          <a:lstStyle/>
          <a:p>
            <a:fld id="{6E1B72A4-0339-4719-8471-28FB7584098A}" type="slidenum">
              <a:rPr lang="en-US" smtClean="0"/>
              <a:t>1</a:t>
            </a:fld>
            <a:endParaRPr lang="en-US"/>
          </a:p>
        </p:txBody>
      </p:sp>
    </p:spTree>
    <p:extLst>
      <p:ext uri="{BB962C8B-B14F-4D97-AF65-F5344CB8AC3E}">
        <p14:creationId xmlns:p14="http://schemas.microsoft.com/office/powerpoint/2010/main" val="4067129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На графике представлен высотный профиль для полученной скорости (или плотности </a:t>
            </a:r>
            <a:r>
              <a:rPr lang="ru-RU" dirty="0">
                <a:sym typeface="Wingdings" panose="05000000000000000000" pitchFamily="2" charset="2"/>
              </a:rPr>
              <a:t> </a:t>
            </a:r>
            <a:r>
              <a:rPr lang="ru-RU" dirty="0"/>
              <a:t>) ионизации (частиц в объеме в единицу времени) для галактических космических лучей и для солнечных космических лучей, быстрая компонента</a:t>
            </a:r>
            <a:endParaRPr lang="en-US" dirty="0"/>
          </a:p>
        </p:txBody>
      </p:sp>
      <p:sp>
        <p:nvSpPr>
          <p:cNvPr id="4" name="Номер слайда 3"/>
          <p:cNvSpPr>
            <a:spLocks noGrp="1"/>
          </p:cNvSpPr>
          <p:nvPr>
            <p:ph type="sldNum" sz="quarter" idx="5"/>
          </p:nvPr>
        </p:nvSpPr>
        <p:spPr/>
        <p:txBody>
          <a:bodyPr/>
          <a:lstStyle/>
          <a:p>
            <a:fld id="{6E1B72A4-0339-4719-8471-28FB7584098A}" type="slidenum">
              <a:rPr lang="en-US" smtClean="0"/>
              <a:t>10</a:t>
            </a:fld>
            <a:endParaRPr lang="en-US"/>
          </a:p>
        </p:txBody>
      </p:sp>
    </p:spTree>
    <p:extLst>
      <p:ext uri="{BB962C8B-B14F-4D97-AF65-F5344CB8AC3E}">
        <p14:creationId xmlns:p14="http://schemas.microsoft.com/office/powerpoint/2010/main" val="298933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Перед следующим слайдом хотел бы заметить, что есть статья, где описывается методика как мы переходим к единицам эквивалентной дозы и </a:t>
            </a:r>
            <a:endParaRPr lang="en-US" dirty="0"/>
          </a:p>
        </p:txBody>
      </p:sp>
      <p:sp>
        <p:nvSpPr>
          <p:cNvPr id="4" name="Номер слайда 3"/>
          <p:cNvSpPr>
            <a:spLocks noGrp="1"/>
          </p:cNvSpPr>
          <p:nvPr>
            <p:ph type="sldNum" sz="quarter" idx="5"/>
          </p:nvPr>
        </p:nvSpPr>
        <p:spPr/>
        <p:txBody>
          <a:bodyPr/>
          <a:lstStyle/>
          <a:p>
            <a:fld id="{6E1B72A4-0339-4719-8471-28FB7584098A}" type="slidenum">
              <a:rPr lang="en-US" smtClean="0"/>
              <a:t>11</a:t>
            </a:fld>
            <a:endParaRPr lang="en-US"/>
          </a:p>
        </p:txBody>
      </p:sp>
    </p:spTree>
    <p:extLst>
      <p:ext uri="{BB962C8B-B14F-4D97-AF65-F5344CB8AC3E}">
        <p14:creationId xmlns:p14="http://schemas.microsoft.com/office/powerpoint/2010/main" val="2878985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После этого хотелось бы заметить, что модель в режиме реального времени по оценке дозы представлена на сайте проекта </a:t>
            </a:r>
            <a:r>
              <a:rPr lang="en-US" dirty="0"/>
              <a:t>RUSCOSMICS</a:t>
            </a:r>
          </a:p>
        </p:txBody>
      </p:sp>
      <p:sp>
        <p:nvSpPr>
          <p:cNvPr id="4" name="Номер слайда 3"/>
          <p:cNvSpPr>
            <a:spLocks noGrp="1"/>
          </p:cNvSpPr>
          <p:nvPr>
            <p:ph type="sldNum" sz="quarter" idx="5"/>
          </p:nvPr>
        </p:nvSpPr>
        <p:spPr/>
        <p:txBody>
          <a:bodyPr/>
          <a:lstStyle/>
          <a:p>
            <a:fld id="{6E1B72A4-0339-4719-8471-28FB7584098A}" type="slidenum">
              <a:rPr lang="en-US" smtClean="0"/>
              <a:t>14</a:t>
            </a:fld>
            <a:endParaRPr lang="en-US"/>
          </a:p>
        </p:txBody>
      </p:sp>
    </p:spTree>
    <p:extLst>
      <p:ext uri="{BB962C8B-B14F-4D97-AF65-F5344CB8AC3E}">
        <p14:creationId xmlns:p14="http://schemas.microsoft.com/office/powerpoint/2010/main" val="2743203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Пока я делал доклад, то пришел к заключению, которое, возможно, не совсем совпадает с темой доклада </a:t>
            </a:r>
            <a:r>
              <a:rPr lang="ru-RU" dirty="0">
                <a:sym typeface="Wingdings" panose="05000000000000000000" pitchFamily="2" charset="2"/>
              </a:rPr>
              <a:t></a:t>
            </a:r>
            <a:endParaRPr lang="en-US" dirty="0"/>
          </a:p>
        </p:txBody>
      </p:sp>
      <p:sp>
        <p:nvSpPr>
          <p:cNvPr id="4" name="Номер слайда 3"/>
          <p:cNvSpPr>
            <a:spLocks noGrp="1"/>
          </p:cNvSpPr>
          <p:nvPr>
            <p:ph type="sldNum" sz="quarter" idx="5"/>
          </p:nvPr>
        </p:nvSpPr>
        <p:spPr/>
        <p:txBody>
          <a:bodyPr/>
          <a:lstStyle/>
          <a:p>
            <a:fld id="{6E1B72A4-0339-4719-8471-28FB7584098A}" type="slidenum">
              <a:rPr lang="en-US" smtClean="0"/>
              <a:t>15</a:t>
            </a:fld>
            <a:endParaRPr lang="en-US"/>
          </a:p>
        </p:txBody>
      </p:sp>
    </p:spTree>
    <p:extLst>
      <p:ext uri="{BB962C8B-B14F-4D97-AF65-F5344CB8AC3E}">
        <p14:creationId xmlns:p14="http://schemas.microsoft.com/office/powerpoint/2010/main" val="1063678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На первом слайде представлена всем хорошо известная и достаточно наглядная принципиальная схема прохождения космических лучей через атмосферу Земли, которая описывает основные компоненты и частицы, рождающиеся в результате взаимодействия первичных КЛ с атмосферой Земли. Для того, чтобы моделировать каскады, используются специальные программы. Название трех из них, которые на мой взгляд достойны отдельного внимания, представлены на слайде, их подробное описание выходит за рамки нашей работы, нужно лишь сказать то, что для создания собственной модели нами были использованы принципы, заложенные в </a:t>
            </a:r>
            <a:r>
              <a:rPr lang="en-US" dirty="0"/>
              <a:t>PLANETOCOSMICS</a:t>
            </a:r>
            <a:r>
              <a:rPr lang="ru-RU" dirty="0"/>
              <a:t>, поскольку я считаю, что это вообще один из самых удачных с точки зрения дружелюбности к пользователю пакетов, с очень хорошей документацией и примерами. К сожалению, даже на момент когда я только начинал работать он уже не поддерживался и в дальнейшем не развивался. По этой и по ряду других причин пришлось писать собственный код.</a:t>
            </a:r>
            <a:endParaRPr lang="en-US" dirty="0"/>
          </a:p>
        </p:txBody>
      </p:sp>
      <p:sp>
        <p:nvSpPr>
          <p:cNvPr id="4" name="Номер слайда 3"/>
          <p:cNvSpPr>
            <a:spLocks noGrp="1"/>
          </p:cNvSpPr>
          <p:nvPr>
            <p:ph type="sldNum" sz="quarter" idx="5"/>
          </p:nvPr>
        </p:nvSpPr>
        <p:spPr/>
        <p:txBody>
          <a:bodyPr/>
          <a:lstStyle/>
          <a:p>
            <a:fld id="{6E1B72A4-0339-4719-8471-28FB7584098A}" type="slidenum">
              <a:rPr lang="en-US" smtClean="0"/>
              <a:t>2</a:t>
            </a:fld>
            <a:endParaRPr lang="en-US"/>
          </a:p>
        </p:txBody>
      </p:sp>
    </p:spTree>
    <p:extLst>
      <p:ext uri="{BB962C8B-B14F-4D97-AF65-F5344CB8AC3E}">
        <p14:creationId xmlns:p14="http://schemas.microsoft.com/office/powerpoint/2010/main" val="1830486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Мой код написан при помощи пакета для разработки программ </a:t>
            </a:r>
            <a:r>
              <a:rPr lang="en-US" dirty="0"/>
              <a:t>GEANT4</a:t>
            </a:r>
            <a:r>
              <a:rPr lang="ru-RU" dirty="0"/>
              <a:t>, я стараюсь поддерживать его в актуальном состоянии. Для моделирования взаимодействия частиц в </a:t>
            </a:r>
            <a:r>
              <a:rPr lang="en-US" dirty="0"/>
              <a:t>GEANT </a:t>
            </a:r>
            <a:r>
              <a:rPr lang="ru-RU" dirty="0"/>
              <a:t>доступны наборы данных для различных процессов (левая панель слайда), модели взаимодействия адронов, а также модель для взаимодействия нейтронов на энергиях ниже от тепловых до 20 МэВ. Также используются собственные модули для реализации генератора первичных частиц, геометрии, детекторов угловых распределений, энергетических спектров и потоков частиц.</a:t>
            </a:r>
            <a:endParaRPr lang="en-US" dirty="0"/>
          </a:p>
        </p:txBody>
      </p:sp>
      <p:sp>
        <p:nvSpPr>
          <p:cNvPr id="4" name="Номер слайда 3"/>
          <p:cNvSpPr>
            <a:spLocks noGrp="1"/>
          </p:cNvSpPr>
          <p:nvPr>
            <p:ph type="sldNum" sz="quarter" idx="5"/>
          </p:nvPr>
        </p:nvSpPr>
        <p:spPr/>
        <p:txBody>
          <a:bodyPr/>
          <a:lstStyle/>
          <a:p>
            <a:fld id="{3BEB0B71-2E16-4A25-BFE3-81DAFE27C483}" type="slidenum">
              <a:rPr lang="ru-RU" smtClean="0"/>
              <a:t>3</a:t>
            </a:fld>
            <a:endParaRPr lang="ru-RU"/>
          </a:p>
        </p:txBody>
      </p:sp>
    </p:spTree>
    <p:extLst>
      <p:ext uri="{BB962C8B-B14F-4D97-AF65-F5344CB8AC3E}">
        <p14:creationId xmlns:p14="http://schemas.microsoft.com/office/powerpoint/2010/main" val="3243404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Для параметризации атмосферы Земли используется модель атмосферы </a:t>
            </a:r>
            <a:r>
              <a:rPr lang="en-US" dirty="0"/>
              <a:t>NRLMSISE-00</a:t>
            </a:r>
            <a:r>
              <a:rPr lang="ru-RU" dirty="0"/>
              <a:t>, пример части выходного файла, включающего плотность, температуру и процентное содержание элементов представлен в таблице слева, а графическое представление этих же параметров – справа.</a:t>
            </a:r>
            <a:endParaRPr lang="en-US" dirty="0"/>
          </a:p>
        </p:txBody>
      </p:sp>
      <p:sp>
        <p:nvSpPr>
          <p:cNvPr id="4" name="Номер слайда 3"/>
          <p:cNvSpPr>
            <a:spLocks noGrp="1"/>
          </p:cNvSpPr>
          <p:nvPr>
            <p:ph type="sldNum" sz="quarter" idx="5"/>
          </p:nvPr>
        </p:nvSpPr>
        <p:spPr/>
        <p:txBody>
          <a:bodyPr/>
          <a:lstStyle/>
          <a:p>
            <a:fld id="{3BEB0B71-2E16-4A25-BFE3-81DAFE27C483}" type="slidenum">
              <a:rPr lang="ru-RU" smtClean="0"/>
              <a:t>4</a:t>
            </a:fld>
            <a:endParaRPr lang="ru-RU"/>
          </a:p>
        </p:txBody>
      </p:sp>
    </p:spTree>
    <p:extLst>
      <p:ext uri="{BB962C8B-B14F-4D97-AF65-F5344CB8AC3E}">
        <p14:creationId xmlns:p14="http://schemas.microsoft.com/office/powerpoint/2010/main" val="3606099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Для параметризации модельного источника первичных частиц и моделирования прохождения протонов во время событий </a:t>
            </a:r>
            <a:r>
              <a:rPr lang="en-US" dirty="0"/>
              <a:t>GLE </a:t>
            </a:r>
            <a:r>
              <a:rPr lang="ru-RU" dirty="0"/>
              <a:t>необходимы спектры. Во всех наших работах мы используем спектры, полученные по методике, которая описана в статьях </a:t>
            </a:r>
            <a:r>
              <a:rPr lang="ru-RU" dirty="0" err="1"/>
              <a:t>Вашенюка</a:t>
            </a:r>
            <a:r>
              <a:rPr lang="ru-RU" dirty="0"/>
              <a:t>, согласно которой в спектре присутствуют две компоненты – быстрая и медленная. Типовой график таких спектров представлен на слайде. Следует заметить, что методика использует данные сети станций нейтронных мониторов</a:t>
            </a:r>
            <a:endParaRPr lang="en-US" dirty="0"/>
          </a:p>
        </p:txBody>
      </p:sp>
      <p:sp>
        <p:nvSpPr>
          <p:cNvPr id="4" name="Номер слайда 3"/>
          <p:cNvSpPr>
            <a:spLocks noGrp="1"/>
          </p:cNvSpPr>
          <p:nvPr>
            <p:ph type="sldNum" sz="quarter" idx="5"/>
          </p:nvPr>
        </p:nvSpPr>
        <p:spPr/>
        <p:txBody>
          <a:bodyPr/>
          <a:lstStyle/>
          <a:p>
            <a:fld id="{6E1B72A4-0339-4719-8471-28FB7584098A}" type="slidenum">
              <a:rPr lang="en-US" smtClean="0"/>
              <a:t>5</a:t>
            </a:fld>
            <a:endParaRPr lang="en-US"/>
          </a:p>
        </p:txBody>
      </p:sp>
    </p:spTree>
    <p:extLst>
      <p:ext uri="{BB962C8B-B14F-4D97-AF65-F5344CB8AC3E}">
        <p14:creationId xmlns:p14="http://schemas.microsoft.com/office/powerpoint/2010/main" val="283857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Не мог не представить визуализацию модели стандартного нейтронного монитора.</a:t>
            </a:r>
            <a:endParaRPr lang="en-US" dirty="0"/>
          </a:p>
        </p:txBody>
      </p:sp>
      <p:sp>
        <p:nvSpPr>
          <p:cNvPr id="4" name="Номер слайда 3"/>
          <p:cNvSpPr>
            <a:spLocks noGrp="1"/>
          </p:cNvSpPr>
          <p:nvPr>
            <p:ph type="sldNum" sz="quarter" idx="5"/>
          </p:nvPr>
        </p:nvSpPr>
        <p:spPr/>
        <p:txBody>
          <a:bodyPr/>
          <a:lstStyle/>
          <a:p>
            <a:fld id="{2994F6ED-9A67-4296-8F41-FB170056C130}" type="slidenum">
              <a:rPr lang="en-US" smtClean="0"/>
              <a:t>6</a:t>
            </a:fld>
            <a:endParaRPr lang="en-US"/>
          </a:p>
        </p:txBody>
      </p:sp>
    </p:spTree>
    <p:extLst>
      <p:ext uri="{BB962C8B-B14F-4D97-AF65-F5344CB8AC3E}">
        <p14:creationId xmlns:p14="http://schemas.microsoft.com/office/powerpoint/2010/main" val="1445431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На этом графике представлен типовой пример работы нейтронных мониторов на разных станциях, также видно время, когда событие </a:t>
            </a:r>
            <a:r>
              <a:rPr lang="en-US" dirty="0"/>
              <a:t>GLE </a:t>
            </a:r>
            <a:r>
              <a:rPr lang="ru-RU" dirty="0"/>
              <a:t>произошло. Данные взяты с очень удобного сайта, который был сделан Степаном Полуяновым, университет Оулу, к сожалению. На данный момент этот ресурс официально был заблокирован.</a:t>
            </a:r>
            <a:endParaRPr lang="en-US" dirty="0"/>
          </a:p>
        </p:txBody>
      </p:sp>
      <p:sp>
        <p:nvSpPr>
          <p:cNvPr id="4" name="Номер слайда 3"/>
          <p:cNvSpPr>
            <a:spLocks noGrp="1"/>
          </p:cNvSpPr>
          <p:nvPr>
            <p:ph type="sldNum" sz="quarter" idx="5"/>
          </p:nvPr>
        </p:nvSpPr>
        <p:spPr/>
        <p:txBody>
          <a:bodyPr/>
          <a:lstStyle/>
          <a:p>
            <a:fld id="{2994F6ED-9A67-4296-8F41-FB170056C130}" type="slidenum">
              <a:rPr lang="en-US" smtClean="0"/>
              <a:t>7</a:t>
            </a:fld>
            <a:endParaRPr lang="en-US"/>
          </a:p>
        </p:txBody>
      </p:sp>
    </p:spTree>
    <p:extLst>
      <p:ext uri="{BB962C8B-B14F-4D97-AF65-F5344CB8AC3E}">
        <p14:creationId xmlns:p14="http://schemas.microsoft.com/office/powerpoint/2010/main" val="3941919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BEB0B71-2E16-4A25-BFE3-81DAFE27C483}" type="slidenum">
              <a:rPr lang="ru-RU" smtClean="0"/>
              <a:t>8</a:t>
            </a:fld>
            <a:endParaRPr lang="ru-RU"/>
          </a:p>
        </p:txBody>
      </p:sp>
    </p:spTree>
    <p:extLst>
      <p:ext uri="{BB962C8B-B14F-4D97-AF65-F5344CB8AC3E}">
        <p14:creationId xmlns:p14="http://schemas.microsoft.com/office/powerpoint/2010/main" val="2136885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BEB0B71-2E16-4A25-BFE3-81DAFE27C483}" type="slidenum">
              <a:rPr lang="ru-RU" smtClean="0"/>
              <a:t>9</a:t>
            </a:fld>
            <a:endParaRPr lang="ru-RU"/>
          </a:p>
        </p:txBody>
      </p:sp>
    </p:spTree>
    <p:extLst>
      <p:ext uri="{BB962C8B-B14F-4D97-AF65-F5344CB8AC3E}">
        <p14:creationId xmlns:p14="http://schemas.microsoft.com/office/powerpoint/2010/main" val="760293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827D4B-BFA1-68E3-F35A-AE6C968AB5CE}"/>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a:p>
        </p:txBody>
      </p:sp>
      <p:sp>
        <p:nvSpPr>
          <p:cNvPr id="3" name="Подзаголовок 2">
            <a:extLst>
              <a:ext uri="{FF2B5EF4-FFF2-40B4-BE49-F238E27FC236}">
                <a16:creationId xmlns:a16="http://schemas.microsoft.com/office/drawing/2014/main" id="{F37DB42C-8B40-4FE0-BE92-7DD039F7FC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
        <p:nvSpPr>
          <p:cNvPr id="4" name="Дата 3">
            <a:extLst>
              <a:ext uri="{FF2B5EF4-FFF2-40B4-BE49-F238E27FC236}">
                <a16:creationId xmlns:a16="http://schemas.microsoft.com/office/drawing/2014/main" id="{17711036-6C53-2071-39DD-EDF1D73352D4}"/>
              </a:ext>
            </a:extLst>
          </p:cNvPr>
          <p:cNvSpPr>
            <a:spLocks noGrp="1"/>
          </p:cNvSpPr>
          <p:nvPr>
            <p:ph type="dt" sz="half" idx="10"/>
          </p:nvPr>
        </p:nvSpPr>
        <p:spPr/>
        <p:txBody>
          <a:bodyPr/>
          <a:lstStyle/>
          <a:p>
            <a:fld id="{F954A032-0C7A-4D4B-97A4-3C8D4D80DA97}" type="datetimeFigureOut">
              <a:rPr lang="en-US" smtClean="0"/>
              <a:t>6/27/2023</a:t>
            </a:fld>
            <a:endParaRPr lang="en-US"/>
          </a:p>
        </p:txBody>
      </p:sp>
      <p:sp>
        <p:nvSpPr>
          <p:cNvPr id="5" name="Нижний колонтитул 4">
            <a:extLst>
              <a:ext uri="{FF2B5EF4-FFF2-40B4-BE49-F238E27FC236}">
                <a16:creationId xmlns:a16="http://schemas.microsoft.com/office/drawing/2014/main" id="{F1043767-FE49-2C9D-8175-2EFC8E606169}"/>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0B99112F-F7BA-534F-E3FF-9CA34EFD0C35}"/>
              </a:ext>
            </a:extLst>
          </p:cNvPr>
          <p:cNvSpPr>
            <a:spLocks noGrp="1"/>
          </p:cNvSpPr>
          <p:nvPr>
            <p:ph type="sldNum" sz="quarter" idx="12"/>
          </p:nvPr>
        </p:nvSpPr>
        <p:spPr/>
        <p:txBody>
          <a:bodyPr/>
          <a:lstStyle/>
          <a:p>
            <a:fld id="{22ADC6EF-38BC-49F0-8E7F-10EB33A0AA66}" type="slidenum">
              <a:rPr lang="en-US" smtClean="0"/>
              <a:t>‹#›</a:t>
            </a:fld>
            <a:endParaRPr lang="en-US"/>
          </a:p>
        </p:txBody>
      </p:sp>
    </p:spTree>
    <p:extLst>
      <p:ext uri="{BB962C8B-B14F-4D97-AF65-F5344CB8AC3E}">
        <p14:creationId xmlns:p14="http://schemas.microsoft.com/office/powerpoint/2010/main" val="3161920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ED2A98-0D49-E888-90C2-8F4DE53B495F}"/>
              </a:ext>
            </a:extLst>
          </p:cNvPr>
          <p:cNvSpPr>
            <a:spLocks noGrp="1"/>
          </p:cNvSpPr>
          <p:nvPr>
            <p:ph type="title"/>
          </p:nvPr>
        </p:nvSpPr>
        <p:spPr/>
        <p:txBody>
          <a:bodyPr/>
          <a:lstStyle/>
          <a:p>
            <a:r>
              <a:rPr lang="ru-RU"/>
              <a:t>Образец заголовка</a:t>
            </a:r>
            <a:endParaRPr lang="en-US"/>
          </a:p>
        </p:txBody>
      </p:sp>
      <p:sp>
        <p:nvSpPr>
          <p:cNvPr id="3" name="Вертикальный текст 2">
            <a:extLst>
              <a:ext uri="{FF2B5EF4-FFF2-40B4-BE49-F238E27FC236}">
                <a16:creationId xmlns:a16="http://schemas.microsoft.com/office/drawing/2014/main" id="{905379BA-3363-C61F-61D6-96556626C0CD}"/>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0FCB86D6-E500-658F-7C8C-687274D08CA5}"/>
              </a:ext>
            </a:extLst>
          </p:cNvPr>
          <p:cNvSpPr>
            <a:spLocks noGrp="1"/>
          </p:cNvSpPr>
          <p:nvPr>
            <p:ph type="dt" sz="half" idx="10"/>
          </p:nvPr>
        </p:nvSpPr>
        <p:spPr/>
        <p:txBody>
          <a:bodyPr/>
          <a:lstStyle/>
          <a:p>
            <a:fld id="{F954A032-0C7A-4D4B-97A4-3C8D4D80DA97}" type="datetimeFigureOut">
              <a:rPr lang="en-US" smtClean="0"/>
              <a:t>6/27/2023</a:t>
            </a:fld>
            <a:endParaRPr lang="en-US"/>
          </a:p>
        </p:txBody>
      </p:sp>
      <p:sp>
        <p:nvSpPr>
          <p:cNvPr id="5" name="Нижний колонтитул 4">
            <a:extLst>
              <a:ext uri="{FF2B5EF4-FFF2-40B4-BE49-F238E27FC236}">
                <a16:creationId xmlns:a16="http://schemas.microsoft.com/office/drawing/2014/main" id="{0BEEFD3F-4CC1-9C1B-A291-E3DDF8D2B410}"/>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7FD85367-6B35-0202-3BD5-61F64739C617}"/>
              </a:ext>
            </a:extLst>
          </p:cNvPr>
          <p:cNvSpPr>
            <a:spLocks noGrp="1"/>
          </p:cNvSpPr>
          <p:nvPr>
            <p:ph type="sldNum" sz="quarter" idx="12"/>
          </p:nvPr>
        </p:nvSpPr>
        <p:spPr/>
        <p:txBody>
          <a:bodyPr/>
          <a:lstStyle/>
          <a:p>
            <a:fld id="{22ADC6EF-38BC-49F0-8E7F-10EB33A0AA66}" type="slidenum">
              <a:rPr lang="en-US" smtClean="0"/>
              <a:t>‹#›</a:t>
            </a:fld>
            <a:endParaRPr lang="en-US"/>
          </a:p>
        </p:txBody>
      </p:sp>
    </p:spTree>
    <p:extLst>
      <p:ext uri="{BB962C8B-B14F-4D97-AF65-F5344CB8AC3E}">
        <p14:creationId xmlns:p14="http://schemas.microsoft.com/office/powerpoint/2010/main" val="3750239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8AC6FDBD-BEF4-516B-B5E7-AF80575BACA6}"/>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en-US"/>
          </a:p>
        </p:txBody>
      </p:sp>
      <p:sp>
        <p:nvSpPr>
          <p:cNvPr id="3" name="Вертикальный текст 2">
            <a:extLst>
              <a:ext uri="{FF2B5EF4-FFF2-40B4-BE49-F238E27FC236}">
                <a16:creationId xmlns:a16="http://schemas.microsoft.com/office/drawing/2014/main" id="{23CBB6EF-F98B-A2B0-ECB7-CD73E4F974A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D99D07D4-4B1E-1604-0D6E-58E30092597D}"/>
              </a:ext>
            </a:extLst>
          </p:cNvPr>
          <p:cNvSpPr>
            <a:spLocks noGrp="1"/>
          </p:cNvSpPr>
          <p:nvPr>
            <p:ph type="dt" sz="half" idx="10"/>
          </p:nvPr>
        </p:nvSpPr>
        <p:spPr/>
        <p:txBody>
          <a:bodyPr/>
          <a:lstStyle/>
          <a:p>
            <a:fld id="{F954A032-0C7A-4D4B-97A4-3C8D4D80DA97}" type="datetimeFigureOut">
              <a:rPr lang="en-US" smtClean="0"/>
              <a:t>6/27/2023</a:t>
            </a:fld>
            <a:endParaRPr lang="en-US"/>
          </a:p>
        </p:txBody>
      </p:sp>
      <p:sp>
        <p:nvSpPr>
          <p:cNvPr id="5" name="Нижний колонтитул 4">
            <a:extLst>
              <a:ext uri="{FF2B5EF4-FFF2-40B4-BE49-F238E27FC236}">
                <a16:creationId xmlns:a16="http://schemas.microsoft.com/office/drawing/2014/main" id="{97BDFB5B-121C-4A36-D9B7-1B84F6057AB3}"/>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3886DEFE-1F22-2716-9203-EB67CCF0A567}"/>
              </a:ext>
            </a:extLst>
          </p:cNvPr>
          <p:cNvSpPr>
            <a:spLocks noGrp="1"/>
          </p:cNvSpPr>
          <p:nvPr>
            <p:ph type="sldNum" sz="quarter" idx="12"/>
          </p:nvPr>
        </p:nvSpPr>
        <p:spPr/>
        <p:txBody>
          <a:bodyPr/>
          <a:lstStyle/>
          <a:p>
            <a:fld id="{22ADC6EF-38BC-49F0-8E7F-10EB33A0AA66}" type="slidenum">
              <a:rPr lang="en-US" smtClean="0"/>
              <a:t>‹#›</a:t>
            </a:fld>
            <a:endParaRPr lang="en-US"/>
          </a:p>
        </p:txBody>
      </p:sp>
    </p:spTree>
    <p:extLst>
      <p:ext uri="{BB962C8B-B14F-4D97-AF65-F5344CB8AC3E}">
        <p14:creationId xmlns:p14="http://schemas.microsoft.com/office/powerpoint/2010/main" val="3047274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4838CF-73FD-C9C1-93C7-619D68BC9966}"/>
              </a:ext>
            </a:extLst>
          </p:cNvPr>
          <p:cNvSpPr>
            <a:spLocks noGrp="1"/>
          </p:cNvSpPr>
          <p:nvPr>
            <p:ph type="title"/>
          </p:nvPr>
        </p:nvSpPr>
        <p:spPr/>
        <p:txBody>
          <a:bodyPr/>
          <a:lstStyle/>
          <a:p>
            <a:r>
              <a:rPr lang="ru-RU"/>
              <a:t>Образец заголовка</a:t>
            </a:r>
            <a:endParaRPr lang="en-US"/>
          </a:p>
        </p:txBody>
      </p:sp>
      <p:sp>
        <p:nvSpPr>
          <p:cNvPr id="3" name="Объект 2">
            <a:extLst>
              <a:ext uri="{FF2B5EF4-FFF2-40B4-BE49-F238E27FC236}">
                <a16:creationId xmlns:a16="http://schemas.microsoft.com/office/drawing/2014/main" id="{E26B73B0-AA7E-72A0-B4F6-17D09E0A9E30}"/>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32FC2AB0-0B6C-C771-342E-96FA7F25F72A}"/>
              </a:ext>
            </a:extLst>
          </p:cNvPr>
          <p:cNvSpPr>
            <a:spLocks noGrp="1"/>
          </p:cNvSpPr>
          <p:nvPr>
            <p:ph type="dt" sz="half" idx="10"/>
          </p:nvPr>
        </p:nvSpPr>
        <p:spPr/>
        <p:txBody>
          <a:bodyPr/>
          <a:lstStyle/>
          <a:p>
            <a:fld id="{F954A032-0C7A-4D4B-97A4-3C8D4D80DA97}" type="datetimeFigureOut">
              <a:rPr lang="en-US" smtClean="0"/>
              <a:t>6/27/2023</a:t>
            </a:fld>
            <a:endParaRPr lang="en-US"/>
          </a:p>
        </p:txBody>
      </p:sp>
      <p:sp>
        <p:nvSpPr>
          <p:cNvPr id="5" name="Нижний колонтитул 4">
            <a:extLst>
              <a:ext uri="{FF2B5EF4-FFF2-40B4-BE49-F238E27FC236}">
                <a16:creationId xmlns:a16="http://schemas.microsoft.com/office/drawing/2014/main" id="{71CD9A89-EBE8-F604-A004-EBE34AEA40AC}"/>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42AF59F9-9CCD-B171-B811-1E97492D50B8}"/>
              </a:ext>
            </a:extLst>
          </p:cNvPr>
          <p:cNvSpPr>
            <a:spLocks noGrp="1"/>
          </p:cNvSpPr>
          <p:nvPr>
            <p:ph type="sldNum" sz="quarter" idx="12"/>
          </p:nvPr>
        </p:nvSpPr>
        <p:spPr/>
        <p:txBody>
          <a:bodyPr/>
          <a:lstStyle/>
          <a:p>
            <a:fld id="{22ADC6EF-38BC-49F0-8E7F-10EB33A0AA66}" type="slidenum">
              <a:rPr lang="en-US" smtClean="0"/>
              <a:t>‹#›</a:t>
            </a:fld>
            <a:endParaRPr lang="en-US"/>
          </a:p>
        </p:txBody>
      </p:sp>
    </p:spTree>
    <p:extLst>
      <p:ext uri="{BB962C8B-B14F-4D97-AF65-F5344CB8AC3E}">
        <p14:creationId xmlns:p14="http://schemas.microsoft.com/office/powerpoint/2010/main" val="1477579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F32262-66AE-9D15-5078-FBDC130E7383}"/>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a:p>
        </p:txBody>
      </p:sp>
      <p:sp>
        <p:nvSpPr>
          <p:cNvPr id="3" name="Текст 2">
            <a:extLst>
              <a:ext uri="{FF2B5EF4-FFF2-40B4-BE49-F238E27FC236}">
                <a16:creationId xmlns:a16="http://schemas.microsoft.com/office/drawing/2014/main" id="{D4DA3802-B5D8-D458-C6C0-944F7DBDE0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7FCA676D-453E-B48F-5062-663041EE8597}"/>
              </a:ext>
            </a:extLst>
          </p:cNvPr>
          <p:cNvSpPr>
            <a:spLocks noGrp="1"/>
          </p:cNvSpPr>
          <p:nvPr>
            <p:ph type="dt" sz="half" idx="10"/>
          </p:nvPr>
        </p:nvSpPr>
        <p:spPr/>
        <p:txBody>
          <a:bodyPr/>
          <a:lstStyle/>
          <a:p>
            <a:fld id="{F954A032-0C7A-4D4B-97A4-3C8D4D80DA97}" type="datetimeFigureOut">
              <a:rPr lang="en-US" smtClean="0"/>
              <a:t>6/27/2023</a:t>
            </a:fld>
            <a:endParaRPr lang="en-US"/>
          </a:p>
        </p:txBody>
      </p:sp>
      <p:sp>
        <p:nvSpPr>
          <p:cNvPr id="5" name="Нижний колонтитул 4">
            <a:extLst>
              <a:ext uri="{FF2B5EF4-FFF2-40B4-BE49-F238E27FC236}">
                <a16:creationId xmlns:a16="http://schemas.microsoft.com/office/drawing/2014/main" id="{A772EB3F-AE0F-AAA1-F160-1BE089A66ED8}"/>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7C1D0E00-7D3C-3749-F74D-3F6B97D3302A}"/>
              </a:ext>
            </a:extLst>
          </p:cNvPr>
          <p:cNvSpPr>
            <a:spLocks noGrp="1"/>
          </p:cNvSpPr>
          <p:nvPr>
            <p:ph type="sldNum" sz="quarter" idx="12"/>
          </p:nvPr>
        </p:nvSpPr>
        <p:spPr/>
        <p:txBody>
          <a:bodyPr/>
          <a:lstStyle/>
          <a:p>
            <a:fld id="{22ADC6EF-38BC-49F0-8E7F-10EB33A0AA66}" type="slidenum">
              <a:rPr lang="en-US" smtClean="0"/>
              <a:t>‹#›</a:t>
            </a:fld>
            <a:endParaRPr lang="en-US"/>
          </a:p>
        </p:txBody>
      </p:sp>
    </p:spTree>
    <p:extLst>
      <p:ext uri="{BB962C8B-B14F-4D97-AF65-F5344CB8AC3E}">
        <p14:creationId xmlns:p14="http://schemas.microsoft.com/office/powerpoint/2010/main" val="925368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B99C35-7E09-DDAC-1B4E-74D3D483CA89}"/>
              </a:ext>
            </a:extLst>
          </p:cNvPr>
          <p:cNvSpPr>
            <a:spLocks noGrp="1"/>
          </p:cNvSpPr>
          <p:nvPr>
            <p:ph type="title"/>
          </p:nvPr>
        </p:nvSpPr>
        <p:spPr/>
        <p:txBody>
          <a:bodyPr/>
          <a:lstStyle/>
          <a:p>
            <a:r>
              <a:rPr lang="ru-RU"/>
              <a:t>Образец заголовка</a:t>
            </a:r>
            <a:endParaRPr lang="en-US"/>
          </a:p>
        </p:txBody>
      </p:sp>
      <p:sp>
        <p:nvSpPr>
          <p:cNvPr id="3" name="Объект 2">
            <a:extLst>
              <a:ext uri="{FF2B5EF4-FFF2-40B4-BE49-F238E27FC236}">
                <a16:creationId xmlns:a16="http://schemas.microsoft.com/office/drawing/2014/main" id="{0B0A8CF9-8854-01B5-5975-9067BABAF135}"/>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Объект 3">
            <a:extLst>
              <a:ext uri="{FF2B5EF4-FFF2-40B4-BE49-F238E27FC236}">
                <a16:creationId xmlns:a16="http://schemas.microsoft.com/office/drawing/2014/main" id="{B111EDAF-5EEC-428B-80EF-29D4FBAB3261}"/>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4">
            <a:extLst>
              <a:ext uri="{FF2B5EF4-FFF2-40B4-BE49-F238E27FC236}">
                <a16:creationId xmlns:a16="http://schemas.microsoft.com/office/drawing/2014/main" id="{D77EE36C-4383-C108-443D-DDB085A20F1E}"/>
              </a:ext>
            </a:extLst>
          </p:cNvPr>
          <p:cNvSpPr>
            <a:spLocks noGrp="1"/>
          </p:cNvSpPr>
          <p:nvPr>
            <p:ph type="dt" sz="half" idx="10"/>
          </p:nvPr>
        </p:nvSpPr>
        <p:spPr/>
        <p:txBody>
          <a:bodyPr/>
          <a:lstStyle/>
          <a:p>
            <a:fld id="{F954A032-0C7A-4D4B-97A4-3C8D4D80DA97}" type="datetimeFigureOut">
              <a:rPr lang="en-US" smtClean="0"/>
              <a:t>6/27/2023</a:t>
            </a:fld>
            <a:endParaRPr lang="en-US"/>
          </a:p>
        </p:txBody>
      </p:sp>
      <p:sp>
        <p:nvSpPr>
          <p:cNvPr id="6" name="Нижний колонтитул 5">
            <a:extLst>
              <a:ext uri="{FF2B5EF4-FFF2-40B4-BE49-F238E27FC236}">
                <a16:creationId xmlns:a16="http://schemas.microsoft.com/office/drawing/2014/main" id="{11B98D5E-1B80-35C3-B9CE-F90C5BF45590}"/>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81666CB5-8B70-2A8A-480E-F67575118403}"/>
              </a:ext>
            </a:extLst>
          </p:cNvPr>
          <p:cNvSpPr>
            <a:spLocks noGrp="1"/>
          </p:cNvSpPr>
          <p:nvPr>
            <p:ph type="sldNum" sz="quarter" idx="12"/>
          </p:nvPr>
        </p:nvSpPr>
        <p:spPr/>
        <p:txBody>
          <a:bodyPr/>
          <a:lstStyle/>
          <a:p>
            <a:fld id="{22ADC6EF-38BC-49F0-8E7F-10EB33A0AA66}" type="slidenum">
              <a:rPr lang="en-US" smtClean="0"/>
              <a:t>‹#›</a:t>
            </a:fld>
            <a:endParaRPr lang="en-US"/>
          </a:p>
        </p:txBody>
      </p:sp>
    </p:spTree>
    <p:extLst>
      <p:ext uri="{BB962C8B-B14F-4D97-AF65-F5344CB8AC3E}">
        <p14:creationId xmlns:p14="http://schemas.microsoft.com/office/powerpoint/2010/main" val="3227312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950C47-D4F1-A13A-0D3C-FB7B10AC3B0E}"/>
              </a:ext>
            </a:extLst>
          </p:cNvPr>
          <p:cNvSpPr>
            <a:spLocks noGrp="1"/>
          </p:cNvSpPr>
          <p:nvPr>
            <p:ph type="title"/>
          </p:nvPr>
        </p:nvSpPr>
        <p:spPr>
          <a:xfrm>
            <a:off x="839788" y="365125"/>
            <a:ext cx="10515600" cy="1325563"/>
          </a:xfrm>
        </p:spPr>
        <p:txBody>
          <a:bodyPr/>
          <a:lstStyle/>
          <a:p>
            <a:r>
              <a:rPr lang="ru-RU"/>
              <a:t>Образец заголовка</a:t>
            </a:r>
            <a:endParaRPr lang="en-US"/>
          </a:p>
        </p:txBody>
      </p:sp>
      <p:sp>
        <p:nvSpPr>
          <p:cNvPr id="3" name="Текст 2">
            <a:extLst>
              <a:ext uri="{FF2B5EF4-FFF2-40B4-BE49-F238E27FC236}">
                <a16:creationId xmlns:a16="http://schemas.microsoft.com/office/drawing/2014/main" id="{AB9B1AFD-1187-B295-742A-55BD03786A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1ECC2835-F920-5CEF-8EA6-A8C780A5026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Текст 4">
            <a:extLst>
              <a:ext uri="{FF2B5EF4-FFF2-40B4-BE49-F238E27FC236}">
                <a16:creationId xmlns:a16="http://schemas.microsoft.com/office/drawing/2014/main" id="{9DAFBF22-34C8-2425-D630-C1C3738AEF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D1BB2C0C-AB8C-F5E7-AE2E-4569E72F24F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6">
            <a:extLst>
              <a:ext uri="{FF2B5EF4-FFF2-40B4-BE49-F238E27FC236}">
                <a16:creationId xmlns:a16="http://schemas.microsoft.com/office/drawing/2014/main" id="{F652DE7D-9F67-0A97-5794-8BE804303F4B}"/>
              </a:ext>
            </a:extLst>
          </p:cNvPr>
          <p:cNvSpPr>
            <a:spLocks noGrp="1"/>
          </p:cNvSpPr>
          <p:nvPr>
            <p:ph type="dt" sz="half" idx="10"/>
          </p:nvPr>
        </p:nvSpPr>
        <p:spPr/>
        <p:txBody>
          <a:bodyPr/>
          <a:lstStyle/>
          <a:p>
            <a:fld id="{F954A032-0C7A-4D4B-97A4-3C8D4D80DA97}" type="datetimeFigureOut">
              <a:rPr lang="en-US" smtClean="0"/>
              <a:t>6/27/2023</a:t>
            </a:fld>
            <a:endParaRPr lang="en-US"/>
          </a:p>
        </p:txBody>
      </p:sp>
      <p:sp>
        <p:nvSpPr>
          <p:cNvPr id="8" name="Нижний колонтитул 7">
            <a:extLst>
              <a:ext uri="{FF2B5EF4-FFF2-40B4-BE49-F238E27FC236}">
                <a16:creationId xmlns:a16="http://schemas.microsoft.com/office/drawing/2014/main" id="{C9661A91-2877-D22B-5F2F-B9149D1CFC02}"/>
              </a:ext>
            </a:extLst>
          </p:cNvPr>
          <p:cNvSpPr>
            <a:spLocks noGrp="1"/>
          </p:cNvSpPr>
          <p:nvPr>
            <p:ph type="ftr" sz="quarter" idx="11"/>
          </p:nvPr>
        </p:nvSpPr>
        <p:spPr/>
        <p:txBody>
          <a:bodyPr/>
          <a:lstStyle/>
          <a:p>
            <a:endParaRPr lang="en-US"/>
          </a:p>
        </p:txBody>
      </p:sp>
      <p:sp>
        <p:nvSpPr>
          <p:cNvPr id="9" name="Номер слайда 8">
            <a:extLst>
              <a:ext uri="{FF2B5EF4-FFF2-40B4-BE49-F238E27FC236}">
                <a16:creationId xmlns:a16="http://schemas.microsoft.com/office/drawing/2014/main" id="{DD559982-C323-120D-FE9D-269CAFA64440}"/>
              </a:ext>
            </a:extLst>
          </p:cNvPr>
          <p:cNvSpPr>
            <a:spLocks noGrp="1"/>
          </p:cNvSpPr>
          <p:nvPr>
            <p:ph type="sldNum" sz="quarter" idx="12"/>
          </p:nvPr>
        </p:nvSpPr>
        <p:spPr/>
        <p:txBody>
          <a:bodyPr/>
          <a:lstStyle/>
          <a:p>
            <a:fld id="{22ADC6EF-38BC-49F0-8E7F-10EB33A0AA66}" type="slidenum">
              <a:rPr lang="en-US" smtClean="0"/>
              <a:t>‹#›</a:t>
            </a:fld>
            <a:endParaRPr lang="en-US"/>
          </a:p>
        </p:txBody>
      </p:sp>
    </p:spTree>
    <p:extLst>
      <p:ext uri="{BB962C8B-B14F-4D97-AF65-F5344CB8AC3E}">
        <p14:creationId xmlns:p14="http://schemas.microsoft.com/office/powerpoint/2010/main" val="3435262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FFE9DE-0AFC-3FAC-3CAD-0ABA327EBB07}"/>
              </a:ext>
            </a:extLst>
          </p:cNvPr>
          <p:cNvSpPr>
            <a:spLocks noGrp="1"/>
          </p:cNvSpPr>
          <p:nvPr>
            <p:ph type="title"/>
          </p:nvPr>
        </p:nvSpPr>
        <p:spPr/>
        <p:txBody>
          <a:bodyPr/>
          <a:lstStyle/>
          <a:p>
            <a:r>
              <a:rPr lang="ru-RU"/>
              <a:t>Образец заголовка</a:t>
            </a:r>
            <a:endParaRPr lang="en-US"/>
          </a:p>
        </p:txBody>
      </p:sp>
      <p:sp>
        <p:nvSpPr>
          <p:cNvPr id="3" name="Дата 2">
            <a:extLst>
              <a:ext uri="{FF2B5EF4-FFF2-40B4-BE49-F238E27FC236}">
                <a16:creationId xmlns:a16="http://schemas.microsoft.com/office/drawing/2014/main" id="{854F578D-AFF8-774B-3DB6-CCBD21C125FF}"/>
              </a:ext>
            </a:extLst>
          </p:cNvPr>
          <p:cNvSpPr>
            <a:spLocks noGrp="1"/>
          </p:cNvSpPr>
          <p:nvPr>
            <p:ph type="dt" sz="half" idx="10"/>
          </p:nvPr>
        </p:nvSpPr>
        <p:spPr/>
        <p:txBody>
          <a:bodyPr/>
          <a:lstStyle/>
          <a:p>
            <a:fld id="{F954A032-0C7A-4D4B-97A4-3C8D4D80DA97}" type="datetimeFigureOut">
              <a:rPr lang="en-US" smtClean="0"/>
              <a:t>6/27/2023</a:t>
            </a:fld>
            <a:endParaRPr lang="en-US"/>
          </a:p>
        </p:txBody>
      </p:sp>
      <p:sp>
        <p:nvSpPr>
          <p:cNvPr id="4" name="Нижний колонтитул 3">
            <a:extLst>
              <a:ext uri="{FF2B5EF4-FFF2-40B4-BE49-F238E27FC236}">
                <a16:creationId xmlns:a16="http://schemas.microsoft.com/office/drawing/2014/main" id="{A2A731C7-601B-95E0-3F60-09ECF9AEF9EE}"/>
              </a:ext>
            </a:extLst>
          </p:cNvPr>
          <p:cNvSpPr>
            <a:spLocks noGrp="1"/>
          </p:cNvSpPr>
          <p:nvPr>
            <p:ph type="ftr" sz="quarter" idx="11"/>
          </p:nvPr>
        </p:nvSpPr>
        <p:spPr/>
        <p:txBody>
          <a:bodyPr/>
          <a:lstStyle/>
          <a:p>
            <a:endParaRPr lang="en-US"/>
          </a:p>
        </p:txBody>
      </p:sp>
      <p:sp>
        <p:nvSpPr>
          <p:cNvPr id="5" name="Номер слайда 4">
            <a:extLst>
              <a:ext uri="{FF2B5EF4-FFF2-40B4-BE49-F238E27FC236}">
                <a16:creationId xmlns:a16="http://schemas.microsoft.com/office/drawing/2014/main" id="{24747100-5872-33AA-D63C-771D54B58D1A}"/>
              </a:ext>
            </a:extLst>
          </p:cNvPr>
          <p:cNvSpPr>
            <a:spLocks noGrp="1"/>
          </p:cNvSpPr>
          <p:nvPr>
            <p:ph type="sldNum" sz="quarter" idx="12"/>
          </p:nvPr>
        </p:nvSpPr>
        <p:spPr/>
        <p:txBody>
          <a:bodyPr/>
          <a:lstStyle/>
          <a:p>
            <a:fld id="{22ADC6EF-38BC-49F0-8E7F-10EB33A0AA66}" type="slidenum">
              <a:rPr lang="en-US" smtClean="0"/>
              <a:t>‹#›</a:t>
            </a:fld>
            <a:endParaRPr lang="en-US"/>
          </a:p>
        </p:txBody>
      </p:sp>
    </p:spTree>
    <p:extLst>
      <p:ext uri="{BB962C8B-B14F-4D97-AF65-F5344CB8AC3E}">
        <p14:creationId xmlns:p14="http://schemas.microsoft.com/office/powerpoint/2010/main" val="2811282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D24D6C7F-EAA4-5EE2-0670-5A1A328FD01F}"/>
              </a:ext>
            </a:extLst>
          </p:cNvPr>
          <p:cNvSpPr>
            <a:spLocks noGrp="1"/>
          </p:cNvSpPr>
          <p:nvPr>
            <p:ph type="dt" sz="half" idx="10"/>
          </p:nvPr>
        </p:nvSpPr>
        <p:spPr/>
        <p:txBody>
          <a:bodyPr/>
          <a:lstStyle/>
          <a:p>
            <a:fld id="{F954A032-0C7A-4D4B-97A4-3C8D4D80DA97}" type="datetimeFigureOut">
              <a:rPr lang="en-US" smtClean="0"/>
              <a:t>6/27/2023</a:t>
            </a:fld>
            <a:endParaRPr lang="en-US"/>
          </a:p>
        </p:txBody>
      </p:sp>
      <p:sp>
        <p:nvSpPr>
          <p:cNvPr id="3" name="Нижний колонтитул 2">
            <a:extLst>
              <a:ext uri="{FF2B5EF4-FFF2-40B4-BE49-F238E27FC236}">
                <a16:creationId xmlns:a16="http://schemas.microsoft.com/office/drawing/2014/main" id="{201124FC-B224-3388-8DA1-90FAC7CB34EF}"/>
              </a:ext>
            </a:extLst>
          </p:cNvPr>
          <p:cNvSpPr>
            <a:spLocks noGrp="1"/>
          </p:cNvSpPr>
          <p:nvPr>
            <p:ph type="ftr" sz="quarter" idx="11"/>
          </p:nvPr>
        </p:nvSpPr>
        <p:spPr/>
        <p:txBody>
          <a:bodyPr/>
          <a:lstStyle/>
          <a:p>
            <a:endParaRPr lang="en-US"/>
          </a:p>
        </p:txBody>
      </p:sp>
      <p:sp>
        <p:nvSpPr>
          <p:cNvPr id="4" name="Номер слайда 3">
            <a:extLst>
              <a:ext uri="{FF2B5EF4-FFF2-40B4-BE49-F238E27FC236}">
                <a16:creationId xmlns:a16="http://schemas.microsoft.com/office/drawing/2014/main" id="{B8BC7DCA-33CC-8DD1-F8D2-B498EE2A0F2D}"/>
              </a:ext>
            </a:extLst>
          </p:cNvPr>
          <p:cNvSpPr>
            <a:spLocks noGrp="1"/>
          </p:cNvSpPr>
          <p:nvPr>
            <p:ph type="sldNum" sz="quarter" idx="12"/>
          </p:nvPr>
        </p:nvSpPr>
        <p:spPr/>
        <p:txBody>
          <a:bodyPr/>
          <a:lstStyle/>
          <a:p>
            <a:fld id="{22ADC6EF-38BC-49F0-8E7F-10EB33A0AA66}" type="slidenum">
              <a:rPr lang="en-US" smtClean="0"/>
              <a:t>‹#›</a:t>
            </a:fld>
            <a:endParaRPr lang="en-US"/>
          </a:p>
        </p:txBody>
      </p:sp>
    </p:spTree>
    <p:extLst>
      <p:ext uri="{BB962C8B-B14F-4D97-AF65-F5344CB8AC3E}">
        <p14:creationId xmlns:p14="http://schemas.microsoft.com/office/powerpoint/2010/main" val="1157153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A25F77-3EBD-2BBA-521A-39BF9696B05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Объект 2">
            <a:extLst>
              <a:ext uri="{FF2B5EF4-FFF2-40B4-BE49-F238E27FC236}">
                <a16:creationId xmlns:a16="http://schemas.microsoft.com/office/drawing/2014/main" id="{4D62D7E4-DF5D-9AB4-A454-FBD16B5121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Текст 3">
            <a:extLst>
              <a:ext uri="{FF2B5EF4-FFF2-40B4-BE49-F238E27FC236}">
                <a16:creationId xmlns:a16="http://schemas.microsoft.com/office/drawing/2014/main" id="{51E31EF7-A0C1-6824-1F3F-DA6944C643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091E814-6474-4EC6-136A-0CD9D0648EE2}"/>
              </a:ext>
            </a:extLst>
          </p:cNvPr>
          <p:cNvSpPr>
            <a:spLocks noGrp="1"/>
          </p:cNvSpPr>
          <p:nvPr>
            <p:ph type="dt" sz="half" idx="10"/>
          </p:nvPr>
        </p:nvSpPr>
        <p:spPr/>
        <p:txBody>
          <a:bodyPr/>
          <a:lstStyle/>
          <a:p>
            <a:fld id="{F954A032-0C7A-4D4B-97A4-3C8D4D80DA97}" type="datetimeFigureOut">
              <a:rPr lang="en-US" smtClean="0"/>
              <a:t>6/27/2023</a:t>
            </a:fld>
            <a:endParaRPr lang="en-US"/>
          </a:p>
        </p:txBody>
      </p:sp>
      <p:sp>
        <p:nvSpPr>
          <p:cNvPr id="6" name="Нижний колонтитул 5">
            <a:extLst>
              <a:ext uri="{FF2B5EF4-FFF2-40B4-BE49-F238E27FC236}">
                <a16:creationId xmlns:a16="http://schemas.microsoft.com/office/drawing/2014/main" id="{76B780B3-56C3-5DE5-AB1A-0E62960B20AE}"/>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0594CFC2-78F2-83DC-3763-E039A0AA58D9}"/>
              </a:ext>
            </a:extLst>
          </p:cNvPr>
          <p:cNvSpPr>
            <a:spLocks noGrp="1"/>
          </p:cNvSpPr>
          <p:nvPr>
            <p:ph type="sldNum" sz="quarter" idx="12"/>
          </p:nvPr>
        </p:nvSpPr>
        <p:spPr/>
        <p:txBody>
          <a:bodyPr/>
          <a:lstStyle/>
          <a:p>
            <a:fld id="{22ADC6EF-38BC-49F0-8E7F-10EB33A0AA66}" type="slidenum">
              <a:rPr lang="en-US" smtClean="0"/>
              <a:t>‹#›</a:t>
            </a:fld>
            <a:endParaRPr lang="en-US"/>
          </a:p>
        </p:txBody>
      </p:sp>
    </p:spTree>
    <p:extLst>
      <p:ext uri="{BB962C8B-B14F-4D97-AF65-F5344CB8AC3E}">
        <p14:creationId xmlns:p14="http://schemas.microsoft.com/office/powerpoint/2010/main" val="192658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BC9134-326F-A07C-4F68-24E6F8B7DCA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Рисунок 2">
            <a:extLst>
              <a:ext uri="{FF2B5EF4-FFF2-40B4-BE49-F238E27FC236}">
                <a16:creationId xmlns:a16="http://schemas.microsoft.com/office/drawing/2014/main" id="{BFD51BD9-6E72-F98E-6E8D-5E914BDF35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a:extLst>
              <a:ext uri="{FF2B5EF4-FFF2-40B4-BE49-F238E27FC236}">
                <a16:creationId xmlns:a16="http://schemas.microsoft.com/office/drawing/2014/main" id="{77F03B4B-01EB-62D6-5E65-F3FF26F6A4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41886BE-2BFE-0B9A-E8F3-6BB28E59601F}"/>
              </a:ext>
            </a:extLst>
          </p:cNvPr>
          <p:cNvSpPr>
            <a:spLocks noGrp="1"/>
          </p:cNvSpPr>
          <p:nvPr>
            <p:ph type="dt" sz="half" idx="10"/>
          </p:nvPr>
        </p:nvSpPr>
        <p:spPr/>
        <p:txBody>
          <a:bodyPr/>
          <a:lstStyle/>
          <a:p>
            <a:fld id="{F954A032-0C7A-4D4B-97A4-3C8D4D80DA97}" type="datetimeFigureOut">
              <a:rPr lang="en-US" smtClean="0"/>
              <a:t>6/27/2023</a:t>
            </a:fld>
            <a:endParaRPr lang="en-US"/>
          </a:p>
        </p:txBody>
      </p:sp>
      <p:sp>
        <p:nvSpPr>
          <p:cNvPr id="6" name="Нижний колонтитул 5">
            <a:extLst>
              <a:ext uri="{FF2B5EF4-FFF2-40B4-BE49-F238E27FC236}">
                <a16:creationId xmlns:a16="http://schemas.microsoft.com/office/drawing/2014/main" id="{9256F017-4C2E-F49C-3BD4-2E3A1795B5A4}"/>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534C2CAC-BE43-2620-F389-A95EDEAC886E}"/>
              </a:ext>
            </a:extLst>
          </p:cNvPr>
          <p:cNvSpPr>
            <a:spLocks noGrp="1"/>
          </p:cNvSpPr>
          <p:nvPr>
            <p:ph type="sldNum" sz="quarter" idx="12"/>
          </p:nvPr>
        </p:nvSpPr>
        <p:spPr/>
        <p:txBody>
          <a:bodyPr/>
          <a:lstStyle/>
          <a:p>
            <a:fld id="{22ADC6EF-38BC-49F0-8E7F-10EB33A0AA66}" type="slidenum">
              <a:rPr lang="en-US" smtClean="0"/>
              <a:t>‹#›</a:t>
            </a:fld>
            <a:endParaRPr lang="en-US"/>
          </a:p>
        </p:txBody>
      </p:sp>
    </p:spTree>
    <p:extLst>
      <p:ext uri="{BB962C8B-B14F-4D97-AF65-F5344CB8AC3E}">
        <p14:creationId xmlns:p14="http://schemas.microsoft.com/office/powerpoint/2010/main" val="2937643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E7FB0F-406F-1C87-17F3-7DC2D6F8CE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Текст 2">
            <a:extLst>
              <a:ext uri="{FF2B5EF4-FFF2-40B4-BE49-F238E27FC236}">
                <a16:creationId xmlns:a16="http://schemas.microsoft.com/office/drawing/2014/main" id="{9C5BF392-3DD9-62D1-7859-73613FC46B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D13B1917-25AA-DD62-FCA3-153E936AD5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54A032-0C7A-4D4B-97A4-3C8D4D80DA97}" type="datetimeFigureOut">
              <a:rPr lang="en-US" smtClean="0"/>
              <a:t>6/27/2023</a:t>
            </a:fld>
            <a:endParaRPr lang="en-US"/>
          </a:p>
        </p:txBody>
      </p:sp>
      <p:sp>
        <p:nvSpPr>
          <p:cNvPr id="5" name="Нижний колонтитул 4">
            <a:extLst>
              <a:ext uri="{FF2B5EF4-FFF2-40B4-BE49-F238E27FC236}">
                <a16:creationId xmlns:a16="http://schemas.microsoft.com/office/drawing/2014/main" id="{0DCC6AD7-5FDA-4951-D242-465C3FBCAF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a:extLst>
              <a:ext uri="{FF2B5EF4-FFF2-40B4-BE49-F238E27FC236}">
                <a16:creationId xmlns:a16="http://schemas.microsoft.com/office/drawing/2014/main" id="{60276498-92DC-792A-2663-95521B765A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ADC6EF-38BC-49F0-8E7F-10EB33A0AA66}" type="slidenum">
              <a:rPr lang="en-US" smtClean="0"/>
              <a:t>‹#›</a:t>
            </a:fld>
            <a:endParaRPr lang="en-US"/>
          </a:p>
        </p:txBody>
      </p:sp>
    </p:spTree>
    <p:extLst>
      <p:ext uri="{BB962C8B-B14F-4D97-AF65-F5344CB8AC3E}">
        <p14:creationId xmlns:p14="http://schemas.microsoft.com/office/powerpoint/2010/main" val="3250048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ruscosmics.r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AAD681-DB1E-3702-B192-619B4BF3726F}"/>
              </a:ext>
            </a:extLst>
          </p:cNvPr>
          <p:cNvSpPr txBox="1"/>
          <p:nvPr/>
        </p:nvSpPr>
        <p:spPr>
          <a:xfrm>
            <a:off x="138404" y="188847"/>
            <a:ext cx="11915192" cy="1077218"/>
          </a:xfrm>
          <a:prstGeom prst="rect">
            <a:avLst/>
          </a:prstGeom>
          <a:noFill/>
        </p:spPr>
        <p:txBody>
          <a:bodyPr wrap="square">
            <a:spAutoFit/>
          </a:bodyPr>
          <a:lstStyle/>
          <a:p>
            <a:pPr algn="ctr"/>
            <a:r>
              <a:rPr lang="en-US" sz="3200" b="1" cap="all" dirty="0"/>
              <a:t>The modeling of the cosmic ray particles interaction with the Earth's atmosphere during the GLE events</a:t>
            </a:r>
            <a:endParaRPr lang="ru-RU" sz="3200" b="1" cap="all" dirty="0"/>
          </a:p>
        </p:txBody>
      </p:sp>
      <p:sp>
        <p:nvSpPr>
          <p:cNvPr id="6" name="TextBox 5">
            <a:extLst>
              <a:ext uri="{FF2B5EF4-FFF2-40B4-BE49-F238E27FC236}">
                <a16:creationId xmlns:a16="http://schemas.microsoft.com/office/drawing/2014/main" id="{F6C75C64-FA69-D716-F20C-7CA81F451FCF}"/>
              </a:ext>
            </a:extLst>
          </p:cNvPr>
          <p:cNvSpPr txBox="1"/>
          <p:nvPr/>
        </p:nvSpPr>
        <p:spPr>
          <a:xfrm>
            <a:off x="2547257" y="1542951"/>
            <a:ext cx="6858000" cy="369332"/>
          </a:xfrm>
          <a:prstGeom prst="rect">
            <a:avLst/>
          </a:prstGeom>
          <a:noFill/>
        </p:spPr>
        <p:txBody>
          <a:bodyPr wrap="square" rtlCol="0">
            <a:spAutoFit/>
          </a:bodyPr>
          <a:lstStyle/>
          <a:p>
            <a:pPr algn="ctr"/>
            <a:r>
              <a:rPr lang="en-US" i="1" dirty="0"/>
              <a:t>Maurchev E.A., </a:t>
            </a:r>
            <a:r>
              <a:rPr lang="en-US" i="1" dirty="0" err="1"/>
              <a:t>Balabin</a:t>
            </a:r>
            <a:r>
              <a:rPr lang="en-US" i="1" dirty="0"/>
              <a:t> </a:t>
            </a:r>
            <a:r>
              <a:rPr lang="en-US" i="1" dirty="0" err="1"/>
              <a:t>Yu.V</a:t>
            </a:r>
            <a:r>
              <a:rPr lang="en-US" i="1" dirty="0"/>
              <a:t>., </a:t>
            </a:r>
            <a:r>
              <a:rPr lang="en-US" i="1" dirty="0" err="1"/>
              <a:t>Gvozdevsky</a:t>
            </a:r>
            <a:r>
              <a:rPr lang="en-US" i="1" dirty="0"/>
              <a:t> B.B., </a:t>
            </a:r>
            <a:r>
              <a:rPr lang="en-US" i="1" dirty="0" err="1"/>
              <a:t>Germanenko</a:t>
            </a:r>
            <a:r>
              <a:rPr lang="en-US" i="1" dirty="0"/>
              <a:t> A.V.</a:t>
            </a:r>
          </a:p>
        </p:txBody>
      </p:sp>
      <p:sp>
        <p:nvSpPr>
          <p:cNvPr id="8" name="TextBox 7">
            <a:extLst>
              <a:ext uri="{FF2B5EF4-FFF2-40B4-BE49-F238E27FC236}">
                <a16:creationId xmlns:a16="http://schemas.microsoft.com/office/drawing/2014/main" id="{31F055D2-7175-D128-35BE-B8DE96051EE6}"/>
              </a:ext>
            </a:extLst>
          </p:cNvPr>
          <p:cNvSpPr txBox="1"/>
          <p:nvPr/>
        </p:nvSpPr>
        <p:spPr>
          <a:xfrm>
            <a:off x="1024036" y="6079380"/>
            <a:ext cx="10424626" cy="646331"/>
          </a:xfrm>
          <a:prstGeom prst="rect">
            <a:avLst/>
          </a:prstGeom>
          <a:noFill/>
        </p:spPr>
        <p:txBody>
          <a:bodyPr wrap="square">
            <a:spAutoFit/>
          </a:bodyPr>
          <a:lstStyle/>
          <a:p>
            <a:pPr algn="ctr"/>
            <a:r>
              <a:rPr lang="en-US" dirty="0"/>
              <a:t>ISCRA-2023,</a:t>
            </a:r>
          </a:p>
          <a:p>
            <a:pPr algn="ctr"/>
            <a:r>
              <a:rPr lang="en-US" dirty="0"/>
              <a:t>Moscow, Russia</a:t>
            </a:r>
          </a:p>
        </p:txBody>
      </p:sp>
      <p:pic>
        <p:nvPicPr>
          <p:cNvPr id="10" name="Рисунок 9">
            <a:extLst>
              <a:ext uri="{FF2B5EF4-FFF2-40B4-BE49-F238E27FC236}">
                <a16:creationId xmlns:a16="http://schemas.microsoft.com/office/drawing/2014/main" id="{79822D6F-B471-B57B-D263-A756241D64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5257" y="1660112"/>
            <a:ext cx="2215071" cy="1256523"/>
          </a:xfrm>
          <a:prstGeom prst="rect">
            <a:avLst/>
          </a:prstGeom>
        </p:spPr>
      </p:pic>
      <p:pic>
        <p:nvPicPr>
          <p:cNvPr id="11" name="Рисунок 10">
            <a:extLst>
              <a:ext uri="{FF2B5EF4-FFF2-40B4-BE49-F238E27FC236}">
                <a16:creationId xmlns:a16="http://schemas.microsoft.com/office/drawing/2014/main" id="{7C0EFD7B-A8D7-109D-7C25-84BE886B4B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606" y="1885953"/>
            <a:ext cx="2756849" cy="2438958"/>
          </a:xfrm>
          <a:prstGeom prst="rect">
            <a:avLst/>
          </a:prstGeom>
        </p:spPr>
      </p:pic>
      <p:pic>
        <p:nvPicPr>
          <p:cNvPr id="12" name="Рисунок 11">
            <a:extLst>
              <a:ext uri="{FF2B5EF4-FFF2-40B4-BE49-F238E27FC236}">
                <a16:creationId xmlns:a16="http://schemas.microsoft.com/office/drawing/2014/main" id="{DFE0FC41-39A9-C2DE-B00B-28D03FAA80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3617" y="3751266"/>
            <a:ext cx="2225397" cy="1945086"/>
          </a:xfrm>
          <a:prstGeom prst="rect">
            <a:avLst/>
          </a:prstGeom>
        </p:spPr>
      </p:pic>
      <p:pic>
        <p:nvPicPr>
          <p:cNvPr id="13" name="Рисунок 12">
            <a:extLst>
              <a:ext uri="{FF2B5EF4-FFF2-40B4-BE49-F238E27FC236}">
                <a16:creationId xmlns:a16="http://schemas.microsoft.com/office/drawing/2014/main" id="{6B1E26B5-4E94-93BE-E770-EA5AF1B341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94264" y="3429000"/>
            <a:ext cx="3252216" cy="2340864"/>
          </a:xfrm>
          <a:prstGeom prst="rect">
            <a:avLst/>
          </a:prstGeom>
        </p:spPr>
      </p:pic>
      <p:pic>
        <p:nvPicPr>
          <p:cNvPr id="14" name="Рисунок 13">
            <a:extLst>
              <a:ext uri="{FF2B5EF4-FFF2-40B4-BE49-F238E27FC236}">
                <a16:creationId xmlns:a16="http://schemas.microsoft.com/office/drawing/2014/main" id="{6DA2FD8B-D7DC-9C3B-F656-4583649B21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69579" y="2270453"/>
            <a:ext cx="2924120" cy="2961625"/>
          </a:xfrm>
          <a:prstGeom prst="rect">
            <a:avLst/>
          </a:prstGeom>
          <a:noFill/>
        </p:spPr>
      </p:pic>
    </p:spTree>
    <p:extLst>
      <p:ext uri="{BB962C8B-B14F-4D97-AF65-F5344CB8AC3E}">
        <p14:creationId xmlns:p14="http://schemas.microsoft.com/office/powerpoint/2010/main" val="3770359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2107EDC-6724-D95D-83F9-1E2C189ED55B}"/>
              </a:ext>
            </a:extLst>
          </p:cNvPr>
          <p:cNvSpPr txBox="1"/>
          <p:nvPr/>
        </p:nvSpPr>
        <p:spPr>
          <a:xfrm>
            <a:off x="251927" y="279919"/>
            <a:ext cx="9502088" cy="400110"/>
          </a:xfrm>
          <a:prstGeom prst="rect">
            <a:avLst/>
          </a:prstGeom>
          <a:noFill/>
        </p:spPr>
        <p:txBody>
          <a:bodyPr wrap="none" rtlCol="0">
            <a:spAutoFit/>
          </a:bodyPr>
          <a:lstStyle/>
          <a:p>
            <a:r>
              <a:rPr lang="ru-RU" sz="2000" b="1" cap="all" dirty="0">
                <a:latin typeface="Arial" panose="020B0604020202020204" pitchFamily="34" charset="0"/>
                <a:cs typeface="Arial" panose="020B0604020202020204" pitchFamily="34" charset="0"/>
              </a:rPr>
              <a:t>11</a:t>
            </a:r>
            <a:r>
              <a:rPr lang="en-US" sz="2000" b="1" cap="all" dirty="0">
                <a:latin typeface="Arial" panose="020B0604020202020204" pitchFamily="34" charset="0"/>
                <a:cs typeface="Arial" panose="020B0604020202020204" pitchFamily="34" charset="0"/>
              </a:rPr>
              <a:t>. Secondary particle fluxes example (GCR + GLE 69, R = 0.65 GV)</a:t>
            </a:r>
          </a:p>
        </p:txBody>
      </p:sp>
      <p:pic>
        <p:nvPicPr>
          <p:cNvPr id="3" name="Рисунок 2">
            <a:extLst>
              <a:ext uri="{FF2B5EF4-FFF2-40B4-BE49-F238E27FC236}">
                <a16:creationId xmlns:a16="http://schemas.microsoft.com/office/drawing/2014/main" id="{50CD73D2-DDE3-8177-6D84-B44D2A71FF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0029"/>
            <a:ext cx="12192000" cy="3026198"/>
          </a:xfrm>
          <a:prstGeom prst="rect">
            <a:avLst/>
          </a:prstGeom>
        </p:spPr>
      </p:pic>
      <p:pic>
        <p:nvPicPr>
          <p:cNvPr id="7" name="Рисунок 6">
            <a:extLst>
              <a:ext uri="{FF2B5EF4-FFF2-40B4-BE49-F238E27FC236}">
                <a16:creationId xmlns:a16="http://schemas.microsoft.com/office/drawing/2014/main" id="{9A16E69A-A37A-631F-CB3C-DA85719342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00" y="3706227"/>
            <a:ext cx="12090400" cy="3005440"/>
          </a:xfrm>
          <a:prstGeom prst="rect">
            <a:avLst/>
          </a:prstGeom>
        </p:spPr>
      </p:pic>
    </p:spTree>
    <p:extLst>
      <p:ext uri="{BB962C8B-B14F-4D97-AF65-F5344CB8AC3E}">
        <p14:creationId xmlns:p14="http://schemas.microsoft.com/office/powerpoint/2010/main" val="3236958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C075D9-E7D0-B9DF-BA4D-9205671575F2}"/>
              </a:ext>
            </a:extLst>
          </p:cNvPr>
          <p:cNvSpPr txBox="1"/>
          <p:nvPr/>
        </p:nvSpPr>
        <p:spPr>
          <a:xfrm>
            <a:off x="660399" y="1310691"/>
            <a:ext cx="11339689" cy="3108543"/>
          </a:xfrm>
          <a:prstGeom prst="rect">
            <a:avLst/>
          </a:prstGeom>
          <a:noFill/>
        </p:spPr>
        <p:txBody>
          <a:bodyPr wrap="square">
            <a:spAutoFit/>
          </a:bodyPr>
          <a:lstStyle/>
          <a:p>
            <a:r>
              <a:rPr lang="en-US" sz="2800" dirty="0"/>
              <a:t>Маурчев Е.А. и </a:t>
            </a:r>
            <a:r>
              <a:rPr lang="en-US" sz="2800" dirty="0" err="1"/>
              <a:t>др</a:t>
            </a:r>
            <a:r>
              <a:rPr lang="en-US" sz="2800" dirty="0"/>
              <a:t>., </a:t>
            </a:r>
            <a:r>
              <a:rPr lang="en-US" sz="2800" b="1" dirty="0" err="1"/>
              <a:t>Оценка</a:t>
            </a:r>
            <a:r>
              <a:rPr lang="en-US" sz="2800" b="1" dirty="0"/>
              <a:t> </a:t>
            </a:r>
            <a:r>
              <a:rPr lang="en-US" sz="2800" b="1" dirty="0" err="1"/>
              <a:t>эквивалентной</a:t>
            </a:r>
            <a:r>
              <a:rPr lang="en-US" sz="2800" b="1" dirty="0"/>
              <a:t> </a:t>
            </a:r>
            <a:r>
              <a:rPr lang="en-US" sz="2800" b="1" dirty="0" err="1"/>
              <a:t>дозы</a:t>
            </a:r>
            <a:r>
              <a:rPr lang="en-US" sz="2800" b="1" dirty="0"/>
              <a:t> </a:t>
            </a:r>
            <a:r>
              <a:rPr lang="en-US" sz="2800" b="1" dirty="0" err="1"/>
              <a:t>излучения</a:t>
            </a:r>
            <a:r>
              <a:rPr lang="en-US" sz="2800" b="1" dirty="0"/>
              <a:t> </a:t>
            </a:r>
            <a:r>
              <a:rPr lang="en-US" sz="2800" b="1" dirty="0" err="1"/>
              <a:t>на</a:t>
            </a:r>
            <a:r>
              <a:rPr lang="en-US" sz="2800" b="1" dirty="0"/>
              <a:t> </a:t>
            </a:r>
            <a:r>
              <a:rPr lang="en-US" sz="2800" b="1" dirty="0" err="1"/>
              <a:t>разных</a:t>
            </a:r>
            <a:r>
              <a:rPr lang="en-US" sz="2800" b="1" dirty="0"/>
              <a:t> </a:t>
            </a:r>
            <a:r>
              <a:rPr lang="en-US" sz="2800" b="1" dirty="0" err="1"/>
              <a:t>высотах</a:t>
            </a:r>
            <a:r>
              <a:rPr lang="en-US" sz="2800" b="1" dirty="0"/>
              <a:t> </a:t>
            </a:r>
            <a:r>
              <a:rPr lang="en-US" sz="2800" b="1" dirty="0" err="1"/>
              <a:t>атмосферы</a:t>
            </a:r>
            <a:r>
              <a:rPr lang="en-US" sz="2800" b="1" dirty="0"/>
              <a:t> </a:t>
            </a:r>
            <a:r>
              <a:rPr lang="en-US" sz="2800" b="1" dirty="0" err="1"/>
              <a:t>Земли</a:t>
            </a:r>
            <a:r>
              <a:rPr lang="en-US" sz="2800" b="1" dirty="0"/>
              <a:t> </a:t>
            </a:r>
            <a:r>
              <a:rPr lang="en-US" sz="2800" dirty="0"/>
              <a:t>// </a:t>
            </a:r>
            <a:r>
              <a:rPr lang="en-US" sz="2800" dirty="0" err="1"/>
              <a:t>Солнечно-земная</a:t>
            </a:r>
            <a:r>
              <a:rPr lang="en-US" sz="2800" dirty="0"/>
              <a:t> </a:t>
            </a:r>
            <a:r>
              <a:rPr lang="en-US" sz="2800" dirty="0" err="1"/>
              <a:t>физика</a:t>
            </a:r>
            <a:r>
              <a:rPr lang="en-US" sz="2800" dirty="0"/>
              <a:t>. 2022. -Т. 8. -№ 3. -С. 29-34.</a:t>
            </a:r>
          </a:p>
          <a:p>
            <a:endParaRPr lang="en-US" sz="2800" dirty="0"/>
          </a:p>
          <a:p>
            <a:r>
              <a:rPr lang="en-US" sz="2800" dirty="0"/>
              <a:t>Maurchev E.A. et al., </a:t>
            </a:r>
            <a:r>
              <a:rPr lang="en-US" sz="2800" b="1" dirty="0"/>
              <a:t>Estimated equivalent radiation dose at different altitudes in Earth’s atmosphere</a:t>
            </a:r>
            <a:r>
              <a:rPr lang="en-US" sz="2800" dirty="0"/>
              <a:t> // Solar-Terrestrial Physics. -2022. -V. 8. -I. 3. -P. 27-31.</a:t>
            </a:r>
          </a:p>
        </p:txBody>
      </p:sp>
    </p:spTree>
    <p:extLst>
      <p:ext uri="{BB962C8B-B14F-4D97-AF65-F5344CB8AC3E}">
        <p14:creationId xmlns:p14="http://schemas.microsoft.com/office/powerpoint/2010/main" val="3893110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B830671-D4A1-7404-EAB1-72B1814F893C}"/>
              </a:ext>
            </a:extLst>
          </p:cNvPr>
          <p:cNvSpPr txBox="1"/>
          <p:nvPr/>
        </p:nvSpPr>
        <p:spPr>
          <a:xfrm>
            <a:off x="251927" y="279919"/>
            <a:ext cx="4104393" cy="400110"/>
          </a:xfrm>
          <a:prstGeom prst="rect">
            <a:avLst/>
          </a:prstGeom>
          <a:noFill/>
        </p:spPr>
        <p:txBody>
          <a:bodyPr wrap="none" rtlCol="0">
            <a:spAutoFit/>
          </a:bodyPr>
          <a:lstStyle/>
          <a:p>
            <a:r>
              <a:rPr lang="en-US" sz="2000" b="1" cap="all" dirty="0">
                <a:latin typeface="Arial" panose="020B0604020202020204" pitchFamily="34" charset="0"/>
                <a:cs typeface="Arial" panose="020B0604020202020204" pitchFamily="34" charset="0"/>
              </a:rPr>
              <a:t>1</a:t>
            </a:r>
            <a:r>
              <a:rPr lang="ru-RU" sz="2000" b="1" cap="all" dirty="0">
                <a:latin typeface="Arial" panose="020B0604020202020204" pitchFamily="34" charset="0"/>
                <a:cs typeface="Arial" panose="020B0604020202020204" pitchFamily="34" charset="0"/>
              </a:rPr>
              <a:t>2</a:t>
            </a:r>
            <a:r>
              <a:rPr lang="en-US" sz="2000" b="1" cap="all" dirty="0">
                <a:latin typeface="Arial" panose="020B0604020202020204" pitchFamily="34" charset="0"/>
                <a:cs typeface="Arial" panose="020B0604020202020204" pitchFamily="34" charset="0"/>
              </a:rPr>
              <a:t>. GLOBAL MAP (GCR). 10 km.</a:t>
            </a:r>
          </a:p>
        </p:txBody>
      </p:sp>
      <p:pic>
        <p:nvPicPr>
          <p:cNvPr id="3" name="Рисунок 2">
            <a:extLst>
              <a:ext uri="{FF2B5EF4-FFF2-40B4-BE49-F238E27FC236}">
                <a16:creationId xmlns:a16="http://schemas.microsoft.com/office/drawing/2014/main" id="{F0A695BB-9407-888B-ADBB-13D51A7ACE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926" y="837123"/>
            <a:ext cx="11675766" cy="5400000"/>
          </a:xfrm>
          <a:prstGeom prst="rect">
            <a:avLst/>
          </a:prstGeom>
        </p:spPr>
      </p:pic>
    </p:spTree>
    <p:extLst>
      <p:ext uri="{BB962C8B-B14F-4D97-AF65-F5344CB8AC3E}">
        <p14:creationId xmlns:p14="http://schemas.microsoft.com/office/powerpoint/2010/main" val="3213726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5D1F25-23D6-6C39-3393-2532A6E45BD6}"/>
              </a:ext>
            </a:extLst>
          </p:cNvPr>
          <p:cNvSpPr txBox="1"/>
          <p:nvPr/>
        </p:nvSpPr>
        <p:spPr>
          <a:xfrm>
            <a:off x="251927" y="279919"/>
            <a:ext cx="5814797" cy="400110"/>
          </a:xfrm>
          <a:prstGeom prst="rect">
            <a:avLst/>
          </a:prstGeom>
          <a:noFill/>
        </p:spPr>
        <p:txBody>
          <a:bodyPr wrap="none" rtlCol="0">
            <a:spAutoFit/>
          </a:bodyPr>
          <a:lstStyle/>
          <a:p>
            <a:r>
              <a:rPr lang="en-US" sz="2000" b="1" cap="all" dirty="0">
                <a:latin typeface="Arial" panose="020B0604020202020204" pitchFamily="34" charset="0"/>
                <a:cs typeface="Arial" panose="020B0604020202020204" pitchFamily="34" charset="0"/>
              </a:rPr>
              <a:t>1</a:t>
            </a:r>
            <a:r>
              <a:rPr lang="ru-RU" sz="2000" b="1" cap="all" dirty="0">
                <a:latin typeface="Arial" panose="020B0604020202020204" pitchFamily="34" charset="0"/>
                <a:cs typeface="Arial" panose="020B0604020202020204" pitchFamily="34" charset="0"/>
              </a:rPr>
              <a:t>3</a:t>
            </a:r>
            <a:r>
              <a:rPr lang="en-US" sz="2000" b="1" cap="all" dirty="0">
                <a:latin typeface="Arial" panose="020B0604020202020204" pitchFamily="34" charset="0"/>
                <a:cs typeface="Arial" panose="020B0604020202020204" pitchFamily="34" charset="0"/>
              </a:rPr>
              <a:t>. GLOBAL MAP (SCR, GLE </a:t>
            </a:r>
            <a:r>
              <a:rPr lang="ru-RU" sz="2000" b="1" cap="all" dirty="0">
                <a:latin typeface="Arial" panose="020B0604020202020204" pitchFamily="34" charset="0"/>
                <a:cs typeface="Arial" panose="020B0604020202020204" pitchFamily="34" charset="0"/>
              </a:rPr>
              <a:t>№69</a:t>
            </a:r>
            <a:r>
              <a:rPr lang="en-US" sz="2000" b="1" cap="all" dirty="0">
                <a:latin typeface="Arial" panose="020B0604020202020204" pitchFamily="34" charset="0"/>
                <a:cs typeface="Arial" panose="020B0604020202020204" pitchFamily="34" charset="0"/>
              </a:rPr>
              <a:t>, PC). 10km.</a:t>
            </a:r>
          </a:p>
        </p:txBody>
      </p:sp>
      <p:pic>
        <p:nvPicPr>
          <p:cNvPr id="4" name="Рисунок 3">
            <a:extLst>
              <a:ext uri="{FF2B5EF4-FFF2-40B4-BE49-F238E27FC236}">
                <a16:creationId xmlns:a16="http://schemas.microsoft.com/office/drawing/2014/main" id="{EE4EDF2D-21DF-41AB-25BD-8652B30952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927" y="870990"/>
            <a:ext cx="11675766" cy="5400000"/>
          </a:xfrm>
          <a:prstGeom prst="rect">
            <a:avLst/>
          </a:prstGeom>
        </p:spPr>
      </p:pic>
    </p:spTree>
    <p:extLst>
      <p:ext uri="{BB962C8B-B14F-4D97-AF65-F5344CB8AC3E}">
        <p14:creationId xmlns:p14="http://schemas.microsoft.com/office/powerpoint/2010/main" val="4126506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28D8DCE5-FB73-60E7-D7B9-6185D2B13D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682" y="440250"/>
            <a:ext cx="11530635" cy="5977500"/>
          </a:xfrm>
          <a:prstGeom prst="rect">
            <a:avLst/>
          </a:prstGeom>
        </p:spPr>
      </p:pic>
    </p:spTree>
    <p:extLst>
      <p:ext uri="{BB962C8B-B14F-4D97-AF65-F5344CB8AC3E}">
        <p14:creationId xmlns:p14="http://schemas.microsoft.com/office/powerpoint/2010/main" val="881122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4DB6A63-F5D9-A163-FF87-FE7609CE5DE4}"/>
              </a:ext>
            </a:extLst>
          </p:cNvPr>
          <p:cNvSpPr txBox="1"/>
          <p:nvPr/>
        </p:nvSpPr>
        <p:spPr>
          <a:xfrm>
            <a:off x="383822" y="1399272"/>
            <a:ext cx="11266247" cy="4462760"/>
          </a:xfrm>
          <a:prstGeom prst="rect">
            <a:avLst/>
          </a:prstGeom>
          <a:noFill/>
        </p:spPr>
        <p:txBody>
          <a:bodyPr wrap="square" rtlCol="0">
            <a:spAutoFit/>
          </a:bodyPr>
          <a:lstStyle/>
          <a:p>
            <a:pPr marL="285750" indent="-285750" algn="just">
              <a:buFont typeface="Arial" panose="020B0604020202020204" pitchFamily="34" charset="0"/>
              <a:buChar char="•"/>
            </a:pPr>
            <a:r>
              <a:rPr lang="en-US" sz="2800" b="1" dirty="0"/>
              <a:t>Tool for estimating the equivalent radiation dose in the real time (the proton spectrum according to GOES data):</a:t>
            </a:r>
            <a:endParaRPr lang="ru-RU" sz="2800" b="1" dirty="0"/>
          </a:p>
          <a:p>
            <a:pPr marL="285750" indent="-285750" algn="just">
              <a:buFont typeface="Arial" panose="020B0604020202020204" pitchFamily="34" charset="0"/>
              <a:buChar char="•"/>
            </a:pPr>
            <a:endParaRPr lang="en-US" sz="2800" b="1" dirty="0">
              <a:solidFill>
                <a:srgbClr val="FF0000"/>
              </a:solidFill>
            </a:endParaRPr>
          </a:p>
          <a:p>
            <a:pPr algn="ctr"/>
            <a:r>
              <a:rPr lang="en-US" sz="4400" b="1" dirty="0">
                <a:hlinkClick r:id="rId3"/>
              </a:rPr>
              <a:t>https://ruscosmics.ru</a:t>
            </a:r>
            <a:endParaRPr lang="ru-RU" sz="4400" b="1" dirty="0"/>
          </a:p>
          <a:p>
            <a:pPr algn="ctr"/>
            <a:endParaRPr lang="en-US" sz="4400" b="1" dirty="0"/>
          </a:p>
          <a:p>
            <a:pPr marL="285750" indent="-285750" algn="just">
              <a:buFont typeface="Arial" panose="020B0604020202020204" pitchFamily="34" charset="0"/>
              <a:buChar char="•"/>
            </a:pPr>
            <a:r>
              <a:rPr lang="en-US" sz="2800" b="1" dirty="0"/>
              <a:t>Open-source + User friendly description (~ end of the 2023 year) </a:t>
            </a:r>
          </a:p>
          <a:p>
            <a:pPr marL="285750" indent="-285750" algn="just">
              <a:buFont typeface="Arial" panose="020B0604020202020204" pitchFamily="34" charset="0"/>
              <a:buChar char="•"/>
            </a:pPr>
            <a:endParaRPr lang="en-US" sz="2800" b="1" dirty="0"/>
          </a:p>
          <a:p>
            <a:pPr marL="285750" indent="-285750" algn="just">
              <a:buFont typeface="Arial" panose="020B0604020202020204" pitchFamily="34" charset="0"/>
              <a:buChar char="•"/>
            </a:pPr>
            <a:r>
              <a:rPr lang="en-US" sz="2800" b="1" dirty="0"/>
              <a:t>Creating a database for calculated GLE events</a:t>
            </a:r>
            <a:r>
              <a:rPr lang="ru-RU" sz="2800" b="1" dirty="0"/>
              <a:t> (</a:t>
            </a:r>
            <a:r>
              <a:rPr lang="en-US" sz="2800" b="1" dirty="0"/>
              <a:t>65, 69, 70 ~ end of the August</a:t>
            </a:r>
            <a:r>
              <a:rPr lang="ru-RU" sz="2800" b="1" dirty="0"/>
              <a:t> 2023)</a:t>
            </a:r>
          </a:p>
        </p:txBody>
      </p:sp>
      <p:sp>
        <p:nvSpPr>
          <p:cNvPr id="5" name="TextBox 4">
            <a:extLst>
              <a:ext uri="{FF2B5EF4-FFF2-40B4-BE49-F238E27FC236}">
                <a16:creationId xmlns:a16="http://schemas.microsoft.com/office/drawing/2014/main" id="{58F600D4-B763-50AD-9527-759AF665DCA9}"/>
              </a:ext>
            </a:extLst>
          </p:cNvPr>
          <p:cNvSpPr txBox="1"/>
          <p:nvPr/>
        </p:nvSpPr>
        <p:spPr>
          <a:xfrm>
            <a:off x="4731010" y="230850"/>
            <a:ext cx="2729978" cy="646331"/>
          </a:xfrm>
          <a:prstGeom prst="rect">
            <a:avLst/>
          </a:prstGeom>
          <a:noFill/>
        </p:spPr>
        <p:txBody>
          <a:bodyPr wrap="none" rtlCol="0">
            <a:spAutoFit/>
          </a:bodyPr>
          <a:lstStyle/>
          <a:p>
            <a:r>
              <a:rPr lang="en-US" sz="3600" b="1" cap="all" dirty="0"/>
              <a:t>Conclusion</a:t>
            </a:r>
          </a:p>
        </p:txBody>
      </p:sp>
    </p:spTree>
    <p:extLst>
      <p:ext uri="{BB962C8B-B14F-4D97-AF65-F5344CB8AC3E}">
        <p14:creationId xmlns:p14="http://schemas.microsoft.com/office/powerpoint/2010/main" val="2188239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542640EC-02C3-01F7-00A4-56000B5F80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7548" y="1365779"/>
            <a:ext cx="5292992" cy="4728609"/>
          </a:xfrm>
          <a:prstGeom prst="rect">
            <a:avLst/>
          </a:prstGeom>
        </p:spPr>
      </p:pic>
      <p:sp>
        <p:nvSpPr>
          <p:cNvPr id="5" name="TextBox 4">
            <a:extLst>
              <a:ext uri="{FF2B5EF4-FFF2-40B4-BE49-F238E27FC236}">
                <a16:creationId xmlns:a16="http://schemas.microsoft.com/office/drawing/2014/main" id="{2B1D873F-A716-C50A-0959-9ED01840B5F5}"/>
              </a:ext>
            </a:extLst>
          </p:cNvPr>
          <p:cNvSpPr txBox="1"/>
          <p:nvPr/>
        </p:nvSpPr>
        <p:spPr>
          <a:xfrm>
            <a:off x="1154087" y="426069"/>
            <a:ext cx="9883825" cy="584775"/>
          </a:xfrm>
          <a:prstGeom prst="rect">
            <a:avLst/>
          </a:prstGeom>
          <a:noFill/>
        </p:spPr>
        <p:txBody>
          <a:bodyPr wrap="square">
            <a:spAutoFit/>
          </a:bodyPr>
          <a:lstStyle/>
          <a:p>
            <a:pPr algn="ctr"/>
            <a:r>
              <a:rPr lang="en-US" sz="3200" b="1" cap="all" dirty="0"/>
              <a:t>thank you for attention</a:t>
            </a:r>
            <a:endParaRPr lang="ru-RU" sz="3200" b="1" cap="all" dirty="0"/>
          </a:p>
        </p:txBody>
      </p:sp>
    </p:spTree>
    <p:extLst>
      <p:ext uri="{BB962C8B-B14F-4D97-AF65-F5344CB8AC3E}">
        <p14:creationId xmlns:p14="http://schemas.microsoft.com/office/powerpoint/2010/main" val="176496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BBA813B-B056-53D1-29AA-B4260884C593}"/>
              </a:ext>
            </a:extLst>
          </p:cNvPr>
          <p:cNvSpPr txBox="1"/>
          <p:nvPr/>
        </p:nvSpPr>
        <p:spPr>
          <a:xfrm>
            <a:off x="30128" y="6450472"/>
            <a:ext cx="3893197" cy="369332"/>
          </a:xfrm>
          <a:prstGeom prst="rect">
            <a:avLst/>
          </a:prstGeom>
          <a:noFill/>
        </p:spPr>
        <p:txBody>
          <a:bodyPr wrap="square">
            <a:spAutoFit/>
          </a:bodyPr>
          <a:lstStyle/>
          <a:p>
            <a:pPr algn="ctr"/>
            <a:r>
              <a:rPr lang="en-US" sz="1800" b="1" dirty="0">
                <a:solidFill>
                  <a:schemeClr val="bg1">
                    <a:lumMod val="50000"/>
                  </a:schemeClr>
                </a:solidFill>
                <a:latin typeface="Times New Roman" panose="02020603050405020304" pitchFamily="18" charset="0"/>
                <a:cs typeface="Times New Roman" panose="02020603050405020304" pitchFamily="18" charset="0"/>
              </a:rPr>
              <a:t>[</a:t>
            </a:r>
            <a:r>
              <a:rPr lang="ru-RU" sz="1800" b="1" dirty="0" err="1">
                <a:solidFill>
                  <a:schemeClr val="bg1">
                    <a:lumMod val="50000"/>
                  </a:schemeClr>
                </a:solidFill>
                <a:latin typeface="Times New Roman" panose="02020603050405020304" pitchFamily="18" charset="0"/>
                <a:cs typeface="Times New Roman" panose="02020603050405020304" pitchFamily="18" charset="0"/>
              </a:rPr>
              <a:t>Filges</a:t>
            </a:r>
            <a:r>
              <a:rPr lang="ru-RU" sz="1800" b="1" dirty="0">
                <a:solidFill>
                  <a:schemeClr val="bg1">
                    <a:lumMod val="50000"/>
                  </a:schemeClr>
                </a:solidFill>
                <a:latin typeface="Times New Roman" panose="02020603050405020304" pitchFamily="18" charset="0"/>
                <a:cs typeface="Times New Roman" panose="02020603050405020304" pitchFamily="18" charset="0"/>
              </a:rPr>
              <a:t> D. </a:t>
            </a:r>
            <a:r>
              <a:rPr lang="ru-RU" sz="1800" b="1" dirty="0" err="1">
                <a:solidFill>
                  <a:schemeClr val="bg1">
                    <a:lumMod val="50000"/>
                  </a:schemeClr>
                </a:solidFill>
                <a:latin typeface="Times New Roman" panose="02020603050405020304" pitchFamily="18" charset="0"/>
                <a:cs typeface="Times New Roman" panose="02020603050405020304" pitchFamily="18" charset="0"/>
              </a:rPr>
              <a:t>and</a:t>
            </a:r>
            <a:r>
              <a:rPr lang="ru-RU" sz="1800" b="1" dirty="0">
                <a:solidFill>
                  <a:schemeClr val="bg1">
                    <a:lumMod val="50000"/>
                  </a:schemeClr>
                </a:solidFill>
                <a:latin typeface="Times New Roman" panose="02020603050405020304" pitchFamily="18" charset="0"/>
                <a:cs typeface="Times New Roman" panose="02020603050405020304" pitchFamily="18" charset="0"/>
              </a:rPr>
              <a:t> </a:t>
            </a:r>
            <a:r>
              <a:rPr lang="ru-RU" sz="1800" b="1" dirty="0" err="1">
                <a:solidFill>
                  <a:schemeClr val="bg1">
                    <a:lumMod val="50000"/>
                  </a:schemeClr>
                </a:solidFill>
                <a:latin typeface="Times New Roman" panose="02020603050405020304" pitchFamily="18" charset="0"/>
                <a:cs typeface="Times New Roman" panose="02020603050405020304" pitchFamily="18" charset="0"/>
              </a:rPr>
              <a:t>Goldenbaum</a:t>
            </a:r>
            <a:r>
              <a:rPr lang="ru-RU" sz="1800" b="1" dirty="0">
                <a:solidFill>
                  <a:schemeClr val="bg1">
                    <a:lumMod val="50000"/>
                  </a:schemeClr>
                </a:solidFill>
                <a:latin typeface="Times New Roman" panose="02020603050405020304" pitchFamily="18" charset="0"/>
                <a:cs typeface="Times New Roman" panose="02020603050405020304" pitchFamily="18" charset="0"/>
              </a:rPr>
              <a:t> F., 2009</a:t>
            </a:r>
            <a:r>
              <a:rPr lang="en-US" sz="1800" b="1" dirty="0">
                <a:solidFill>
                  <a:schemeClr val="bg1">
                    <a:lumMod val="50000"/>
                  </a:schemeClr>
                </a:solidFill>
                <a:latin typeface="Times New Roman" panose="02020603050405020304" pitchFamily="18" charset="0"/>
                <a:cs typeface="Times New Roman" panose="02020603050405020304" pitchFamily="18" charset="0"/>
              </a:rPr>
              <a:t>]</a:t>
            </a:r>
            <a:endParaRPr lang="ru-RU" sz="1800" b="1"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3D6BA3CC-05BE-9ABD-20CB-61FD9A74AED4}"/>
              </a:ext>
            </a:extLst>
          </p:cNvPr>
          <p:cNvSpPr txBox="1"/>
          <p:nvPr/>
        </p:nvSpPr>
        <p:spPr>
          <a:xfrm>
            <a:off x="173676" y="123278"/>
            <a:ext cx="4022255" cy="400110"/>
          </a:xfrm>
          <a:prstGeom prst="rect">
            <a:avLst/>
          </a:prstGeom>
          <a:noFill/>
        </p:spPr>
        <p:txBody>
          <a:bodyPr wrap="none" rtlCol="0">
            <a:spAutoFit/>
          </a:bodyPr>
          <a:lstStyle/>
          <a:p>
            <a:r>
              <a:rPr lang="en-US" sz="2000" b="1" cap="all" dirty="0">
                <a:latin typeface="Arial" panose="020B0604020202020204" pitchFamily="34" charset="0"/>
                <a:cs typeface="Arial" panose="020B0604020202020204" pitchFamily="34" charset="0"/>
              </a:rPr>
              <a:t>1. Introduction. CASCADES</a:t>
            </a:r>
          </a:p>
        </p:txBody>
      </p:sp>
      <p:sp>
        <p:nvSpPr>
          <p:cNvPr id="3" name="TextBox 2">
            <a:extLst>
              <a:ext uri="{FF2B5EF4-FFF2-40B4-BE49-F238E27FC236}">
                <a16:creationId xmlns:a16="http://schemas.microsoft.com/office/drawing/2014/main" id="{183346CC-ED74-D926-EAF4-924ECBA39D76}"/>
              </a:ext>
            </a:extLst>
          </p:cNvPr>
          <p:cNvSpPr txBox="1"/>
          <p:nvPr/>
        </p:nvSpPr>
        <p:spPr>
          <a:xfrm>
            <a:off x="173676" y="755779"/>
            <a:ext cx="2649123" cy="923330"/>
          </a:xfrm>
          <a:prstGeom prst="rect">
            <a:avLst/>
          </a:prstGeom>
          <a:noFill/>
        </p:spPr>
        <p:txBody>
          <a:bodyPr wrap="none" rtlCol="0">
            <a:spAutoFit/>
          </a:bodyPr>
          <a:lstStyle/>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PLANETOCOSMICS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CORSIKA</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MCNP</a:t>
            </a:r>
          </a:p>
        </p:txBody>
      </p:sp>
      <p:pic>
        <p:nvPicPr>
          <p:cNvPr id="6" name="Рисунок 5">
            <a:extLst>
              <a:ext uri="{FF2B5EF4-FFF2-40B4-BE49-F238E27FC236}">
                <a16:creationId xmlns:a16="http://schemas.microsoft.com/office/drawing/2014/main" id="{69106EAB-252A-FE2F-1A9B-9E22060C52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0055" y="177350"/>
            <a:ext cx="9491945" cy="6503300"/>
          </a:xfrm>
          <a:prstGeom prst="rect">
            <a:avLst/>
          </a:prstGeom>
        </p:spPr>
      </p:pic>
    </p:spTree>
    <p:extLst>
      <p:ext uri="{BB962C8B-B14F-4D97-AF65-F5344CB8AC3E}">
        <p14:creationId xmlns:p14="http://schemas.microsoft.com/office/powerpoint/2010/main" val="1729793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106C34-C5EB-4287-97FF-AE01633905A9}"/>
              </a:ext>
            </a:extLst>
          </p:cNvPr>
          <p:cNvSpPr txBox="1"/>
          <p:nvPr/>
        </p:nvSpPr>
        <p:spPr>
          <a:xfrm>
            <a:off x="3940022" y="751592"/>
            <a:ext cx="4957564" cy="400110"/>
          </a:xfrm>
          <a:prstGeom prst="rect">
            <a:avLst/>
          </a:prstGeom>
          <a:noFill/>
          <a:ln w="38100">
            <a:solidFill>
              <a:schemeClr val="tx1"/>
            </a:solidFill>
          </a:ln>
        </p:spPr>
        <p:txBody>
          <a:bodyPr wrap="square" rtlCol="0">
            <a:spAutoFit/>
          </a:bodyPr>
          <a:lstStyle/>
          <a:p>
            <a:pPr algn="ctr"/>
            <a:r>
              <a:rPr lang="en-US" sz="2000" b="1" cap="none" spc="0" dirty="0">
                <a:ln>
                  <a:noFill/>
                </a:ln>
                <a:solidFill>
                  <a:schemeClr val="tx1"/>
                </a:solidFill>
                <a:effectLst/>
                <a:latin typeface="Times New Roman" panose="02020603050405020304" pitchFamily="18" charset="0"/>
                <a:cs typeface="Times New Roman" panose="02020603050405020304" pitchFamily="18" charset="0"/>
              </a:rPr>
              <a:t>GEANT4 11.0 (latest), constantly updated</a:t>
            </a:r>
            <a:endParaRPr lang="ru-RU" sz="2000" b="1" cap="all" dirty="0">
              <a:solidFill>
                <a:srgbClr val="0000FF"/>
              </a:solidFill>
            </a:endParaRPr>
          </a:p>
        </p:txBody>
      </p:sp>
      <p:sp>
        <p:nvSpPr>
          <p:cNvPr id="5" name="TextBox 4">
            <a:extLst>
              <a:ext uri="{FF2B5EF4-FFF2-40B4-BE49-F238E27FC236}">
                <a16:creationId xmlns:a16="http://schemas.microsoft.com/office/drawing/2014/main" id="{95EAF421-BF87-49B1-8633-48954DB3319D}"/>
              </a:ext>
            </a:extLst>
          </p:cNvPr>
          <p:cNvSpPr txBox="1"/>
          <p:nvPr/>
        </p:nvSpPr>
        <p:spPr>
          <a:xfrm>
            <a:off x="290945" y="1617016"/>
            <a:ext cx="5950527" cy="4336059"/>
          </a:xfrm>
          <a:prstGeom prst="rect">
            <a:avLst/>
          </a:prstGeom>
          <a:noFill/>
          <a:ln w="38100">
            <a:solidFill>
              <a:schemeClr val="tx1"/>
            </a:solidFill>
          </a:ln>
        </p:spPr>
        <p:txBody>
          <a:bodyPr wrap="square" rtlCol="0">
            <a:spAutoFit/>
          </a:bodyPr>
          <a:lstStyle/>
          <a:p>
            <a:pPr algn="ctr">
              <a:lnSpc>
                <a:spcPct val="110000"/>
              </a:lnSpc>
            </a:pPr>
            <a:r>
              <a:rPr lang="en-US" b="1" cap="none" spc="0" dirty="0">
                <a:ln>
                  <a:noFill/>
                </a:ln>
                <a:solidFill>
                  <a:schemeClr val="tx1"/>
                </a:solidFill>
                <a:effectLst/>
                <a:latin typeface="Times New Roman" panose="02020603050405020304" pitchFamily="18" charset="0"/>
                <a:cs typeface="Times New Roman" panose="02020603050405020304" pitchFamily="18" charset="0"/>
              </a:rPr>
              <a:t>DATA_SETS (SHORT LIST)</a:t>
            </a:r>
          </a:p>
          <a:p>
            <a:pPr marL="285750" indent="-285750" algn="just">
              <a:lnSpc>
                <a:spcPct val="110000"/>
              </a:lnSpc>
              <a:buFont typeface="Arial" panose="020B0604020202020204" pitchFamily="34" charset="0"/>
              <a:buChar char="•"/>
            </a:pPr>
            <a:r>
              <a:rPr lang="en-US" b="0" cap="none" spc="0" dirty="0">
                <a:ln>
                  <a:noFill/>
                </a:ln>
                <a:solidFill>
                  <a:schemeClr val="tx1"/>
                </a:solidFill>
                <a:effectLst/>
                <a:latin typeface="Times New Roman" panose="02020603050405020304" pitchFamily="18" charset="0"/>
                <a:cs typeface="Times New Roman" panose="02020603050405020304" pitchFamily="18" charset="0"/>
              </a:rPr>
              <a:t>Neutron data files (with thermal CS) [</a:t>
            </a:r>
            <a:r>
              <a:rPr lang="en-US" b="1" cap="none" spc="0" dirty="0">
                <a:ln>
                  <a:noFill/>
                </a:ln>
                <a:solidFill>
                  <a:srgbClr val="00B050"/>
                </a:solidFill>
                <a:effectLst/>
                <a:latin typeface="Times New Roman" panose="02020603050405020304" pitchFamily="18" charset="0"/>
                <a:cs typeface="Times New Roman" panose="02020603050405020304" pitchFamily="18" charset="0"/>
              </a:rPr>
              <a:t>G4NDL4.6</a:t>
            </a:r>
            <a:r>
              <a:rPr lang="en-US" b="0" cap="none" spc="0" dirty="0">
                <a:ln>
                  <a:noFill/>
                </a:ln>
                <a:solidFill>
                  <a:schemeClr val="tx1"/>
                </a:solidFill>
                <a:effectLst/>
                <a:latin typeface="Times New Roman" panose="02020603050405020304" pitchFamily="18" charset="0"/>
                <a:cs typeface="Times New Roman" panose="02020603050405020304" pitchFamily="18" charset="0"/>
              </a:rPr>
              <a:t>]</a:t>
            </a:r>
          </a:p>
          <a:p>
            <a:pPr marL="285750" indent="-285750" algn="just">
              <a:lnSpc>
                <a:spcPct val="110000"/>
              </a:lnSpc>
              <a:buFont typeface="Arial" panose="020B0604020202020204" pitchFamily="34" charset="0"/>
              <a:buChar char="•"/>
            </a:pPr>
            <a:r>
              <a:rPr lang="en-US" b="0" cap="none" spc="0" dirty="0">
                <a:ln>
                  <a:noFill/>
                </a:ln>
                <a:solidFill>
                  <a:schemeClr val="tx1"/>
                </a:solidFill>
                <a:effectLst/>
                <a:latin typeface="Times New Roman" panose="02020603050405020304" pitchFamily="18" charset="0"/>
                <a:cs typeface="Times New Roman" panose="02020603050405020304" pitchFamily="18" charset="0"/>
              </a:rPr>
              <a:t>Low energy electromagnetic processes [</a:t>
            </a:r>
            <a:r>
              <a:rPr lang="en-US" b="1" cap="none" spc="0" dirty="0">
                <a:ln>
                  <a:noFill/>
                </a:ln>
                <a:solidFill>
                  <a:srgbClr val="00B050"/>
                </a:solidFill>
                <a:effectLst/>
                <a:latin typeface="Times New Roman" panose="02020603050405020304" pitchFamily="18" charset="0"/>
                <a:cs typeface="Times New Roman" panose="02020603050405020304" pitchFamily="18" charset="0"/>
              </a:rPr>
              <a:t>G4EMLOW8.0</a:t>
            </a:r>
            <a:r>
              <a:rPr lang="en-US" b="0" cap="none" spc="0" dirty="0">
                <a:ln>
                  <a:noFill/>
                </a:ln>
                <a:solidFill>
                  <a:schemeClr val="tx1"/>
                </a:solidFill>
                <a:effectLst/>
                <a:latin typeface="Times New Roman" panose="02020603050405020304" pitchFamily="18" charset="0"/>
                <a:cs typeface="Times New Roman" panose="02020603050405020304" pitchFamily="18" charset="0"/>
              </a:rPr>
              <a:t>]</a:t>
            </a:r>
          </a:p>
          <a:p>
            <a:pPr marL="285750" indent="-285750" algn="just">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a:t>
            </a:r>
            <a:r>
              <a:rPr lang="en-US" b="0" cap="none" spc="0" dirty="0">
                <a:ln>
                  <a:noFill/>
                </a:ln>
                <a:solidFill>
                  <a:schemeClr val="tx1"/>
                </a:solidFill>
                <a:effectLst/>
                <a:latin typeface="Times New Roman" panose="02020603050405020304" pitchFamily="18" charset="0"/>
                <a:cs typeface="Times New Roman" panose="02020603050405020304" pitchFamily="18" charset="0"/>
              </a:rPr>
              <a:t>hoton evaporation [</a:t>
            </a:r>
            <a:r>
              <a:rPr lang="en-US" b="1" cap="none" spc="0" dirty="0">
                <a:ln>
                  <a:noFill/>
                </a:ln>
                <a:solidFill>
                  <a:srgbClr val="00B050"/>
                </a:solidFill>
                <a:effectLst/>
                <a:latin typeface="Times New Roman" panose="02020603050405020304" pitchFamily="18" charset="0"/>
                <a:cs typeface="Times New Roman" panose="02020603050405020304" pitchFamily="18" charset="0"/>
              </a:rPr>
              <a:t>G4PhotonEvaporation5.7</a:t>
            </a:r>
            <a:r>
              <a:rPr lang="en-US" b="0" cap="none" spc="0" dirty="0">
                <a:ln>
                  <a:noFill/>
                </a:ln>
                <a:solidFill>
                  <a:schemeClr val="tx1"/>
                </a:solidFill>
                <a:effectLst/>
                <a:latin typeface="Times New Roman" panose="02020603050405020304" pitchFamily="18" charset="0"/>
                <a:cs typeface="Times New Roman" panose="02020603050405020304" pitchFamily="18" charset="0"/>
              </a:rPr>
              <a:t>]</a:t>
            </a:r>
          </a:p>
          <a:p>
            <a:pPr marL="285750" indent="-285750" algn="just">
              <a:lnSpc>
                <a:spcPct val="110000"/>
              </a:lnSpc>
              <a:buFont typeface="Arial" panose="020B0604020202020204" pitchFamily="34" charset="0"/>
              <a:buChar char="•"/>
            </a:pPr>
            <a:r>
              <a:rPr lang="en-US" b="0" cap="none" spc="0" dirty="0">
                <a:ln>
                  <a:noFill/>
                </a:ln>
                <a:solidFill>
                  <a:schemeClr val="tx1"/>
                </a:solidFill>
                <a:effectLst/>
                <a:latin typeface="Times New Roman" panose="02020603050405020304" pitchFamily="18" charset="0"/>
                <a:cs typeface="Times New Roman" panose="02020603050405020304" pitchFamily="18" charset="0"/>
              </a:rPr>
              <a:t>Radioactive decay [</a:t>
            </a:r>
            <a:r>
              <a:rPr lang="en-US" b="1" cap="none" spc="0" dirty="0">
                <a:ln>
                  <a:noFill/>
                </a:ln>
                <a:solidFill>
                  <a:srgbClr val="00B050"/>
                </a:solidFill>
                <a:effectLst/>
                <a:latin typeface="Times New Roman" panose="02020603050405020304" pitchFamily="18" charset="0"/>
                <a:cs typeface="Times New Roman" panose="02020603050405020304" pitchFamily="18" charset="0"/>
              </a:rPr>
              <a:t>G4RadioactiveDecay5.6</a:t>
            </a:r>
            <a:r>
              <a:rPr lang="en-US" b="0" cap="none" spc="0" dirty="0">
                <a:ln>
                  <a:noFill/>
                </a:ln>
                <a:solidFill>
                  <a:schemeClr val="tx1"/>
                </a:solidFill>
                <a:effectLst/>
                <a:latin typeface="Times New Roman" panose="02020603050405020304" pitchFamily="18" charset="0"/>
                <a:cs typeface="Times New Roman" panose="02020603050405020304" pitchFamily="18" charset="0"/>
              </a:rPr>
              <a:t>]</a:t>
            </a:r>
          </a:p>
          <a:p>
            <a:pPr marL="285750" indent="-285750" algn="just">
              <a:lnSpc>
                <a:spcPct val="110000"/>
              </a:lnSpc>
              <a:buFont typeface="Arial" panose="020B0604020202020204" pitchFamily="34" charset="0"/>
              <a:buChar char="•"/>
            </a:pPr>
            <a:r>
              <a:rPr lang="en-US" b="0" cap="none" spc="0" dirty="0">
                <a:ln>
                  <a:noFill/>
                </a:ln>
                <a:solidFill>
                  <a:schemeClr val="tx1"/>
                </a:solidFill>
                <a:effectLst/>
                <a:latin typeface="Times New Roman" panose="02020603050405020304" pitchFamily="18" charset="0"/>
                <a:cs typeface="Times New Roman" panose="02020603050405020304" pitchFamily="18" charset="0"/>
              </a:rPr>
              <a:t>Evaluated cross-sections [</a:t>
            </a:r>
            <a:r>
              <a:rPr lang="en-US" b="1" cap="none" spc="0" dirty="0">
                <a:ln>
                  <a:noFill/>
                </a:ln>
                <a:solidFill>
                  <a:srgbClr val="00B050"/>
                </a:solidFill>
                <a:effectLst/>
                <a:latin typeface="Times New Roman" panose="02020603050405020304" pitchFamily="18" charset="0"/>
                <a:cs typeface="Times New Roman" panose="02020603050405020304" pitchFamily="18" charset="0"/>
              </a:rPr>
              <a:t>G4SAIDDATA2.0</a:t>
            </a:r>
            <a:r>
              <a:rPr lang="en-US" b="0" cap="none" spc="0" dirty="0">
                <a:ln>
                  <a:noFill/>
                </a:ln>
                <a:solidFill>
                  <a:schemeClr val="tx1"/>
                </a:solidFill>
                <a:effectLst/>
                <a:latin typeface="Times New Roman" panose="02020603050405020304" pitchFamily="18" charset="0"/>
                <a:cs typeface="Times New Roman" panose="02020603050405020304" pitchFamily="18" charset="0"/>
              </a:rPr>
              <a:t>]</a:t>
            </a:r>
          </a:p>
          <a:p>
            <a:pPr marL="285750" indent="-285750" algn="just">
              <a:lnSpc>
                <a:spcPct val="110000"/>
              </a:lnSpc>
              <a:buFont typeface="Arial" panose="020B0604020202020204" pitchFamily="34" charset="0"/>
              <a:buChar char="•"/>
            </a:pPr>
            <a:r>
              <a:rPr lang="en-US" b="0" cap="none" spc="0" dirty="0">
                <a:ln>
                  <a:noFill/>
                </a:ln>
                <a:solidFill>
                  <a:schemeClr val="tx1"/>
                </a:solidFill>
                <a:effectLst/>
                <a:latin typeface="Times New Roman" panose="02020603050405020304" pitchFamily="18" charset="0"/>
                <a:cs typeface="Times New Roman" panose="02020603050405020304" pitchFamily="18" charset="0"/>
              </a:rPr>
              <a:t>Evaluated particle cross-sections on natural composition of elements [</a:t>
            </a:r>
            <a:r>
              <a:rPr lang="en-US" b="1" cap="none" spc="0" dirty="0">
                <a:ln>
                  <a:noFill/>
                </a:ln>
                <a:solidFill>
                  <a:srgbClr val="00B050"/>
                </a:solidFill>
                <a:effectLst/>
                <a:latin typeface="Times New Roman" panose="02020603050405020304" pitchFamily="18" charset="0"/>
                <a:cs typeface="Times New Roman" panose="02020603050405020304" pitchFamily="18" charset="0"/>
              </a:rPr>
              <a:t>G4PARTICLEXS4.0</a:t>
            </a:r>
            <a:r>
              <a:rPr lang="en-US" b="0" cap="none" spc="0" dirty="0">
                <a:ln>
                  <a:noFill/>
                </a:ln>
                <a:solidFill>
                  <a:schemeClr val="tx1"/>
                </a:solidFill>
                <a:effectLst/>
                <a:latin typeface="Times New Roman" panose="02020603050405020304" pitchFamily="18" charset="0"/>
                <a:cs typeface="Times New Roman" panose="02020603050405020304" pitchFamily="18" charset="0"/>
              </a:rPr>
              <a:t>]</a:t>
            </a:r>
          </a:p>
          <a:p>
            <a:pPr marL="285750" indent="-285750" algn="just">
              <a:lnSpc>
                <a:spcPct val="110000"/>
              </a:lnSpc>
              <a:buFont typeface="Arial" panose="020B0604020202020204" pitchFamily="34" charset="0"/>
              <a:buChar char="•"/>
            </a:pPr>
            <a:r>
              <a:rPr lang="en-US" b="0" cap="none" spc="0" dirty="0">
                <a:ln>
                  <a:noFill/>
                </a:ln>
                <a:solidFill>
                  <a:schemeClr val="tx1"/>
                </a:solidFill>
                <a:effectLst/>
                <a:latin typeface="Times New Roman" panose="02020603050405020304" pitchFamily="18" charset="0"/>
                <a:cs typeface="Times New Roman" panose="02020603050405020304" pitchFamily="18" charset="0"/>
              </a:rPr>
              <a:t>Nuclear shell effects in INCL/ABLA hadronic mode [</a:t>
            </a:r>
            <a:r>
              <a:rPr lang="en-US" b="1" cap="none" spc="0" dirty="0">
                <a:ln>
                  <a:noFill/>
                </a:ln>
                <a:solidFill>
                  <a:srgbClr val="00B050"/>
                </a:solidFill>
                <a:effectLst/>
                <a:latin typeface="Times New Roman" panose="02020603050405020304" pitchFamily="18" charset="0"/>
                <a:cs typeface="Times New Roman" panose="02020603050405020304" pitchFamily="18" charset="0"/>
              </a:rPr>
              <a:t>G4ABLA3.1</a:t>
            </a:r>
            <a:r>
              <a:rPr lang="en-US" b="0" cap="none" spc="0" dirty="0">
                <a:ln>
                  <a:noFill/>
                </a:ln>
                <a:solidFill>
                  <a:schemeClr val="tx1"/>
                </a:solidFill>
                <a:effectLst/>
                <a:latin typeface="Times New Roman" panose="02020603050405020304" pitchFamily="18" charset="0"/>
                <a:cs typeface="Times New Roman" panose="02020603050405020304" pitchFamily="18" charset="0"/>
              </a:rPr>
              <a:t>]</a:t>
            </a:r>
          </a:p>
          <a:p>
            <a:pPr marL="285750" indent="-285750" algn="just">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a:t>
            </a:r>
            <a:r>
              <a:rPr lang="en-US" b="0" cap="none" spc="0" dirty="0">
                <a:ln>
                  <a:noFill/>
                </a:ln>
                <a:solidFill>
                  <a:schemeClr val="tx1"/>
                </a:solidFill>
                <a:effectLst/>
                <a:latin typeface="Times New Roman" panose="02020603050405020304" pitchFamily="18" charset="0"/>
                <a:cs typeface="Times New Roman" panose="02020603050405020304" pitchFamily="18" charset="0"/>
              </a:rPr>
              <a:t>roton and neutron density profiles in INCL [</a:t>
            </a:r>
            <a:r>
              <a:rPr lang="en-US" b="1" cap="none" spc="0" dirty="0">
                <a:ln>
                  <a:noFill/>
                </a:ln>
                <a:solidFill>
                  <a:srgbClr val="00B050"/>
                </a:solidFill>
                <a:effectLst/>
                <a:latin typeface="Times New Roman" panose="02020603050405020304" pitchFamily="18" charset="0"/>
                <a:cs typeface="Times New Roman" panose="02020603050405020304" pitchFamily="18" charset="0"/>
              </a:rPr>
              <a:t>G4INCL1.0</a:t>
            </a:r>
            <a:r>
              <a:rPr lang="en-US" b="0" cap="none" spc="0" dirty="0">
                <a:ln>
                  <a:noFill/>
                </a:ln>
                <a:solidFill>
                  <a:schemeClr val="tx1"/>
                </a:solidFill>
                <a:effectLst/>
                <a:latin typeface="Times New Roman" panose="02020603050405020304" pitchFamily="18" charset="0"/>
                <a:cs typeface="Times New Roman" panose="02020603050405020304" pitchFamily="18" charset="0"/>
              </a:rPr>
              <a:t>] </a:t>
            </a:r>
          </a:p>
          <a:p>
            <a:pPr marL="285750" indent="-285750" algn="just">
              <a:lnSpc>
                <a:spcPct val="110000"/>
              </a:lnSpc>
              <a:buFont typeface="Arial" panose="020B0604020202020204" pitchFamily="34" charset="0"/>
              <a:buChar char="•"/>
            </a:pPr>
            <a:r>
              <a:rPr lang="en-US" b="0" cap="none" spc="0" dirty="0">
                <a:ln>
                  <a:noFill/>
                </a:ln>
                <a:solidFill>
                  <a:schemeClr val="tx1"/>
                </a:solidFill>
                <a:effectLst/>
                <a:latin typeface="Times New Roman" panose="02020603050405020304" pitchFamily="18" charset="0"/>
                <a:cs typeface="Times New Roman" panose="02020603050405020304" pitchFamily="18" charset="0"/>
              </a:rPr>
              <a:t>Shell ionization cross-sections [</a:t>
            </a:r>
            <a:r>
              <a:rPr lang="en-US" b="1" cap="none" spc="0" dirty="0">
                <a:ln>
                  <a:noFill/>
                </a:ln>
                <a:solidFill>
                  <a:srgbClr val="00B050"/>
                </a:solidFill>
                <a:effectLst/>
                <a:latin typeface="Times New Roman" panose="02020603050405020304" pitchFamily="18" charset="0"/>
                <a:cs typeface="Times New Roman" panose="02020603050405020304" pitchFamily="18" charset="0"/>
              </a:rPr>
              <a:t>G4PII1.3</a:t>
            </a:r>
            <a:r>
              <a:rPr lang="en-US" b="0" cap="none" spc="0" dirty="0">
                <a:ln>
                  <a:noFill/>
                </a:ln>
                <a:solidFill>
                  <a:schemeClr val="tx1"/>
                </a:solidFill>
                <a:effectLst/>
                <a:latin typeface="Times New Roman" panose="02020603050405020304" pitchFamily="18" charset="0"/>
                <a:cs typeface="Times New Roman" panose="02020603050405020304" pitchFamily="18" charset="0"/>
              </a:rPr>
              <a:t>]</a:t>
            </a:r>
          </a:p>
          <a:p>
            <a:pPr marL="285750" indent="-285750" algn="just">
              <a:lnSpc>
                <a:spcPct val="110000"/>
              </a:lnSpc>
              <a:buFont typeface="Arial" panose="020B0604020202020204" pitchFamily="34" charset="0"/>
              <a:buChar char="•"/>
            </a:pPr>
            <a:r>
              <a:rPr lang="en-US" b="0" cap="none" spc="0" dirty="0">
                <a:ln>
                  <a:noFill/>
                </a:ln>
                <a:solidFill>
                  <a:schemeClr val="tx1"/>
                </a:solidFill>
                <a:effectLst/>
                <a:latin typeface="Times New Roman" panose="02020603050405020304" pitchFamily="18" charset="0"/>
                <a:cs typeface="Times New Roman" panose="02020603050405020304" pitchFamily="18" charset="0"/>
              </a:rPr>
              <a:t>Nuclides properties [</a:t>
            </a:r>
            <a:r>
              <a:rPr lang="en-US" b="1" cap="none" spc="0" dirty="0">
                <a:ln>
                  <a:noFill/>
                </a:ln>
                <a:solidFill>
                  <a:srgbClr val="00B050"/>
                </a:solidFill>
                <a:effectLst/>
                <a:latin typeface="Times New Roman" panose="02020603050405020304" pitchFamily="18" charset="0"/>
                <a:cs typeface="Times New Roman" panose="02020603050405020304" pitchFamily="18" charset="0"/>
              </a:rPr>
              <a:t>G4ENSDFSTATE2.3</a:t>
            </a:r>
            <a:r>
              <a:rPr lang="en-US" b="0" cap="none" spc="0" dirty="0">
                <a:ln>
                  <a:noFill/>
                </a:ln>
                <a:solidFill>
                  <a:schemeClr val="tx1"/>
                </a:solidFill>
                <a:effectLst/>
                <a:latin typeface="Times New Roman" panose="02020603050405020304" pitchFamily="18" charset="0"/>
                <a:cs typeface="Times New Roman" panose="02020603050405020304" pitchFamily="18" charset="0"/>
              </a:rPr>
              <a:t>]</a:t>
            </a:r>
          </a:p>
          <a:p>
            <a:pPr algn="ctr">
              <a:lnSpc>
                <a:spcPct val="110000"/>
              </a:lnSpc>
            </a:pPr>
            <a:r>
              <a:rPr lang="en-US" dirty="0">
                <a:latin typeface="Times New Roman" panose="02020603050405020304" pitchFamily="18" charset="0"/>
                <a:cs typeface="Times New Roman" panose="02020603050405020304" pitchFamily="18" charset="0"/>
              </a:rPr>
              <a:t>[</a:t>
            </a:r>
            <a:r>
              <a:rPr lang="en-US" u="sng" dirty="0">
                <a:solidFill>
                  <a:srgbClr val="0000FF"/>
                </a:solidFill>
                <a:latin typeface="Times New Roman" panose="02020603050405020304" pitchFamily="18" charset="0"/>
                <a:cs typeface="Times New Roman" panose="02020603050405020304" pitchFamily="18" charset="0"/>
              </a:rPr>
              <a:t>https://geant4.web.cern.ch/support/data_files_citations</a:t>
            </a:r>
            <a:r>
              <a:rPr lang="en-US"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EE16AE17-90D5-4F8E-A1B0-84B3057DA6DB}"/>
              </a:ext>
            </a:extLst>
          </p:cNvPr>
          <p:cNvSpPr txBox="1"/>
          <p:nvPr/>
        </p:nvSpPr>
        <p:spPr>
          <a:xfrm>
            <a:off x="6418804" y="1617016"/>
            <a:ext cx="5361941" cy="2215991"/>
          </a:xfrm>
          <a:prstGeom prst="rect">
            <a:avLst/>
          </a:prstGeom>
          <a:noFill/>
          <a:ln w="38100">
            <a:solidFill>
              <a:schemeClr val="tx1"/>
            </a:solidFill>
          </a:ln>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INTERACTION MODELS (MAIN LIST)</a:t>
            </a:r>
          </a:p>
          <a:p>
            <a:pPr marL="285750" indent="-285750" algn="just">
              <a:buFont typeface="Arial" panose="020B0604020202020204" pitchFamily="34"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quark-gluon string Parton model (for hadrons E &gt; 10 GeV)</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t>
            </a:r>
            <a:r>
              <a:rPr lang="en-US" sz="2000" dirty="0" err="1">
                <a:solidFill>
                  <a:srgbClr val="0000FF"/>
                </a:solidFill>
                <a:latin typeface="Times New Roman" panose="02020603050405020304" pitchFamily="18" charset="0"/>
                <a:cs typeface="Times New Roman" panose="02020603050405020304" pitchFamily="18" charset="0"/>
              </a:rPr>
              <a:t>Amelin</a:t>
            </a:r>
            <a:r>
              <a:rPr lang="en-US" sz="2000" dirty="0">
                <a:solidFill>
                  <a:srgbClr val="0000FF"/>
                </a:solidFill>
                <a:latin typeface="Times New Roman" panose="02020603050405020304" pitchFamily="18" charset="0"/>
                <a:cs typeface="Times New Roman" panose="02020603050405020304" pitchFamily="18" charset="0"/>
              </a:rPr>
              <a:t> et al., 2001</a:t>
            </a:r>
            <a:r>
              <a:rPr lang="en-US" sz="2000"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a:t>
            </a:r>
            <a:r>
              <a:rPr lang="en-US" sz="2000" dirty="0" err="1">
                <a:latin typeface="Times New Roman" panose="02020603050405020304" pitchFamily="18" charset="0"/>
                <a:cs typeface="Times New Roman" panose="02020603050405020304" pitchFamily="18" charset="0"/>
              </a:rPr>
              <a:t>Bertini</a:t>
            </a:r>
            <a:r>
              <a:rPr lang="en-US" sz="2000" dirty="0">
                <a:latin typeface="Times New Roman" panose="02020603050405020304" pitchFamily="18" charset="0"/>
                <a:cs typeface="Times New Roman" panose="02020603050405020304" pitchFamily="18" charset="0"/>
              </a:rPr>
              <a:t> cascades (for hadrons E &lt; 10 GeV) [</a:t>
            </a:r>
            <a:r>
              <a:rPr lang="en-US" sz="2000" dirty="0">
                <a:solidFill>
                  <a:srgbClr val="0000FF"/>
                </a:solidFill>
                <a:latin typeface="Times New Roman" panose="02020603050405020304" pitchFamily="18" charset="0"/>
                <a:cs typeface="Times New Roman" panose="02020603050405020304" pitchFamily="18" charset="0"/>
              </a:rPr>
              <a:t>Heikkinen et al., 2003</a:t>
            </a:r>
            <a:r>
              <a:rPr lang="en-US" sz="2000"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low-energy neutron interactions model (E &lt; 20 MeV) [</a:t>
            </a:r>
            <a:r>
              <a:rPr lang="en-US"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Garny</a:t>
            </a:r>
            <a:r>
              <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et al., 2009</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7" name="Прямая соединительная линия 6">
            <a:extLst>
              <a:ext uri="{FF2B5EF4-FFF2-40B4-BE49-F238E27FC236}">
                <a16:creationId xmlns:a16="http://schemas.microsoft.com/office/drawing/2014/main" id="{8471626D-D553-4380-81CC-990B2C771458}"/>
              </a:ext>
            </a:extLst>
          </p:cNvPr>
          <p:cNvCxnSpPr>
            <a:cxnSpLocks/>
          </p:cNvCxnSpPr>
          <p:nvPr/>
        </p:nvCxnSpPr>
        <p:spPr>
          <a:xfrm flipH="1">
            <a:off x="3551145" y="1151702"/>
            <a:ext cx="2512996" cy="465314"/>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id="{4689EA6A-1ABD-4F31-BBF9-6C7A2992E565}"/>
              </a:ext>
            </a:extLst>
          </p:cNvPr>
          <p:cNvCxnSpPr>
            <a:cxnSpLocks/>
            <a:stCxn id="6" idx="0"/>
          </p:cNvCxnSpPr>
          <p:nvPr/>
        </p:nvCxnSpPr>
        <p:spPr>
          <a:xfrm flipH="1" flipV="1">
            <a:off x="6742215" y="1151702"/>
            <a:ext cx="2357560" cy="465314"/>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71EF068-80BA-448B-B1B4-F89A5DD8712C}"/>
              </a:ext>
            </a:extLst>
          </p:cNvPr>
          <p:cNvSpPr txBox="1"/>
          <p:nvPr/>
        </p:nvSpPr>
        <p:spPr>
          <a:xfrm>
            <a:off x="6418803" y="3925341"/>
            <a:ext cx="5361941" cy="2031325"/>
          </a:xfrm>
          <a:prstGeom prst="rect">
            <a:avLst/>
          </a:prstGeom>
          <a:noFill/>
          <a:ln w="38100">
            <a:solidFill>
              <a:srgbClr val="00B050"/>
            </a:solidFill>
          </a:ln>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OWN_MODULES</a:t>
            </a: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Primary particle generators</a:t>
            </a: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Geometry</a:t>
            </a: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Angle distribution detector</a:t>
            </a: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Energy-binned scorer</a:t>
            </a: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Ionization yield function scorer</a:t>
            </a: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Particle flux scorer</a:t>
            </a:r>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12988069-1770-41B1-8A8D-711605855EBD}"/>
              </a:ext>
            </a:extLst>
          </p:cNvPr>
          <p:cNvSpPr txBox="1"/>
          <p:nvPr/>
        </p:nvSpPr>
        <p:spPr>
          <a:xfrm>
            <a:off x="4773007" y="6218334"/>
            <a:ext cx="3307316"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a:t>
            </a:r>
            <a:r>
              <a:rPr lang="en-US" sz="2000" b="1" dirty="0">
                <a:solidFill>
                  <a:srgbClr val="0000FF"/>
                </a:solidFill>
                <a:latin typeface="Times New Roman" panose="02020603050405020304" pitchFamily="18" charset="0"/>
                <a:cs typeface="Times New Roman" panose="02020603050405020304" pitchFamily="18" charset="0"/>
              </a:rPr>
              <a:t>https://geant4.web.cern.ch/</a:t>
            </a:r>
            <a:r>
              <a:rPr lang="en-US" sz="2000" b="1" dirty="0">
                <a:latin typeface="Times New Roman" panose="02020603050405020304" pitchFamily="18" charset="0"/>
                <a:cs typeface="Times New Roman" panose="02020603050405020304" pitchFamily="18" charset="0"/>
              </a:rPr>
              <a:t>]</a:t>
            </a:r>
            <a:endParaRPr lang="ru-RU" sz="20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142165C0-6ABF-C2F7-E1C5-C3B22387DCA9}"/>
              </a:ext>
            </a:extLst>
          </p:cNvPr>
          <p:cNvSpPr txBox="1"/>
          <p:nvPr/>
        </p:nvSpPr>
        <p:spPr>
          <a:xfrm>
            <a:off x="251927" y="279919"/>
            <a:ext cx="3789820" cy="400110"/>
          </a:xfrm>
          <a:prstGeom prst="rect">
            <a:avLst/>
          </a:prstGeom>
          <a:noFill/>
        </p:spPr>
        <p:txBody>
          <a:bodyPr wrap="none" rtlCol="0">
            <a:spAutoFit/>
          </a:bodyPr>
          <a:lstStyle/>
          <a:p>
            <a:r>
              <a:rPr lang="en-US" sz="2000" b="1" cap="all" dirty="0">
                <a:latin typeface="Arial" panose="020B0604020202020204" pitchFamily="34" charset="0"/>
                <a:cs typeface="Arial" panose="020B0604020202020204" pitchFamily="34" charset="0"/>
              </a:rPr>
              <a:t>2. INTRODUCTION (GEANT4)</a:t>
            </a:r>
          </a:p>
        </p:txBody>
      </p:sp>
    </p:spTree>
    <p:extLst>
      <p:ext uri="{BB962C8B-B14F-4D97-AF65-F5344CB8AC3E}">
        <p14:creationId xmlns:p14="http://schemas.microsoft.com/office/powerpoint/2010/main" val="2006900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C15469E6-6C1C-43F1-B5E3-F8EB5EFEEA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909" y="940376"/>
            <a:ext cx="5954091" cy="4665519"/>
          </a:xfrm>
          <a:prstGeom prst="rect">
            <a:avLst/>
          </a:prstGeom>
        </p:spPr>
      </p:pic>
      <p:sp>
        <p:nvSpPr>
          <p:cNvPr id="2" name="TextBox 1">
            <a:extLst>
              <a:ext uri="{FF2B5EF4-FFF2-40B4-BE49-F238E27FC236}">
                <a16:creationId xmlns:a16="http://schemas.microsoft.com/office/drawing/2014/main" id="{BD0E95BF-753F-4F98-B617-6E428CEBE09F}"/>
              </a:ext>
            </a:extLst>
          </p:cNvPr>
          <p:cNvSpPr txBox="1"/>
          <p:nvPr/>
        </p:nvSpPr>
        <p:spPr>
          <a:xfrm>
            <a:off x="141908" y="5673152"/>
            <a:ext cx="5862651" cy="923330"/>
          </a:xfrm>
          <a:prstGeom prst="rect">
            <a:avLst/>
          </a:prstGeom>
          <a:noFill/>
          <a:ln w="19050">
            <a:solidFill>
              <a:schemeClr val="tx1"/>
            </a:solidFill>
          </a:ln>
        </p:spPr>
        <p:txBody>
          <a:bodyPr wrap="square" rtlCol="0">
            <a:spAutoFit/>
          </a:bodyPr>
          <a:lstStyle/>
          <a:p>
            <a:pPr algn="just"/>
            <a:r>
              <a:rPr lang="en-US" b="1" dirty="0">
                <a:latin typeface="Times New Roman" panose="02020603050405020304" pitchFamily="18" charset="0"/>
                <a:cs typeface="Times New Roman" panose="02020603050405020304" pitchFamily="18" charset="0"/>
              </a:rPr>
              <a:t>Table 1. </a:t>
            </a:r>
            <a:r>
              <a:rPr lang="en-US" dirty="0">
                <a:latin typeface="Times New Roman" panose="02020603050405020304" pitchFamily="18" charset="0"/>
                <a:cs typeface="Times New Roman" panose="02020603050405020304" pitchFamily="18" charset="0"/>
              </a:rPr>
              <a:t>An example of a NRLMSISE-00 model output file with a density, a temperature, and an elements percentage parameters </a:t>
            </a:r>
            <a:endParaRPr lang="ru-RU" dirty="0">
              <a:latin typeface="Times New Roman" panose="02020603050405020304" pitchFamily="18" charset="0"/>
              <a:cs typeface="Times New Roman" panose="02020603050405020304" pitchFamily="18" charset="0"/>
            </a:endParaRPr>
          </a:p>
        </p:txBody>
      </p:sp>
      <p:pic>
        <p:nvPicPr>
          <p:cNvPr id="9" name="Рисунок 8">
            <a:extLst>
              <a:ext uri="{FF2B5EF4-FFF2-40B4-BE49-F238E27FC236}">
                <a16:creationId xmlns:a16="http://schemas.microsoft.com/office/drawing/2014/main" id="{4BF15996-0F51-4646-8A7C-F019DDE20C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824118"/>
            <a:ext cx="6056124" cy="4665519"/>
          </a:xfrm>
          <a:prstGeom prst="rect">
            <a:avLst/>
          </a:prstGeom>
        </p:spPr>
      </p:pic>
      <p:sp>
        <p:nvSpPr>
          <p:cNvPr id="6" name="TextBox 5">
            <a:extLst>
              <a:ext uri="{FF2B5EF4-FFF2-40B4-BE49-F238E27FC236}">
                <a16:creationId xmlns:a16="http://schemas.microsoft.com/office/drawing/2014/main" id="{EADA7885-BA45-4F62-8767-BE3AC1D7258E}"/>
              </a:ext>
            </a:extLst>
          </p:cNvPr>
          <p:cNvSpPr txBox="1"/>
          <p:nvPr/>
        </p:nvSpPr>
        <p:spPr>
          <a:xfrm>
            <a:off x="6192736" y="5673152"/>
            <a:ext cx="5862651" cy="646331"/>
          </a:xfrm>
          <a:prstGeom prst="rect">
            <a:avLst/>
          </a:prstGeom>
          <a:noFill/>
          <a:ln w="19050">
            <a:solidFill>
              <a:schemeClr val="tx1"/>
            </a:solidFill>
          </a:ln>
        </p:spPr>
        <p:txBody>
          <a:bodyPr wrap="square" rtlCol="0">
            <a:spAutoFit/>
          </a:bodyPr>
          <a:lstStyle/>
          <a:p>
            <a:pPr algn="just"/>
            <a:r>
              <a:rPr lang="en-US" b="1" dirty="0">
                <a:latin typeface="Times New Roman" panose="02020603050405020304" pitchFamily="18" charset="0"/>
                <a:cs typeface="Times New Roman" panose="02020603050405020304" pitchFamily="18" charset="0"/>
              </a:rPr>
              <a:t>Figure 1. </a:t>
            </a:r>
            <a:r>
              <a:rPr lang="en-US" dirty="0">
                <a:latin typeface="Times New Roman" panose="02020603050405020304" pitchFamily="18" charset="0"/>
                <a:cs typeface="Times New Roman" panose="02020603050405020304" pitchFamily="18" charset="0"/>
              </a:rPr>
              <a:t>The graphical representation of a temperature and a density distribution</a:t>
            </a:r>
            <a:endParaRPr lang="ru-RU"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C736031-D601-7978-C528-117AD1F0B9B0}"/>
              </a:ext>
            </a:extLst>
          </p:cNvPr>
          <p:cNvSpPr txBox="1"/>
          <p:nvPr/>
        </p:nvSpPr>
        <p:spPr>
          <a:xfrm>
            <a:off x="251927" y="279919"/>
            <a:ext cx="4541821" cy="400110"/>
          </a:xfrm>
          <a:prstGeom prst="rect">
            <a:avLst/>
          </a:prstGeom>
          <a:noFill/>
        </p:spPr>
        <p:txBody>
          <a:bodyPr wrap="none" rtlCol="0">
            <a:spAutoFit/>
          </a:bodyPr>
          <a:lstStyle/>
          <a:p>
            <a:r>
              <a:rPr lang="en-US" sz="2000" b="1" cap="all" dirty="0">
                <a:latin typeface="Arial" panose="020B0604020202020204" pitchFamily="34" charset="0"/>
                <a:cs typeface="Arial" panose="020B0604020202020204" pitchFamily="34" charset="0"/>
              </a:rPr>
              <a:t>3</a:t>
            </a:r>
            <a:r>
              <a:rPr lang="en-US" sz="2000" b="1" cap="all">
                <a:latin typeface="Arial" panose="020B0604020202020204" pitchFamily="34" charset="0"/>
                <a:cs typeface="Arial" panose="020B0604020202020204" pitchFamily="34" charset="0"/>
              </a:rPr>
              <a:t>. INTRODUCTION </a:t>
            </a:r>
            <a:r>
              <a:rPr lang="en-US" sz="2000" b="1" cap="all" dirty="0">
                <a:latin typeface="Arial" panose="020B0604020202020204" pitchFamily="34" charset="0"/>
                <a:cs typeface="Arial" panose="020B0604020202020204" pitchFamily="34" charset="0"/>
              </a:rPr>
              <a:t>(NRLMSISE-00)</a:t>
            </a:r>
          </a:p>
        </p:txBody>
      </p:sp>
    </p:spTree>
    <p:extLst>
      <p:ext uri="{BB962C8B-B14F-4D97-AF65-F5344CB8AC3E}">
        <p14:creationId xmlns:p14="http://schemas.microsoft.com/office/powerpoint/2010/main" val="2049522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a:extLst>
              <a:ext uri="{FF2B5EF4-FFF2-40B4-BE49-F238E27FC236}">
                <a16:creationId xmlns:a16="http://schemas.microsoft.com/office/drawing/2014/main" id="{B29A8A53-61E2-A6C6-F13F-E916CD449593}"/>
              </a:ext>
            </a:extLst>
          </p:cNvPr>
          <p:cNvSpPr txBox="1">
            <a:spLocks noChangeArrowheads="1"/>
          </p:cNvSpPr>
          <p:nvPr/>
        </p:nvSpPr>
        <p:spPr bwMode="auto">
          <a:xfrm>
            <a:off x="742033" y="550767"/>
            <a:ext cx="17604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ru-RU" sz="1800" dirty="0">
                <a:latin typeface="+mn-lt"/>
                <a:cs typeface="Times New Roman" panose="02020603050405020304" pitchFamily="18" charset="0"/>
              </a:rPr>
              <a:t>Solar CR spectra:</a:t>
            </a:r>
            <a:endParaRPr lang="ru-RU" altLang="ru-RU" sz="1800" dirty="0">
              <a:latin typeface="+mn-lt"/>
              <a:cs typeface="Times New Roman" panose="02020603050405020304" pitchFamily="18" charset="0"/>
            </a:endParaRPr>
          </a:p>
        </p:txBody>
      </p:sp>
      <p:sp>
        <p:nvSpPr>
          <p:cNvPr id="5" name="Прямоугольник 16">
            <a:extLst>
              <a:ext uri="{FF2B5EF4-FFF2-40B4-BE49-F238E27FC236}">
                <a16:creationId xmlns:a16="http://schemas.microsoft.com/office/drawing/2014/main" id="{88F565C4-5CEA-566A-BF7B-A13B4FA5B4AD}"/>
              </a:ext>
            </a:extLst>
          </p:cNvPr>
          <p:cNvSpPr>
            <a:spLocks noChangeArrowheads="1"/>
          </p:cNvSpPr>
          <p:nvPr/>
        </p:nvSpPr>
        <p:spPr bwMode="auto">
          <a:xfrm>
            <a:off x="382103" y="927430"/>
            <a:ext cx="2503551" cy="774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7000"/>
              </a:lnSpc>
              <a:spcBef>
                <a:spcPct val="0"/>
              </a:spcBef>
              <a:spcAft>
                <a:spcPts val="800"/>
              </a:spcAft>
              <a:buFontTx/>
              <a:buNone/>
            </a:pPr>
            <a:r>
              <a:rPr lang="en-US" altLang="ru-RU" sz="1800" b="1" i="1" dirty="0">
                <a:latin typeface="+mn-lt"/>
                <a:ea typeface="Calibri" panose="020F0502020204030204" pitchFamily="34" charset="0"/>
                <a:cs typeface="Times New Roman" panose="02020603050405020304" pitchFamily="18" charset="0"/>
              </a:rPr>
              <a:t>J</a:t>
            </a:r>
            <a:r>
              <a:rPr lang="en-US" altLang="ru-RU" sz="1800" b="1" i="1" baseline="-25000" dirty="0">
                <a:latin typeface="+mn-lt"/>
                <a:ea typeface="Calibri" panose="020F0502020204030204" pitchFamily="34" charset="0"/>
                <a:cs typeface="Times New Roman" panose="02020603050405020304" pitchFamily="18" charset="0"/>
              </a:rPr>
              <a:t>PC</a:t>
            </a:r>
            <a:r>
              <a:rPr lang="ru-RU" altLang="ru-RU" sz="1800" b="1" i="1" dirty="0">
                <a:latin typeface="+mn-lt"/>
                <a:ea typeface="Calibri" panose="020F0502020204030204" pitchFamily="34" charset="0"/>
                <a:cs typeface="Times New Roman" panose="02020603050405020304" pitchFamily="18" charset="0"/>
              </a:rPr>
              <a:t> = </a:t>
            </a:r>
            <a:r>
              <a:rPr lang="en-US" altLang="ru-RU" sz="1800" b="1" i="1" dirty="0">
                <a:latin typeface="+mn-lt"/>
                <a:ea typeface="Calibri" panose="020F0502020204030204" pitchFamily="34" charset="0"/>
                <a:cs typeface="Times New Roman" panose="02020603050405020304" pitchFamily="18" charset="0"/>
              </a:rPr>
              <a:t>J</a:t>
            </a:r>
            <a:r>
              <a:rPr lang="ru-RU" altLang="ru-RU" sz="1800" b="1" i="1" baseline="-25000" dirty="0">
                <a:latin typeface="+mn-lt"/>
                <a:ea typeface="Calibri" panose="020F0502020204030204" pitchFamily="34" charset="0"/>
                <a:cs typeface="Times New Roman" panose="02020603050405020304" pitchFamily="18" charset="0"/>
              </a:rPr>
              <a:t>0</a:t>
            </a:r>
            <a:r>
              <a:rPr lang="en-US" altLang="ru-RU" sz="1800" b="1" i="1" dirty="0">
                <a:latin typeface="+mn-lt"/>
                <a:ea typeface="Calibri" panose="020F0502020204030204" pitchFamily="34" charset="0"/>
                <a:cs typeface="Times New Roman" panose="02020603050405020304" pitchFamily="18" charset="0"/>
              </a:rPr>
              <a:t>exp</a:t>
            </a:r>
            <a:r>
              <a:rPr lang="ru-RU" altLang="ru-RU" sz="1800" b="1" i="1" dirty="0">
                <a:latin typeface="+mn-lt"/>
                <a:ea typeface="Calibri" panose="020F0502020204030204" pitchFamily="34" charset="0"/>
                <a:cs typeface="Times New Roman" panose="02020603050405020304" pitchFamily="18" charset="0"/>
              </a:rPr>
              <a:t> (-</a:t>
            </a:r>
            <a:r>
              <a:rPr lang="en-US" altLang="ru-RU" sz="1800" b="1" i="1" dirty="0">
                <a:latin typeface="+mn-lt"/>
                <a:ea typeface="Calibri" panose="020F0502020204030204" pitchFamily="34" charset="0"/>
                <a:cs typeface="Times New Roman" panose="02020603050405020304" pitchFamily="18" charset="0"/>
              </a:rPr>
              <a:t>E</a:t>
            </a:r>
            <a:r>
              <a:rPr lang="ru-RU" altLang="ru-RU" sz="1800" b="1" i="1" dirty="0">
                <a:latin typeface="+mn-lt"/>
                <a:ea typeface="Calibri" panose="020F0502020204030204" pitchFamily="34" charset="0"/>
                <a:cs typeface="Times New Roman" panose="02020603050405020304" pitchFamily="18" charset="0"/>
              </a:rPr>
              <a:t>/</a:t>
            </a:r>
            <a:r>
              <a:rPr lang="en-US" altLang="ru-RU" sz="1800" b="1" i="1" dirty="0">
                <a:latin typeface="+mn-lt"/>
                <a:ea typeface="Calibri" panose="020F0502020204030204" pitchFamily="34" charset="0"/>
                <a:cs typeface="Times New Roman" panose="02020603050405020304" pitchFamily="18" charset="0"/>
              </a:rPr>
              <a:t>E</a:t>
            </a:r>
            <a:r>
              <a:rPr lang="ru-RU" altLang="ru-RU" sz="1800" b="1" i="1" baseline="-25000" dirty="0">
                <a:latin typeface="+mn-lt"/>
                <a:ea typeface="Calibri" panose="020F0502020204030204" pitchFamily="34" charset="0"/>
                <a:cs typeface="Times New Roman" panose="02020603050405020304" pitchFamily="18" charset="0"/>
              </a:rPr>
              <a:t>0</a:t>
            </a:r>
            <a:r>
              <a:rPr lang="ru-RU" altLang="ru-RU" sz="1800" b="1" i="1" dirty="0">
                <a:latin typeface="+mn-lt"/>
                <a:ea typeface="Calibri" panose="020F0502020204030204" pitchFamily="34" charset="0"/>
                <a:cs typeface="Times New Roman" panose="02020603050405020304" pitchFamily="18" charset="0"/>
              </a:rPr>
              <a:t>)</a:t>
            </a:r>
          </a:p>
          <a:p>
            <a:pPr algn="ctr" eaLnBrk="1" hangingPunct="1">
              <a:lnSpc>
                <a:spcPct val="107000"/>
              </a:lnSpc>
              <a:spcBef>
                <a:spcPct val="0"/>
              </a:spcBef>
              <a:spcAft>
                <a:spcPts val="800"/>
              </a:spcAft>
              <a:buFontTx/>
              <a:buNone/>
            </a:pPr>
            <a:r>
              <a:rPr lang="en-US" altLang="ru-RU" sz="1800" b="1" i="1" dirty="0">
                <a:latin typeface="+mn-lt"/>
                <a:ea typeface="Calibri" panose="020F0502020204030204" pitchFamily="34" charset="0"/>
                <a:cs typeface="Times New Roman" panose="02020603050405020304" pitchFamily="18" charset="0"/>
              </a:rPr>
              <a:t>J</a:t>
            </a:r>
            <a:r>
              <a:rPr lang="en-US" altLang="ru-RU" sz="1800" b="1" i="1" baseline="-25000" dirty="0">
                <a:latin typeface="+mn-lt"/>
                <a:ea typeface="Calibri" panose="020F0502020204030204" pitchFamily="34" charset="0"/>
                <a:cs typeface="Times New Roman" panose="02020603050405020304" pitchFamily="18" charset="0"/>
              </a:rPr>
              <a:t>DC</a:t>
            </a:r>
            <a:r>
              <a:rPr lang="ru-RU" altLang="ru-RU" sz="1800" b="1" i="1" dirty="0">
                <a:latin typeface="+mn-lt"/>
                <a:ea typeface="Calibri" panose="020F0502020204030204" pitchFamily="34" charset="0"/>
                <a:cs typeface="Times New Roman" panose="02020603050405020304" pitchFamily="18" charset="0"/>
              </a:rPr>
              <a:t> = </a:t>
            </a:r>
            <a:r>
              <a:rPr lang="en-US" altLang="ru-RU" sz="1800" b="1" i="1" dirty="0">
                <a:latin typeface="+mn-lt"/>
                <a:ea typeface="Calibri" panose="020F0502020204030204" pitchFamily="34" charset="0"/>
                <a:cs typeface="Times New Roman" panose="02020603050405020304" pitchFamily="18" charset="0"/>
              </a:rPr>
              <a:t>J</a:t>
            </a:r>
            <a:r>
              <a:rPr lang="ru-RU" altLang="ru-RU" sz="1800" b="1" i="1" baseline="-25000" dirty="0">
                <a:latin typeface="+mn-lt"/>
                <a:ea typeface="Calibri" panose="020F0502020204030204" pitchFamily="34" charset="0"/>
                <a:cs typeface="Times New Roman" panose="02020603050405020304" pitchFamily="18" charset="0"/>
              </a:rPr>
              <a:t>1</a:t>
            </a:r>
            <a:r>
              <a:rPr lang="en-US" altLang="ru-RU" sz="1800" b="1" i="1" dirty="0">
                <a:latin typeface="+mn-lt"/>
                <a:ea typeface="Calibri" panose="020F0502020204030204" pitchFamily="34" charset="0"/>
                <a:cs typeface="Times New Roman" panose="02020603050405020304" pitchFamily="18" charset="0"/>
              </a:rPr>
              <a:t>E</a:t>
            </a:r>
            <a:r>
              <a:rPr lang="ru-RU" altLang="ru-RU" sz="1800" b="1" i="1" baseline="30000" dirty="0">
                <a:latin typeface="+mn-lt"/>
                <a:ea typeface="Calibri" panose="020F0502020204030204" pitchFamily="34" charset="0"/>
                <a:cs typeface="Times New Roman" panose="02020603050405020304" pitchFamily="18" charset="0"/>
              </a:rPr>
              <a:t>-γ</a:t>
            </a:r>
            <a:endParaRPr lang="ru-RU" altLang="ru-RU" sz="1800" b="1" i="1" dirty="0">
              <a:latin typeface="+mn-lt"/>
              <a:ea typeface="Calibri" panose="020F0502020204030204" pitchFamily="34" charset="0"/>
              <a:cs typeface="Times New Roman" panose="02020603050405020304" pitchFamily="18" charset="0"/>
            </a:endParaRPr>
          </a:p>
        </p:txBody>
      </p:sp>
      <p:sp>
        <p:nvSpPr>
          <p:cNvPr id="6" name="Прямоугольник 18">
            <a:extLst>
              <a:ext uri="{FF2B5EF4-FFF2-40B4-BE49-F238E27FC236}">
                <a16:creationId xmlns:a16="http://schemas.microsoft.com/office/drawing/2014/main" id="{4A5AA62B-7F1B-51CC-A4A9-140EA0C3233B}"/>
              </a:ext>
            </a:extLst>
          </p:cNvPr>
          <p:cNvSpPr>
            <a:spLocks noChangeArrowheads="1"/>
          </p:cNvSpPr>
          <p:nvPr/>
        </p:nvSpPr>
        <p:spPr bwMode="auto">
          <a:xfrm>
            <a:off x="5039556" y="550767"/>
            <a:ext cx="6814196" cy="774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7000"/>
              </a:lnSpc>
              <a:spcBef>
                <a:spcPct val="0"/>
              </a:spcBef>
              <a:spcAft>
                <a:spcPts val="800"/>
              </a:spcAft>
              <a:buFontTx/>
              <a:buNone/>
            </a:pPr>
            <a:r>
              <a:rPr lang="en-US" altLang="ru-RU" sz="1800" dirty="0">
                <a:latin typeface="+mn-lt"/>
                <a:ea typeface="Calibri" panose="020F0502020204030204" pitchFamily="34" charset="0"/>
                <a:cs typeface="Times New Roman" panose="02020603050405020304" pitchFamily="18" charset="0"/>
              </a:rPr>
              <a:t>where</a:t>
            </a:r>
            <a:r>
              <a:rPr lang="ru-RU" altLang="ru-RU" sz="1800" dirty="0">
                <a:latin typeface="+mn-lt"/>
                <a:ea typeface="Calibri" panose="020F0502020204030204" pitchFamily="34" charset="0"/>
                <a:cs typeface="Times New Roman" panose="02020603050405020304" pitchFamily="18" charset="0"/>
              </a:rPr>
              <a:t> </a:t>
            </a:r>
            <a:r>
              <a:rPr lang="en-US" altLang="ru-RU" sz="1800" i="1" dirty="0">
                <a:latin typeface="+mn-lt"/>
                <a:ea typeface="Calibri" panose="020F0502020204030204" pitchFamily="34" charset="0"/>
                <a:cs typeface="Times New Roman" panose="02020603050405020304" pitchFamily="18" charset="0"/>
              </a:rPr>
              <a:t>J</a:t>
            </a:r>
            <a:r>
              <a:rPr lang="ru-RU" altLang="ru-RU" sz="1800" i="1" baseline="-25000" dirty="0">
                <a:latin typeface="+mn-lt"/>
                <a:ea typeface="Calibri" panose="020F0502020204030204" pitchFamily="34" charset="0"/>
                <a:cs typeface="Times New Roman" panose="02020603050405020304" pitchFamily="18" charset="0"/>
              </a:rPr>
              <a:t>0</a:t>
            </a:r>
            <a:r>
              <a:rPr lang="ru-RU" altLang="ru-RU" sz="1800" i="1" dirty="0">
                <a:latin typeface="+mn-lt"/>
                <a:ea typeface="Calibri" panose="020F0502020204030204" pitchFamily="34" charset="0"/>
                <a:cs typeface="Times New Roman" panose="02020603050405020304" pitchFamily="18" charset="0"/>
              </a:rPr>
              <a:t>, </a:t>
            </a:r>
            <a:r>
              <a:rPr lang="en-US" altLang="ru-RU" sz="1800" i="1" dirty="0">
                <a:latin typeface="+mn-lt"/>
                <a:ea typeface="Calibri" panose="020F0502020204030204" pitchFamily="34" charset="0"/>
                <a:cs typeface="Times New Roman" panose="02020603050405020304" pitchFamily="18" charset="0"/>
              </a:rPr>
              <a:t>E</a:t>
            </a:r>
            <a:r>
              <a:rPr lang="ru-RU" altLang="ru-RU" sz="1800" i="1" baseline="-25000" dirty="0">
                <a:latin typeface="+mn-lt"/>
                <a:ea typeface="Calibri" panose="020F0502020204030204" pitchFamily="34" charset="0"/>
                <a:cs typeface="Times New Roman" panose="02020603050405020304" pitchFamily="18" charset="0"/>
              </a:rPr>
              <a:t>0</a:t>
            </a:r>
            <a:r>
              <a:rPr lang="ru-RU" altLang="ru-RU" sz="1800" i="1" dirty="0">
                <a:latin typeface="+mn-lt"/>
                <a:ea typeface="Calibri" panose="020F0502020204030204" pitchFamily="34" charset="0"/>
                <a:cs typeface="Times New Roman" panose="02020603050405020304" pitchFamily="18" charset="0"/>
              </a:rPr>
              <a:t>, </a:t>
            </a:r>
            <a:r>
              <a:rPr lang="en-US" altLang="ru-RU" sz="1800" i="1" dirty="0">
                <a:latin typeface="+mn-lt"/>
                <a:ea typeface="Calibri" panose="020F0502020204030204" pitchFamily="34" charset="0"/>
                <a:cs typeface="Times New Roman" panose="02020603050405020304" pitchFamily="18" charset="0"/>
              </a:rPr>
              <a:t>J</a:t>
            </a:r>
            <a:r>
              <a:rPr lang="ru-RU" altLang="ru-RU" sz="1800" i="1" baseline="-25000" dirty="0">
                <a:latin typeface="+mn-lt"/>
                <a:ea typeface="Calibri" panose="020F0502020204030204" pitchFamily="34" charset="0"/>
                <a:cs typeface="Times New Roman" panose="02020603050405020304" pitchFamily="18" charset="0"/>
              </a:rPr>
              <a:t>1</a:t>
            </a:r>
            <a:r>
              <a:rPr lang="ru-RU" altLang="ru-RU" sz="1800" i="1" dirty="0">
                <a:latin typeface="+mn-lt"/>
                <a:ea typeface="Calibri" panose="020F0502020204030204" pitchFamily="34" charset="0"/>
                <a:cs typeface="Times New Roman" panose="02020603050405020304" pitchFamily="18" charset="0"/>
              </a:rPr>
              <a:t>, γ </a:t>
            </a:r>
            <a:r>
              <a:rPr lang="ru-RU" altLang="ru-RU" sz="1800" dirty="0">
                <a:latin typeface="+mn-lt"/>
                <a:ea typeface="Calibri" panose="020F0502020204030204" pitchFamily="34" charset="0"/>
                <a:cs typeface="Times New Roman" panose="02020603050405020304" pitchFamily="18" charset="0"/>
              </a:rPr>
              <a:t>– </a:t>
            </a:r>
            <a:r>
              <a:rPr lang="en-US" altLang="ru-RU" sz="1800" dirty="0">
                <a:latin typeface="+mn-lt"/>
                <a:ea typeface="Calibri" panose="020F0502020204030204" pitchFamily="34" charset="0"/>
                <a:cs typeface="Times New Roman" panose="02020603050405020304" pitchFamily="18" charset="0"/>
              </a:rPr>
              <a:t>coefficients corresponding to the GLE number</a:t>
            </a:r>
          </a:p>
          <a:p>
            <a:pPr algn="just" eaLnBrk="1" hangingPunct="1">
              <a:lnSpc>
                <a:spcPct val="107000"/>
              </a:lnSpc>
              <a:spcBef>
                <a:spcPct val="0"/>
              </a:spcBef>
              <a:spcAft>
                <a:spcPts val="800"/>
              </a:spcAft>
              <a:buFontTx/>
              <a:buNone/>
            </a:pPr>
            <a:r>
              <a:rPr lang="en-US" altLang="ru-RU" sz="1800" dirty="0">
                <a:latin typeface="+mn-lt"/>
                <a:ea typeface="Calibri" panose="020F0502020204030204" pitchFamily="34" charset="0"/>
                <a:cs typeface="Times New Roman" panose="02020603050405020304" pitchFamily="18" charset="0"/>
              </a:rPr>
              <a:t>[</a:t>
            </a:r>
            <a:r>
              <a:rPr lang="en-US" altLang="ru-RU" sz="1800" b="1" dirty="0" err="1">
                <a:latin typeface="+mn-lt"/>
                <a:ea typeface="Calibri" panose="020F0502020204030204" pitchFamily="34" charset="0"/>
                <a:cs typeface="Times New Roman" panose="02020603050405020304" pitchFamily="18" charset="0"/>
              </a:rPr>
              <a:t>Vashenyuk</a:t>
            </a:r>
            <a:r>
              <a:rPr lang="en-US" altLang="ru-RU" sz="1800" b="1" dirty="0">
                <a:latin typeface="+mn-lt"/>
                <a:ea typeface="Calibri" panose="020F0502020204030204" pitchFamily="34" charset="0"/>
                <a:cs typeface="Times New Roman" panose="02020603050405020304" pitchFamily="18" charset="0"/>
              </a:rPr>
              <a:t> E. V. et al., 2008; </a:t>
            </a:r>
            <a:r>
              <a:rPr lang="en-US" altLang="ru-RU" sz="1800" b="1" dirty="0" err="1">
                <a:latin typeface="+mn-lt"/>
                <a:ea typeface="Calibri" panose="020F0502020204030204" pitchFamily="34" charset="0"/>
                <a:cs typeface="Times New Roman" panose="02020603050405020304" pitchFamily="18" charset="0"/>
              </a:rPr>
              <a:t>Vashenyuk</a:t>
            </a:r>
            <a:r>
              <a:rPr lang="en-US" altLang="ru-RU" sz="1800" b="1" dirty="0">
                <a:latin typeface="+mn-lt"/>
                <a:ea typeface="Calibri" panose="020F0502020204030204" pitchFamily="34" charset="0"/>
                <a:cs typeface="Times New Roman" panose="02020603050405020304" pitchFamily="18" charset="0"/>
              </a:rPr>
              <a:t> E. V. et al., 2011</a:t>
            </a:r>
            <a:r>
              <a:rPr lang="en-US" altLang="ru-RU" sz="1600" dirty="0">
                <a:latin typeface="Times New Roman" panose="02020603050405020304" pitchFamily="18" charset="0"/>
                <a:ea typeface="Calibri" panose="020F0502020204030204" pitchFamily="34" charset="0"/>
                <a:cs typeface="Times New Roman" panose="02020603050405020304" pitchFamily="18" charset="0"/>
              </a:rPr>
              <a:t>]</a:t>
            </a:r>
            <a:r>
              <a:rPr lang="ru-RU" altLang="ru-RU" sz="1600" dirty="0">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9" name="TextBox 8">
            <a:extLst>
              <a:ext uri="{FF2B5EF4-FFF2-40B4-BE49-F238E27FC236}">
                <a16:creationId xmlns:a16="http://schemas.microsoft.com/office/drawing/2014/main" id="{74C2A603-75DE-4153-9851-927B55CE0170}"/>
              </a:ext>
            </a:extLst>
          </p:cNvPr>
          <p:cNvSpPr txBox="1"/>
          <p:nvPr/>
        </p:nvSpPr>
        <p:spPr>
          <a:xfrm>
            <a:off x="181784" y="150657"/>
            <a:ext cx="9715545" cy="400110"/>
          </a:xfrm>
          <a:prstGeom prst="rect">
            <a:avLst/>
          </a:prstGeom>
          <a:noFill/>
        </p:spPr>
        <p:txBody>
          <a:bodyPr wrap="none" rtlCol="0">
            <a:spAutoFit/>
          </a:bodyPr>
          <a:lstStyle/>
          <a:p>
            <a:r>
              <a:rPr lang="ru-RU" sz="2000" b="1" cap="all" dirty="0">
                <a:latin typeface="Arial" panose="020B0604020202020204" pitchFamily="34" charset="0"/>
                <a:cs typeface="Arial" panose="020B0604020202020204" pitchFamily="34" charset="0"/>
              </a:rPr>
              <a:t>4</a:t>
            </a:r>
            <a:r>
              <a:rPr lang="en-US" sz="2000" b="1" cap="all" dirty="0">
                <a:latin typeface="Arial" panose="020B0604020202020204" pitchFamily="34" charset="0"/>
                <a:cs typeface="Arial" panose="020B0604020202020204" pitchFamily="34" charset="0"/>
              </a:rPr>
              <a:t>. RUSCOSMICS. Primary proton spectra (model particle source).</a:t>
            </a:r>
          </a:p>
        </p:txBody>
      </p:sp>
      <p:pic>
        <p:nvPicPr>
          <p:cNvPr id="8" name="Рисунок 7">
            <a:extLst>
              <a:ext uri="{FF2B5EF4-FFF2-40B4-BE49-F238E27FC236}">
                <a16:creationId xmlns:a16="http://schemas.microsoft.com/office/drawing/2014/main" id="{03D482B8-8CC8-3754-6DAA-2BCC7A4C13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91345"/>
            <a:ext cx="6090895" cy="4553260"/>
          </a:xfrm>
          <a:prstGeom prst="rect">
            <a:avLst/>
          </a:prstGeom>
        </p:spPr>
      </p:pic>
      <p:pic>
        <p:nvPicPr>
          <p:cNvPr id="12" name="Рисунок 11">
            <a:extLst>
              <a:ext uri="{FF2B5EF4-FFF2-40B4-BE49-F238E27FC236}">
                <a16:creationId xmlns:a16="http://schemas.microsoft.com/office/drawing/2014/main" id="{DA9A26AA-AB9F-F665-92B1-C9A6FF8042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9103" y="1642505"/>
            <a:ext cx="6022898" cy="4553260"/>
          </a:xfrm>
          <a:prstGeom prst="rect">
            <a:avLst/>
          </a:prstGeom>
        </p:spPr>
      </p:pic>
    </p:spTree>
    <p:extLst>
      <p:ext uri="{BB962C8B-B14F-4D97-AF65-F5344CB8AC3E}">
        <p14:creationId xmlns:p14="http://schemas.microsoft.com/office/powerpoint/2010/main" val="2644924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3612FAF1-3982-29E0-5218-0D15523CE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241904"/>
            <a:ext cx="5292223" cy="1748557"/>
          </a:xfrm>
          <a:prstGeom prst="rect">
            <a:avLst/>
          </a:prstGeom>
        </p:spPr>
      </p:pic>
      <p:pic>
        <p:nvPicPr>
          <p:cNvPr id="8" name="Рисунок 7">
            <a:extLst>
              <a:ext uri="{FF2B5EF4-FFF2-40B4-BE49-F238E27FC236}">
                <a16:creationId xmlns:a16="http://schemas.microsoft.com/office/drawing/2014/main" id="{A1301825-2D89-F973-2848-F2D29F7FAE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100" y="3270693"/>
            <a:ext cx="10937131" cy="3307388"/>
          </a:xfrm>
          <a:prstGeom prst="rect">
            <a:avLst/>
          </a:prstGeom>
        </p:spPr>
      </p:pic>
      <p:pic>
        <p:nvPicPr>
          <p:cNvPr id="10" name="Рисунок 9">
            <a:extLst>
              <a:ext uri="{FF2B5EF4-FFF2-40B4-BE49-F238E27FC236}">
                <a16:creationId xmlns:a16="http://schemas.microsoft.com/office/drawing/2014/main" id="{36391535-9749-3885-F18C-71394F4FE3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665" y="548548"/>
            <a:ext cx="7791061" cy="3318992"/>
          </a:xfrm>
          <a:prstGeom prst="rect">
            <a:avLst/>
          </a:prstGeom>
        </p:spPr>
      </p:pic>
      <p:sp>
        <p:nvSpPr>
          <p:cNvPr id="11" name="TextBox 10">
            <a:extLst>
              <a:ext uri="{FF2B5EF4-FFF2-40B4-BE49-F238E27FC236}">
                <a16:creationId xmlns:a16="http://schemas.microsoft.com/office/drawing/2014/main" id="{4123B942-9D29-623F-2142-5825603809B1}"/>
              </a:ext>
            </a:extLst>
          </p:cNvPr>
          <p:cNvSpPr txBox="1"/>
          <p:nvPr/>
        </p:nvSpPr>
        <p:spPr>
          <a:xfrm>
            <a:off x="8279363" y="95253"/>
            <a:ext cx="4270310" cy="369332"/>
          </a:xfrm>
          <a:prstGeom prst="rect">
            <a:avLst/>
          </a:prstGeom>
          <a:noFill/>
        </p:spPr>
        <p:txBody>
          <a:bodyPr wrap="square">
            <a:spAutoFit/>
          </a:bodyPr>
          <a:lstStyle/>
          <a:p>
            <a:pPr algn="ctr"/>
            <a:r>
              <a:rPr lang="en-US" sz="1800" b="1" dirty="0">
                <a:latin typeface="Times New Roman" panose="02020603050405020304" pitchFamily="18" charset="0"/>
                <a:cs typeface="Times New Roman" panose="02020603050405020304" pitchFamily="18" charset="0"/>
              </a:rPr>
              <a:t>[Maurchev, GEANT4 model]</a:t>
            </a:r>
            <a:endParaRPr lang="ru-RU" sz="18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30285996-4B24-34BB-F230-C9FC9C095D10}"/>
              </a:ext>
            </a:extLst>
          </p:cNvPr>
          <p:cNvSpPr txBox="1"/>
          <p:nvPr/>
        </p:nvSpPr>
        <p:spPr>
          <a:xfrm>
            <a:off x="181784" y="150657"/>
            <a:ext cx="4511556" cy="400110"/>
          </a:xfrm>
          <a:prstGeom prst="rect">
            <a:avLst/>
          </a:prstGeom>
          <a:noFill/>
        </p:spPr>
        <p:txBody>
          <a:bodyPr wrap="none" rtlCol="0">
            <a:spAutoFit/>
          </a:bodyPr>
          <a:lstStyle/>
          <a:p>
            <a:r>
              <a:rPr lang="ru-RU" sz="2000" b="1" cap="all" dirty="0">
                <a:latin typeface="Arial" panose="020B0604020202020204" pitchFamily="34" charset="0"/>
                <a:cs typeface="Arial" panose="020B0604020202020204" pitchFamily="34" charset="0"/>
              </a:rPr>
              <a:t>5</a:t>
            </a:r>
            <a:r>
              <a:rPr lang="en-US" sz="2000" b="1" cap="all" dirty="0">
                <a:latin typeface="Arial" panose="020B0604020202020204" pitchFamily="34" charset="0"/>
                <a:cs typeface="Arial" panose="020B0604020202020204" pitchFamily="34" charset="0"/>
              </a:rPr>
              <a:t>.</a:t>
            </a:r>
            <a:r>
              <a:rPr lang="ru-RU" sz="2000" b="1" cap="all" dirty="0">
                <a:latin typeface="Arial" panose="020B0604020202020204" pitchFamily="34" charset="0"/>
                <a:cs typeface="Arial" panose="020B0604020202020204" pitchFamily="34" charset="0"/>
              </a:rPr>
              <a:t> </a:t>
            </a:r>
            <a:r>
              <a:rPr lang="en-US" sz="2000" b="1" cap="all" dirty="0">
                <a:latin typeface="Arial" panose="020B0604020202020204" pitchFamily="34" charset="0"/>
                <a:cs typeface="Arial" panose="020B0604020202020204" pitchFamily="34" charset="0"/>
              </a:rPr>
              <a:t>Standard NEUTRON Monitor</a:t>
            </a:r>
          </a:p>
        </p:txBody>
      </p:sp>
    </p:spTree>
    <p:extLst>
      <p:ext uri="{BB962C8B-B14F-4D97-AF65-F5344CB8AC3E}">
        <p14:creationId xmlns:p14="http://schemas.microsoft.com/office/powerpoint/2010/main" val="1861133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4EC17A-E090-B1AC-A52B-EA053C4B2A60}"/>
              </a:ext>
            </a:extLst>
          </p:cNvPr>
          <p:cNvSpPr txBox="1"/>
          <p:nvPr/>
        </p:nvSpPr>
        <p:spPr>
          <a:xfrm>
            <a:off x="251927" y="279919"/>
            <a:ext cx="3149195" cy="400110"/>
          </a:xfrm>
          <a:prstGeom prst="rect">
            <a:avLst/>
          </a:prstGeom>
          <a:noFill/>
        </p:spPr>
        <p:txBody>
          <a:bodyPr wrap="none" rtlCol="0">
            <a:spAutoFit/>
          </a:bodyPr>
          <a:lstStyle/>
          <a:p>
            <a:r>
              <a:rPr lang="ru-RU" sz="2000" b="1" cap="all" dirty="0">
                <a:latin typeface="Arial" panose="020B0604020202020204" pitchFamily="34" charset="0"/>
                <a:cs typeface="Arial" panose="020B0604020202020204" pitchFamily="34" charset="0"/>
              </a:rPr>
              <a:t>6</a:t>
            </a:r>
            <a:r>
              <a:rPr lang="en-US" sz="2000" b="1" cap="all" dirty="0">
                <a:latin typeface="Arial" panose="020B0604020202020204" pitchFamily="34" charset="0"/>
                <a:cs typeface="Arial" panose="020B0604020202020204" pitchFamily="34" charset="0"/>
              </a:rPr>
              <a:t>. GLE</a:t>
            </a:r>
            <a:r>
              <a:rPr lang="ru-RU" sz="2000" b="1" cap="all" dirty="0">
                <a:latin typeface="Arial" panose="020B0604020202020204" pitchFamily="34" charset="0"/>
                <a:cs typeface="Arial" panose="020B0604020202020204" pitchFamily="34" charset="0"/>
              </a:rPr>
              <a:t>. </a:t>
            </a:r>
            <a:r>
              <a:rPr lang="en-US" sz="2000" b="1" cap="all" dirty="0">
                <a:latin typeface="Arial" panose="020B0604020202020204" pitchFamily="34" charset="0"/>
                <a:cs typeface="Arial" panose="020B0604020202020204" pitchFamily="34" charset="0"/>
              </a:rPr>
              <a:t>observations</a:t>
            </a:r>
          </a:p>
        </p:txBody>
      </p:sp>
      <p:sp>
        <p:nvSpPr>
          <p:cNvPr id="11" name="TextBox 10">
            <a:extLst>
              <a:ext uri="{FF2B5EF4-FFF2-40B4-BE49-F238E27FC236}">
                <a16:creationId xmlns:a16="http://schemas.microsoft.com/office/drawing/2014/main" id="{4123B942-9D29-623F-2142-5825603809B1}"/>
              </a:ext>
            </a:extLst>
          </p:cNvPr>
          <p:cNvSpPr txBox="1"/>
          <p:nvPr/>
        </p:nvSpPr>
        <p:spPr>
          <a:xfrm>
            <a:off x="8008429" y="154899"/>
            <a:ext cx="4270310" cy="523220"/>
          </a:xfrm>
          <a:prstGeom prst="rect">
            <a:avLst/>
          </a:prstGeom>
          <a:noFill/>
        </p:spPr>
        <p:txBody>
          <a:bodyPr wrap="square">
            <a:spAutoFit/>
          </a:bodyPr>
          <a:lstStyle/>
          <a:p>
            <a:pPr algn="ctr"/>
            <a:r>
              <a:rPr lang="en-US" sz="2800" b="1" dirty="0">
                <a:latin typeface="Times New Roman" panose="02020603050405020304" pitchFamily="18" charset="0"/>
                <a:cs typeface="Times New Roman" panose="02020603050405020304" pitchFamily="18" charset="0"/>
              </a:rPr>
              <a:t>[https://gle.oulu.fi]</a:t>
            </a:r>
            <a:endParaRPr lang="ru-RU" sz="2800" b="1" dirty="0">
              <a:latin typeface="Times New Roman" panose="02020603050405020304" pitchFamily="18" charset="0"/>
              <a:cs typeface="Times New Roman" panose="02020603050405020304" pitchFamily="18" charset="0"/>
            </a:endParaRPr>
          </a:p>
        </p:txBody>
      </p:sp>
      <p:pic>
        <p:nvPicPr>
          <p:cNvPr id="7" name="Рисунок 6">
            <a:extLst>
              <a:ext uri="{FF2B5EF4-FFF2-40B4-BE49-F238E27FC236}">
                <a16:creationId xmlns:a16="http://schemas.microsoft.com/office/drawing/2014/main" id="{382B12E3-2216-3238-BE99-4D54CE391E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84" y="479974"/>
            <a:ext cx="11898489" cy="5491610"/>
          </a:xfrm>
          <a:prstGeom prst="rect">
            <a:avLst/>
          </a:prstGeom>
        </p:spPr>
      </p:pic>
      <p:sp>
        <p:nvSpPr>
          <p:cNvPr id="9" name="TextBox 8">
            <a:extLst>
              <a:ext uri="{FF2B5EF4-FFF2-40B4-BE49-F238E27FC236}">
                <a16:creationId xmlns:a16="http://schemas.microsoft.com/office/drawing/2014/main" id="{306DE2CC-65EE-0FEC-F0D8-854B82B62DEA}"/>
              </a:ext>
            </a:extLst>
          </p:cNvPr>
          <p:cNvSpPr txBox="1"/>
          <p:nvPr/>
        </p:nvSpPr>
        <p:spPr>
          <a:xfrm>
            <a:off x="447985" y="5931750"/>
            <a:ext cx="10874772" cy="646331"/>
          </a:xfrm>
          <a:prstGeom prst="rect">
            <a:avLst/>
          </a:prstGeom>
          <a:noFill/>
        </p:spPr>
        <p:txBody>
          <a:bodyPr wrap="square">
            <a:spAutoFit/>
          </a:bodyPr>
          <a:lstStyle/>
          <a:p>
            <a:r>
              <a:rPr lang="en-US" dirty="0"/>
              <a:t>* CAPS - Cape </a:t>
            </a:r>
            <a:r>
              <a:rPr lang="en-US" dirty="0" err="1"/>
              <a:t>Shmidt</a:t>
            </a:r>
            <a:r>
              <a:rPr lang="en-US" dirty="0"/>
              <a:t>; SOPB - South Pole 12-Bares; CLMX – Climax NM; INVK - Inuvik, Canada; MCMD – McMurdo;</a:t>
            </a:r>
          </a:p>
          <a:p>
            <a:r>
              <a:rPr lang="en-US" dirty="0"/>
              <a:t>SOPO - South Pole 3-NM64; TERA - Dumont </a:t>
            </a:r>
            <a:r>
              <a:rPr lang="en-US" dirty="0" err="1"/>
              <a:t>D'Urville</a:t>
            </a:r>
            <a:r>
              <a:rPr lang="en-US" dirty="0"/>
              <a:t> station, France</a:t>
            </a:r>
          </a:p>
        </p:txBody>
      </p:sp>
    </p:spTree>
    <p:extLst>
      <p:ext uri="{BB962C8B-B14F-4D97-AF65-F5344CB8AC3E}">
        <p14:creationId xmlns:p14="http://schemas.microsoft.com/office/powerpoint/2010/main" val="3748657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E79B17-5DAE-1A76-4D62-4E1D7703F4D1}"/>
              </a:ext>
            </a:extLst>
          </p:cNvPr>
          <p:cNvSpPr txBox="1"/>
          <p:nvPr/>
        </p:nvSpPr>
        <p:spPr>
          <a:xfrm>
            <a:off x="251927" y="279919"/>
            <a:ext cx="4113818" cy="400110"/>
          </a:xfrm>
          <a:prstGeom prst="rect">
            <a:avLst/>
          </a:prstGeom>
          <a:noFill/>
        </p:spPr>
        <p:txBody>
          <a:bodyPr wrap="none" rtlCol="0">
            <a:spAutoFit/>
          </a:bodyPr>
          <a:lstStyle/>
          <a:p>
            <a:r>
              <a:rPr lang="en-US" sz="2000" b="1" cap="all" dirty="0">
                <a:latin typeface="Arial" panose="020B0604020202020204" pitchFamily="34" charset="0"/>
                <a:cs typeface="Arial" panose="020B0604020202020204" pitchFamily="34" charset="0"/>
              </a:rPr>
              <a:t>7. </a:t>
            </a:r>
            <a:r>
              <a:rPr lang="ru-RU" sz="2000" b="1" cap="all" dirty="0">
                <a:latin typeface="Arial" panose="020B0604020202020204" pitchFamily="34" charset="0"/>
                <a:cs typeface="Arial" panose="020B0604020202020204" pitchFamily="34" charset="0"/>
              </a:rPr>
              <a:t>400 </a:t>
            </a:r>
            <a:r>
              <a:rPr lang="en-US" sz="2000" b="1" cap="all" dirty="0">
                <a:latin typeface="Arial" panose="020B0604020202020204" pitchFamily="34" charset="0"/>
                <a:cs typeface="Arial" panose="020B0604020202020204" pitchFamily="34" charset="0"/>
              </a:rPr>
              <a:t>MEV proton tracking</a:t>
            </a:r>
          </a:p>
        </p:txBody>
      </p:sp>
      <p:grpSp>
        <p:nvGrpSpPr>
          <p:cNvPr id="18" name="Группа 17">
            <a:extLst>
              <a:ext uri="{FF2B5EF4-FFF2-40B4-BE49-F238E27FC236}">
                <a16:creationId xmlns:a16="http://schemas.microsoft.com/office/drawing/2014/main" id="{BCB0FF56-D0A4-94DD-1A52-A82268984ACB}"/>
              </a:ext>
            </a:extLst>
          </p:cNvPr>
          <p:cNvGrpSpPr/>
          <p:nvPr/>
        </p:nvGrpSpPr>
        <p:grpSpPr>
          <a:xfrm>
            <a:off x="0" y="796758"/>
            <a:ext cx="12028193" cy="6046266"/>
            <a:chOff x="0" y="796758"/>
            <a:chExt cx="12028193" cy="6046266"/>
          </a:xfrm>
        </p:grpSpPr>
        <p:grpSp>
          <p:nvGrpSpPr>
            <p:cNvPr id="19" name="Группа 18">
              <a:extLst>
                <a:ext uri="{FF2B5EF4-FFF2-40B4-BE49-F238E27FC236}">
                  <a16:creationId xmlns:a16="http://schemas.microsoft.com/office/drawing/2014/main" id="{A7B867EA-54F7-EB1C-95DB-9125E831392C}"/>
                </a:ext>
              </a:extLst>
            </p:cNvPr>
            <p:cNvGrpSpPr/>
            <p:nvPr/>
          </p:nvGrpSpPr>
          <p:grpSpPr>
            <a:xfrm>
              <a:off x="0" y="796758"/>
              <a:ext cx="10534872" cy="6046266"/>
              <a:chOff x="536176" y="811734"/>
              <a:chExt cx="10534872" cy="6046266"/>
            </a:xfrm>
          </p:grpSpPr>
          <p:pic>
            <p:nvPicPr>
              <p:cNvPr id="21" name="Рисунок 20">
                <a:extLst>
                  <a:ext uri="{FF2B5EF4-FFF2-40B4-BE49-F238E27FC236}">
                    <a16:creationId xmlns:a16="http://schemas.microsoft.com/office/drawing/2014/main" id="{14B9C2BA-79C7-33A0-53CD-3F689E9393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789" y="1098000"/>
                <a:ext cx="10220259" cy="5760000"/>
              </a:xfrm>
              <a:prstGeom prst="rect">
                <a:avLst/>
              </a:prstGeom>
            </p:spPr>
          </p:pic>
          <p:sp>
            <p:nvSpPr>
              <p:cNvPr id="22" name="TextBox 21">
                <a:extLst>
                  <a:ext uri="{FF2B5EF4-FFF2-40B4-BE49-F238E27FC236}">
                    <a16:creationId xmlns:a16="http://schemas.microsoft.com/office/drawing/2014/main" id="{4E4B4062-9911-FAB8-DA46-79538D850549}"/>
                  </a:ext>
                </a:extLst>
              </p:cNvPr>
              <p:cNvSpPr txBox="1"/>
              <p:nvPr/>
            </p:nvSpPr>
            <p:spPr>
              <a:xfrm>
                <a:off x="4544131" y="811734"/>
                <a:ext cx="3103735"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PARTICLE SOURCE</a:t>
                </a:r>
                <a:endParaRPr lang="ru-RU" sz="2400" b="1"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21D120F3-6795-2B64-1F3B-B5D04C4CEEA7}"/>
                  </a:ext>
                </a:extLst>
              </p:cNvPr>
              <p:cNvSpPr txBox="1"/>
              <p:nvPr/>
            </p:nvSpPr>
            <p:spPr>
              <a:xfrm rot="16200000">
                <a:off x="141196" y="3603808"/>
                <a:ext cx="1313180"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100 km</a:t>
                </a:r>
                <a:endParaRPr lang="ru-RU" sz="2800" b="1" dirty="0">
                  <a:latin typeface="Times New Roman" panose="02020603050405020304" pitchFamily="18" charset="0"/>
                  <a:cs typeface="Times New Roman" panose="02020603050405020304" pitchFamily="18" charset="0"/>
                </a:endParaRPr>
              </a:p>
            </p:txBody>
          </p:sp>
        </p:grpSp>
        <p:sp>
          <p:nvSpPr>
            <p:cNvPr id="20" name="TextBox 19">
              <a:extLst>
                <a:ext uri="{FF2B5EF4-FFF2-40B4-BE49-F238E27FC236}">
                  <a16:creationId xmlns:a16="http://schemas.microsoft.com/office/drawing/2014/main" id="{1397A99A-46C5-0702-6FBE-A431F2B2F1D4}"/>
                </a:ext>
              </a:extLst>
            </p:cNvPr>
            <p:cNvSpPr txBox="1"/>
            <p:nvPr/>
          </p:nvSpPr>
          <p:spPr>
            <a:xfrm>
              <a:off x="10554713" y="2874864"/>
              <a:ext cx="1473480" cy="1569660"/>
            </a:xfrm>
            <a:prstGeom prst="rect">
              <a:avLst/>
            </a:prstGeom>
            <a:solidFill>
              <a:schemeClr val="bg1">
                <a:lumMod val="65000"/>
              </a:schemeClr>
            </a:solidFill>
          </p:spPr>
          <p:txBody>
            <a:bodyPr wrap="non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 </a:t>
              </a:r>
              <a:r>
                <a:rPr lang="el-GR" sz="2400" b="1" dirty="0">
                  <a:solidFill>
                    <a:srgbClr val="FF0000"/>
                  </a:solidFill>
                  <a:latin typeface="Times New Roman" panose="02020603050405020304" pitchFamily="18" charset="0"/>
                  <a:cs typeface="Times New Roman" panose="02020603050405020304" pitchFamily="18" charset="0"/>
                </a:rPr>
                <a:t>α</a:t>
              </a:r>
              <a:r>
                <a:rPr lang="en-US" sz="2400" b="1" dirty="0">
                  <a:solidFill>
                    <a:srgbClr val="FF0000"/>
                  </a:solidFill>
                  <a:latin typeface="Times New Roman" panose="02020603050405020304" pitchFamily="18" charset="0"/>
                  <a:cs typeface="Times New Roman" panose="02020603050405020304" pitchFamily="18" charset="0"/>
                </a:rPr>
                <a:t>, p, e</a:t>
              </a:r>
              <a:r>
                <a:rPr lang="en-US" sz="2400" b="1" baseline="30000" dirty="0">
                  <a:solidFill>
                    <a:srgbClr val="FF0000"/>
                  </a:solidFill>
                  <a:latin typeface="Times New Roman" panose="02020603050405020304" pitchFamily="18" charset="0"/>
                  <a:cs typeface="Times New Roman" panose="02020603050405020304" pitchFamily="18" charset="0"/>
                </a:rPr>
                <a:t>+</a:t>
              </a:r>
            </a:p>
            <a:p>
              <a:r>
                <a:rPr lang="en-US" sz="2400" b="1" dirty="0">
                  <a:solidFill>
                    <a:srgbClr val="0000FF"/>
                  </a:solidFill>
                  <a:latin typeface="Times New Roman" panose="02020603050405020304" pitchFamily="18" charset="0"/>
                  <a:cs typeface="Times New Roman" panose="02020603050405020304" pitchFamily="18" charset="0"/>
                </a:rPr>
                <a:t>--- e</a:t>
              </a:r>
              <a:r>
                <a:rPr lang="en-US" sz="2400" b="1" baseline="30000" dirty="0">
                  <a:solidFill>
                    <a:srgbClr val="0000FF"/>
                  </a:solidFill>
                  <a:latin typeface="Times New Roman" panose="02020603050405020304" pitchFamily="18" charset="0"/>
                  <a:cs typeface="Times New Roman" panose="02020603050405020304" pitchFamily="18" charset="0"/>
                </a:rPr>
                <a:t>-</a:t>
              </a:r>
              <a:endParaRPr lang="en-US" sz="2400" b="1" dirty="0">
                <a:solidFill>
                  <a:srgbClr val="0000FF"/>
                </a:solidFill>
                <a:latin typeface="Times New Roman" panose="02020603050405020304" pitchFamily="18" charset="0"/>
                <a:cs typeface="Times New Roman" panose="02020603050405020304" pitchFamily="18" charset="0"/>
              </a:endParaRPr>
            </a:p>
            <a:p>
              <a:r>
                <a:rPr lang="en-US" sz="2400" b="1" dirty="0">
                  <a:solidFill>
                    <a:srgbClr val="FFFF00"/>
                  </a:solidFill>
                  <a:latin typeface="Times New Roman" panose="02020603050405020304" pitchFamily="18" charset="0"/>
                  <a:cs typeface="Times New Roman" panose="02020603050405020304" pitchFamily="18" charset="0"/>
                </a:rPr>
                <a:t>--- γ</a:t>
              </a:r>
            </a:p>
            <a:p>
              <a:r>
                <a:rPr lang="en-US" sz="2400" b="1" dirty="0">
                  <a:solidFill>
                    <a:srgbClr val="00B050"/>
                  </a:solidFill>
                  <a:latin typeface="Times New Roman" panose="02020603050405020304" pitchFamily="18" charset="0"/>
                  <a:cs typeface="Times New Roman" panose="02020603050405020304" pitchFamily="18" charset="0"/>
                </a:rPr>
                <a:t>--- n</a:t>
              </a:r>
              <a:endParaRPr lang="ru-RU" sz="2400" b="1" dirty="0">
                <a:solidFill>
                  <a:srgbClr val="00B05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961339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BFAB10-FE61-7301-CD3A-7CBC8B50600E}"/>
              </a:ext>
            </a:extLst>
          </p:cNvPr>
          <p:cNvSpPr txBox="1"/>
          <p:nvPr/>
        </p:nvSpPr>
        <p:spPr>
          <a:xfrm>
            <a:off x="251927" y="279919"/>
            <a:ext cx="3956724" cy="400110"/>
          </a:xfrm>
          <a:prstGeom prst="rect">
            <a:avLst/>
          </a:prstGeom>
          <a:noFill/>
        </p:spPr>
        <p:txBody>
          <a:bodyPr wrap="none" rtlCol="0">
            <a:spAutoFit/>
          </a:bodyPr>
          <a:lstStyle/>
          <a:p>
            <a:r>
              <a:rPr lang="en-US" sz="2000" b="1" cap="all" dirty="0">
                <a:latin typeface="Arial" panose="020B0604020202020204" pitchFamily="34" charset="0"/>
                <a:cs typeface="Arial" panose="020B0604020202020204" pitchFamily="34" charset="0"/>
              </a:rPr>
              <a:t>8. 10 </a:t>
            </a:r>
            <a:r>
              <a:rPr lang="en-US" sz="2000" b="1" cap="all" dirty="0" err="1">
                <a:latin typeface="Arial" panose="020B0604020202020204" pitchFamily="34" charset="0"/>
                <a:cs typeface="Arial" panose="020B0604020202020204" pitchFamily="34" charset="0"/>
              </a:rPr>
              <a:t>Gev</a:t>
            </a:r>
            <a:r>
              <a:rPr lang="en-US" sz="2000" b="1" cap="all" dirty="0">
                <a:latin typeface="Arial" panose="020B0604020202020204" pitchFamily="34" charset="0"/>
                <a:cs typeface="Arial" panose="020B0604020202020204" pitchFamily="34" charset="0"/>
              </a:rPr>
              <a:t> proton tracking</a:t>
            </a:r>
          </a:p>
        </p:txBody>
      </p:sp>
      <p:grpSp>
        <p:nvGrpSpPr>
          <p:cNvPr id="6" name="Группа 5">
            <a:extLst>
              <a:ext uri="{FF2B5EF4-FFF2-40B4-BE49-F238E27FC236}">
                <a16:creationId xmlns:a16="http://schemas.microsoft.com/office/drawing/2014/main" id="{9610F5CD-AAB2-3526-3EA6-DFD0F23C6CA3}"/>
              </a:ext>
            </a:extLst>
          </p:cNvPr>
          <p:cNvGrpSpPr/>
          <p:nvPr/>
        </p:nvGrpSpPr>
        <p:grpSpPr>
          <a:xfrm>
            <a:off x="19841" y="790676"/>
            <a:ext cx="12008352" cy="6046266"/>
            <a:chOff x="19841" y="790676"/>
            <a:chExt cx="12008352" cy="6046266"/>
          </a:xfrm>
        </p:grpSpPr>
        <p:grpSp>
          <p:nvGrpSpPr>
            <p:cNvPr id="13" name="Группа 12">
              <a:extLst>
                <a:ext uri="{FF2B5EF4-FFF2-40B4-BE49-F238E27FC236}">
                  <a16:creationId xmlns:a16="http://schemas.microsoft.com/office/drawing/2014/main" id="{0F9D5899-121A-F513-3D1E-86DB3E32ACB7}"/>
                </a:ext>
              </a:extLst>
            </p:cNvPr>
            <p:cNvGrpSpPr/>
            <p:nvPr/>
          </p:nvGrpSpPr>
          <p:grpSpPr>
            <a:xfrm>
              <a:off x="19841" y="790676"/>
              <a:ext cx="10534872" cy="6046266"/>
              <a:chOff x="536176" y="811734"/>
              <a:chExt cx="10534872" cy="6046266"/>
            </a:xfrm>
          </p:grpSpPr>
          <p:grpSp>
            <p:nvGrpSpPr>
              <p:cNvPr id="15" name="Группа 14">
                <a:extLst>
                  <a:ext uri="{FF2B5EF4-FFF2-40B4-BE49-F238E27FC236}">
                    <a16:creationId xmlns:a16="http://schemas.microsoft.com/office/drawing/2014/main" id="{C09230A1-A35D-BFFE-FB6D-EA46B05C37BC}"/>
                  </a:ext>
                </a:extLst>
              </p:cNvPr>
              <p:cNvGrpSpPr/>
              <p:nvPr/>
            </p:nvGrpSpPr>
            <p:grpSpPr>
              <a:xfrm>
                <a:off x="536176" y="811734"/>
                <a:ext cx="10534872" cy="6046266"/>
                <a:chOff x="536176" y="811734"/>
                <a:chExt cx="10534872" cy="6046266"/>
              </a:xfrm>
            </p:grpSpPr>
            <p:pic>
              <p:nvPicPr>
                <p:cNvPr id="17" name="Рисунок 16">
                  <a:extLst>
                    <a:ext uri="{FF2B5EF4-FFF2-40B4-BE49-F238E27FC236}">
                      <a16:creationId xmlns:a16="http://schemas.microsoft.com/office/drawing/2014/main" id="{DF75C91B-AF49-A9AB-AA2F-117B4AD388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789" y="1098000"/>
                  <a:ext cx="10220259" cy="5760000"/>
                </a:xfrm>
                <a:prstGeom prst="rect">
                  <a:avLst/>
                </a:prstGeom>
              </p:spPr>
            </p:pic>
            <p:sp>
              <p:nvSpPr>
                <p:cNvPr id="18" name="TextBox 17">
                  <a:extLst>
                    <a:ext uri="{FF2B5EF4-FFF2-40B4-BE49-F238E27FC236}">
                      <a16:creationId xmlns:a16="http://schemas.microsoft.com/office/drawing/2014/main" id="{1DA97B67-BE80-2177-1E14-9A8F45C38369}"/>
                    </a:ext>
                  </a:extLst>
                </p:cNvPr>
                <p:cNvSpPr txBox="1"/>
                <p:nvPr/>
              </p:nvSpPr>
              <p:spPr>
                <a:xfrm>
                  <a:off x="4544131" y="811734"/>
                  <a:ext cx="3103735"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PARTICLE SOURCE</a:t>
                  </a:r>
                  <a:endParaRPr lang="ru-RU" sz="2400" b="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6AACC1A2-CB02-2526-C426-9B7FD8009119}"/>
                    </a:ext>
                  </a:extLst>
                </p:cNvPr>
                <p:cNvSpPr txBox="1"/>
                <p:nvPr/>
              </p:nvSpPr>
              <p:spPr>
                <a:xfrm rot="16200000">
                  <a:off x="141196" y="3603808"/>
                  <a:ext cx="1313180"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100 km</a:t>
                  </a:r>
                  <a:endParaRPr lang="ru-RU" sz="2800" b="1" dirty="0">
                    <a:latin typeface="Times New Roman" panose="02020603050405020304" pitchFamily="18" charset="0"/>
                    <a:cs typeface="Times New Roman" panose="02020603050405020304" pitchFamily="18" charset="0"/>
                  </a:endParaRPr>
                </a:p>
              </p:txBody>
            </p:sp>
          </p:grpSp>
          <p:pic>
            <p:nvPicPr>
              <p:cNvPr id="16" name="Рисунок 15">
                <a:extLst>
                  <a:ext uri="{FF2B5EF4-FFF2-40B4-BE49-F238E27FC236}">
                    <a16:creationId xmlns:a16="http://schemas.microsoft.com/office/drawing/2014/main" id="{036CC759-BA27-8154-278C-572BE0603F03}"/>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1217295" y="1203960"/>
                <a:ext cx="9777259" cy="5491480"/>
              </a:xfrm>
              <a:prstGeom prst="rect">
                <a:avLst/>
              </a:prstGeom>
            </p:spPr>
          </p:pic>
        </p:grpSp>
        <p:sp>
          <p:nvSpPr>
            <p:cNvPr id="14" name="TextBox 13">
              <a:extLst>
                <a:ext uri="{FF2B5EF4-FFF2-40B4-BE49-F238E27FC236}">
                  <a16:creationId xmlns:a16="http://schemas.microsoft.com/office/drawing/2014/main" id="{BBDB712E-02D1-6411-583F-4B9550E5D585}"/>
                </a:ext>
              </a:extLst>
            </p:cNvPr>
            <p:cNvSpPr txBox="1"/>
            <p:nvPr/>
          </p:nvSpPr>
          <p:spPr>
            <a:xfrm>
              <a:off x="10554713" y="2874864"/>
              <a:ext cx="1473480" cy="1938992"/>
            </a:xfrm>
            <a:prstGeom prst="rect">
              <a:avLst/>
            </a:prstGeom>
            <a:solidFill>
              <a:schemeClr val="bg1">
                <a:lumMod val="65000"/>
              </a:schemeClr>
            </a:solidFill>
          </p:spPr>
          <p:txBody>
            <a:bodyPr wrap="non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 </a:t>
              </a:r>
              <a:r>
                <a:rPr lang="el-GR" sz="2400" b="1" dirty="0">
                  <a:solidFill>
                    <a:srgbClr val="FF0000"/>
                  </a:solidFill>
                  <a:latin typeface="Times New Roman" panose="02020603050405020304" pitchFamily="18" charset="0"/>
                  <a:cs typeface="Times New Roman" panose="02020603050405020304" pitchFamily="18" charset="0"/>
                </a:rPr>
                <a:t>α</a:t>
              </a:r>
              <a:r>
                <a:rPr lang="en-US" sz="2400" b="1" dirty="0">
                  <a:solidFill>
                    <a:srgbClr val="FF0000"/>
                  </a:solidFill>
                  <a:latin typeface="Times New Roman" panose="02020603050405020304" pitchFamily="18" charset="0"/>
                  <a:cs typeface="Times New Roman" panose="02020603050405020304" pitchFamily="18" charset="0"/>
                </a:rPr>
                <a:t>, p, e</a:t>
              </a:r>
              <a:r>
                <a:rPr lang="en-US" sz="2400" b="1" baseline="30000" dirty="0">
                  <a:solidFill>
                    <a:srgbClr val="FF0000"/>
                  </a:solidFill>
                  <a:latin typeface="Times New Roman" panose="02020603050405020304" pitchFamily="18" charset="0"/>
                  <a:cs typeface="Times New Roman" panose="02020603050405020304" pitchFamily="18" charset="0"/>
                </a:rPr>
                <a:t>+</a:t>
              </a:r>
            </a:p>
            <a:p>
              <a:r>
                <a:rPr lang="en-US" sz="2400" b="1" dirty="0">
                  <a:solidFill>
                    <a:srgbClr val="0000FF"/>
                  </a:solidFill>
                  <a:latin typeface="Times New Roman" panose="02020603050405020304" pitchFamily="18" charset="0"/>
                  <a:cs typeface="Times New Roman" panose="02020603050405020304" pitchFamily="18" charset="0"/>
                </a:rPr>
                <a:t>--- e</a:t>
              </a:r>
              <a:r>
                <a:rPr lang="en-US" sz="2400" b="1" baseline="30000" dirty="0">
                  <a:solidFill>
                    <a:srgbClr val="0000FF"/>
                  </a:solidFill>
                  <a:latin typeface="Times New Roman" panose="02020603050405020304" pitchFamily="18" charset="0"/>
                  <a:cs typeface="Times New Roman" panose="02020603050405020304" pitchFamily="18" charset="0"/>
                </a:rPr>
                <a:t>-</a:t>
              </a:r>
              <a:endParaRPr lang="en-US" sz="2400" b="1" dirty="0">
                <a:solidFill>
                  <a:srgbClr val="0000FF"/>
                </a:solidFill>
                <a:latin typeface="Times New Roman" panose="02020603050405020304" pitchFamily="18" charset="0"/>
                <a:cs typeface="Times New Roman" panose="02020603050405020304" pitchFamily="18" charset="0"/>
              </a:endParaRPr>
            </a:p>
            <a:p>
              <a:r>
                <a:rPr lang="en-US" sz="2400" b="1" dirty="0">
                  <a:solidFill>
                    <a:srgbClr val="9900FF"/>
                  </a:solidFill>
                  <a:latin typeface="Times New Roman" panose="02020603050405020304" pitchFamily="18" charset="0"/>
                  <a:cs typeface="Times New Roman" panose="02020603050405020304" pitchFamily="18" charset="0"/>
                </a:rPr>
                <a:t>--- μ</a:t>
              </a:r>
              <a:r>
                <a:rPr lang="en-US" sz="2400" b="1" baseline="30000" dirty="0">
                  <a:solidFill>
                    <a:srgbClr val="9900FF"/>
                  </a:solidFill>
                  <a:latin typeface="Times New Roman" panose="02020603050405020304" pitchFamily="18" charset="0"/>
                  <a:cs typeface="Times New Roman" panose="02020603050405020304" pitchFamily="18" charset="0"/>
                </a:rPr>
                <a:t>-</a:t>
              </a:r>
              <a:r>
                <a:rPr lang="en-US" sz="2400" b="1" dirty="0">
                  <a:solidFill>
                    <a:srgbClr val="9900FF"/>
                  </a:solidFill>
                  <a:latin typeface="Times New Roman" panose="02020603050405020304" pitchFamily="18" charset="0"/>
                  <a:cs typeface="Times New Roman" panose="02020603050405020304" pitchFamily="18" charset="0"/>
                </a:rPr>
                <a:t>, </a:t>
              </a:r>
              <a:r>
                <a:rPr lang="el-GR" sz="2400" b="1" dirty="0">
                  <a:solidFill>
                    <a:srgbClr val="9900FF"/>
                  </a:solidFill>
                  <a:latin typeface="Times New Roman" panose="02020603050405020304" pitchFamily="18" charset="0"/>
                  <a:cs typeface="Times New Roman" panose="02020603050405020304" pitchFamily="18" charset="0"/>
                </a:rPr>
                <a:t>μ</a:t>
              </a:r>
              <a:r>
                <a:rPr lang="en-US" sz="2400" b="1" baseline="30000" dirty="0">
                  <a:solidFill>
                    <a:srgbClr val="9900FF"/>
                  </a:solidFill>
                  <a:latin typeface="Times New Roman" panose="02020603050405020304" pitchFamily="18" charset="0"/>
                  <a:cs typeface="Times New Roman" panose="02020603050405020304" pitchFamily="18" charset="0"/>
                </a:rPr>
                <a:t>+</a:t>
              </a:r>
            </a:p>
            <a:p>
              <a:r>
                <a:rPr lang="en-US" sz="2400" b="1" dirty="0">
                  <a:solidFill>
                    <a:srgbClr val="FFFF00"/>
                  </a:solidFill>
                  <a:latin typeface="Times New Roman" panose="02020603050405020304" pitchFamily="18" charset="0"/>
                  <a:cs typeface="Times New Roman" panose="02020603050405020304" pitchFamily="18" charset="0"/>
                </a:rPr>
                <a:t>--- γ</a:t>
              </a:r>
            </a:p>
            <a:p>
              <a:r>
                <a:rPr lang="en-US" sz="2400" b="1" dirty="0">
                  <a:solidFill>
                    <a:srgbClr val="00B050"/>
                  </a:solidFill>
                  <a:latin typeface="Times New Roman" panose="02020603050405020304" pitchFamily="18" charset="0"/>
                  <a:cs typeface="Times New Roman" panose="02020603050405020304" pitchFamily="18" charset="0"/>
                </a:rPr>
                <a:t>--- n</a:t>
              </a:r>
              <a:endParaRPr lang="ru-RU" sz="2400" b="1" dirty="0">
                <a:solidFill>
                  <a:srgbClr val="00B05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51222361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4683</TotalTime>
  <Words>1251</Words>
  <Application>Microsoft Office PowerPoint</Application>
  <PresentationFormat>Широкоэкранный</PresentationFormat>
  <Paragraphs>104</Paragraphs>
  <Slides>16</Slides>
  <Notes>13</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16</vt:i4>
      </vt:variant>
    </vt:vector>
  </HeadingPairs>
  <TitlesOfParts>
    <vt:vector size="21"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Eugeny Maurchev</dc:creator>
  <cp:lastModifiedBy>Eugeny Maurchev</cp:lastModifiedBy>
  <cp:revision>82</cp:revision>
  <dcterms:created xsi:type="dcterms:W3CDTF">2023-05-29T07:23:02Z</dcterms:created>
  <dcterms:modified xsi:type="dcterms:W3CDTF">2023-06-28T07:09:23Z</dcterms:modified>
</cp:coreProperties>
</file>