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73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7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51c0e366b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51c0e366b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54e3a72c6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54e3a72c6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542ed62e97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542ed62e97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54e3a72c6e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54e3a72c6e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534b965bc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534b965bc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34a86249ac_24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34a86249ac_24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51c0e366b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51c0e366b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526012b84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526012b84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526012b84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526012b84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34a86249ac_24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34a86249ac_24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363dbf1bf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363dbf1b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34a86249ac_24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34a86249ac_24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51c0e366b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51c0e366b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33293dd582_0_99:notes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g133293dd582_0_99:notes"/>
          <p:cNvSpPr/>
          <p:nvPr>
            <p:ph idx="2" type="sldImg"/>
          </p:nvPr>
        </p:nvSpPr>
        <p:spPr>
          <a:xfrm>
            <a:off x="381495" y="685791"/>
            <a:ext cx="6095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54e3a72c6e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54e3a72c6e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33293dd582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33293dd582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34e6fc7041_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34e6fc7041_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1d2b2d22e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1d2b2d22e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4e3a72c6e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54e3a72c6e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52cd6be2a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52cd6be2a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6192" y="181745"/>
            <a:ext cx="8219700" cy="8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456192" y="1203141"/>
            <a:ext cx="8036700" cy="29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>
            <a:off x="456192" y="181745"/>
            <a:ext cx="8219700" cy="8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456192" y="1203141"/>
            <a:ext cx="8036700" cy="29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575">
            <a:norm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Relationship Id="rId4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gif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Relationship Id="rId6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7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 rotWithShape="1">
          <a:blip r:embed="rId3">
            <a:alphaModFix amt="70000"/>
          </a:blip>
          <a:srcRect b="12507" l="0" r="0" t="12145"/>
          <a:stretch/>
        </p:blipFill>
        <p:spPr>
          <a:xfrm>
            <a:off x="-20050" y="0"/>
            <a:ext cx="9184100" cy="519032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/>
          <p:nvPr>
            <p:ph type="ctrTitle"/>
          </p:nvPr>
        </p:nvSpPr>
        <p:spPr>
          <a:xfrm>
            <a:off x="311708" y="5191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780"/>
              <a:t>Elaboration of a Model of SPHERE-3 Telescope for the Studies of the PCR in 10</a:t>
            </a:r>
            <a:r>
              <a:rPr baseline="30000" lang="ru" sz="2780"/>
              <a:t>15</a:t>
            </a:r>
            <a:r>
              <a:rPr lang="ru" sz="2780"/>
              <a:t> - 10</a:t>
            </a:r>
            <a:r>
              <a:rPr baseline="30000" lang="ru" sz="2780"/>
              <a:t>18</a:t>
            </a:r>
            <a:r>
              <a:rPr lang="ru" sz="2780"/>
              <a:t> eV Energy Range Using Reflected from Snowed Surface </a:t>
            </a:r>
            <a:br>
              <a:rPr lang="ru" sz="2780"/>
            </a:br>
            <a:r>
              <a:rPr lang="ru" sz="2780"/>
              <a:t>And Direct Cherenkov Light from EAS.</a:t>
            </a:r>
            <a:endParaRPr sz="2780"/>
          </a:p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">
                <a:solidFill>
                  <a:schemeClr val="dk1"/>
                </a:solidFill>
              </a:rPr>
              <a:t>Elena </a:t>
            </a:r>
            <a:r>
              <a:rPr i="1" lang="ru">
                <a:solidFill>
                  <a:schemeClr val="dk1"/>
                </a:solidFill>
              </a:rPr>
              <a:t>Bonvech</a:t>
            </a:r>
            <a:r>
              <a:rPr i="1" lang="ru">
                <a:solidFill>
                  <a:schemeClr val="dk1"/>
                </a:solidFill>
              </a:rPr>
              <a:t>,  Skobeltsyn Institute of Nuclear Physics, Moscow State University, Russia</a:t>
            </a:r>
            <a:endParaRPr i="1">
              <a:solidFill>
                <a:schemeClr val="dk1"/>
              </a:solidFill>
            </a:endParaRPr>
          </a:p>
        </p:txBody>
      </p:sp>
      <p:sp>
        <p:nvSpPr>
          <p:cNvPr id="63" name="Google Shape;63;p15"/>
          <p:cNvSpPr txBox="1"/>
          <p:nvPr/>
        </p:nvSpPr>
        <p:spPr>
          <a:xfrm>
            <a:off x="213300" y="4684025"/>
            <a:ext cx="8717400" cy="3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ru" sz="1600"/>
              <a:t>ISCRA-2023</a:t>
            </a:r>
            <a:r>
              <a:rPr b="1" i="1" lang="ru" sz="1600"/>
              <a:t>,  27-29 June 2023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4" name="Google Shape;64;p15"/>
          <p:cNvSpPr txBox="1"/>
          <p:nvPr/>
        </p:nvSpPr>
        <p:spPr>
          <a:xfrm>
            <a:off x="213300" y="3498950"/>
            <a:ext cx="894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Dmitry Chernov, Tatiana Roganova, Vladimir Galkin, Maxim Ziva, Vasilisa Latypova, Vladimir Ivanov, Clemance Azra, Elena Entina, Dmitry Podgrudkov. Moscow State University, Russia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Reflected and Direct Cherenkov light calculations</a:t>
            </a:r>
            <a:endParaRPr/>
          </a:p>
        </p:txBody>
      </p:sp>
      <p:sp>
        <p:nvSpPr>
          <p:cNvPr id="171" name="Google Shape;171;p24"/>
          <p:cNvSpPr txBox="1"/>
          <p:nvPr>
            <p:ph idx="1" type="body"/>
          </p:nvPr>
        </p:nvSpPr>
        <p:spPr>
          <a:xfrm>
            <a:off x="696300" y="1220750"/>
            <a:ext cx="7687200" cy="34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ru" sz="2000">
                <a:solidFill>
                  <a:schemeClr val="dk1"/>
                </a:solidFill>
              </a:rPr>
              <a:t>Primary:  p, He, N,  Fe</a:t>
            </a:r>
            <a:endParaRPr sz="2000">
              <a:solidFill>
                <a:schemeClr val="dk1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ru" sz="2000">
                <a:solidFill>
                  <a:schemeClr val="dk1"/>
                </a:solidFill>
              </a:rPr>
              <a:t>Еnergy: 1, 3, 10, 30, 100 PeV</a:t>
            </a:r>
            <a:endParaRPr sz="2000">
              <a:solidFill>
                <a:schemeClr val="dk1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ru" sz="2000">
                <a:solidFill>
                  <a:schemeClr val="dk1"/>
                </a:solidFill>
              </a:rPr>
              <a:t>Zenith angles:  10°, 15°, 20°</a:t>
            </a:r>
            <a:endParaRPr sz="2000">
              <a:solidFill>
                <a:schemeClr val="dk1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ru" sz="2000">
                <a:solidFill>
                  <a:schemeClr val="dk1"/>
                </a:solidFill>
              </a:rPr>
              <a:t>Hadron interaction models: </a:t>
            </a:r>
            <a:br>
              <a:rPr lang="ru" sz="2000">
                <a:solidFill>
                  <a:schemeClr val="dk1"/>
                </a:solidFill>
              </a:rPr>
            </a:br>
            <a:r>
              <a:rPr lang="ru" sz="2000">
                <a:solidFill>
                  <a:schemeClr val="dk1"/>
                </a:solidFill>
              </a:rPr>
              <a:t>QGSJET01, QGSJETII-04 </a:t>
            </a:r>
            <a:endParaRPr sz="2000">
              <a:solidFill>
                <a:schemeClr val="dk1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ru" sz="2000">
                <a:solidFill>
                  <a:schemeClr val="dk1"/>
                </a:solidFill>
              </a:rPr>
              <a:t>Atmosphere: 3 models</a:t>
            </a:r>
            <a:endParaRPr sz="2000">
              <a:solidFill>
                <a:schemeClr val="dk1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ru" sz="2000">
                <a:solidFill>
                  <a:schemeClr val="dk1"/>
                </a:solidFill>
              </a:rPr>
              <a:t>Detector altitudes: 500m, 1000m, 2000m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Calculations are </a:t>
            </a:r>
            <a:r>
              <a:rPr lang="ru" sz="2000">
                <a:solidFill>
                  <a:schemeClr val="dk1"/>
                </a:solidFill>
              </a:rPr>
              <a:t>performed</a:t>
            </a:r>
            <a:r>
              <a:rPr lang="ru" sz="2000">
                <a:solidFill>
                  <a:schemeClr val="dk1"/>
                </a:solidFill>
              </a:rPr>
              <a:t> on the Lomonosov-2 supercomputer cluster of the Moscow State University.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/>
          </a:blip>
          <a:srcRect b="0" l="8932" r="8511" t="0"/>
          <a:stretch/>
        </p:blipFill>
        <p:spPr>
          <a:xfrm>
            <a:off x="5615875" y="753050"/>
            <a:ext cx="3528125" cy="240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Reflected and Direct Cherenkov light calculations</a:t>
            </a:r>
            <a:endParaRPr/>
          </a:p>
        </p:txBody>
      </p:sp>
      <p:sp>
        <p:nvSpPr>
          <p:cNvPr id="178" name="Google Shape;178;p25"/>
          <p:cNvSpPr txBox="1"/>
          <p:nvPr>
            <p:ph idx="1" type="body"/>
          </p:nvPr>
        </p:nvSpPr>
        <p:spPr>
          <a:xfrm>
            <a:off x="696300" y="1220750"/>
            <a:ext cx="7687200" cy="34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ru" sz="2000">
                <a:solidFill>
                  <a:schemeClr val="dk1"/>
                </a:solidFill>
              </a:rPr>
              <a:t>Primary:  p, He, N,  Fe</a:t>
            </a:r>
            <a:endParaRPr sz="2000">
              <a:solidFill>
                <a:schemeClr val="dk1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ru" sz="2000">
                <a:solidFill>
                  <a:schemeClr val="dk1"/>
                </a:solidFill>
              </a:rPr>
              <a:t>Еnergy: 1, 3, 10, 30, 100 PeV</a:t>
            </a:r>
            <a:endParaRPr sz="2000">
              <a:solidFill>
                <a:schemeClr val="dk1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ru" sz="2000">
                <a:solidFill>
                  <a:schemeClr val="dk1"/>
                </a:solidFill>
              </a:rPr>
              <a:t>Zenith angles:  10°, 15°, 20°</a:t>
            </a:r>
            <a:endParaRPr sz="2000">
              <a:solidFill>
                <a:schemeClr val="dk1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ru" sz="2000">
                <a:solidFill>
                  <a:schemeClr val="dk1"/>
                </a:solidFill>
              </a:rPr>
              <a:t>Hadron interaction models: </a:t>
            </a:r>
            <a:br>
              <a:rPr lang="ru" sz="2000">
                <a:solidFill>
                  <a:schemeClr val="dk1"/>
                </a:solidFill>
              </a:rPr>
            </a:br>
            <a:r>
              <a:rPr lang="ru" sz="2000">
                <a:solidFill>
                  <a:schemeClr val="dk1"/>
                </a:solidFill>
              </a:rPr>
              <a:t>QGSJET01, QGSJETII-04 </a:t>
            </a:r>
            <a:endParaRPr sz="2000">
              <a:solidFill>
                <a:schemeClr val="dk1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ru" sz="2000">
                <a:solidFill>
                  <a:schemeClr val="dk1"/>
                </a:solidFill>
              </a:rPr>
              <a:t>Atmosphere: 3 models</a:t>
            </a:r>
            <a:endParaRPr sz="2000">
              <a:solidFill>
                <a:schemeClr val="dk1"/>
              </a:solidFill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ru" sz="2000">
                <a:solidFill>
                  <a:schemeClr val="dk1"/>
                </a:solidFill>
              </a:rPr>
              <a:t>Detector altitudes: 500m, 1000m, 2000m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Calculations are performed on the Lomonosov-2 supercomputer cluster of the Moscow State University.</a:t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/>
          <p:nvPr/>
        </p:nvSpPr>
        <p:spPr>
          <a:xfrm>
            <a:off x="5528950" y="3682325"/>
            <a:ext cx="3159900" cy="14061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84" name="Google Shape;184;p26"/>
          <p:cNvSpPr/>
          <p:nvPr/>
        </p:nvSpPr>
        <p:spPr>
          <a:xfrm>
            <a:off x="3932725" y="3366600"/>
            <a:ext cx="1351200" cy="17157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6"/>
          <p:cNvSpPr/>
          <p:nvPr/>
        </p:nvSpPr>
        <p:spPr>
          <a:xfrm>
            <a:off x="5529100" y="897050"/>
            <a:ext cx="3159900" cy="24252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6"/>
          <p:cNvSpPr/>
          <p:nvPr/>
        </p:nvSpPr>
        <p:spPr>
          <a:xfrm>
            <a:off x="3931925" y="897050"/>
            <a:ext cx="1351200" cy="24252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6"/>
          <p:cNvSpPr/>
          <p:nvPr/>
        </p:nvSpPr>
        <p:spPr>
          <a:xfrm>
            <a:off x="859600" y="1017725"/>
            <a:ext cx="2763300" cy="4039200"/>
          </a:xfrm>
          <a:prstGeom prst="roundRect">
            <a:avLst>
              <a:gd fmla="val 16667" name="adj"/>
            </a:avLst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Calculation pipeline</a:t>
            </a:r>
            <a:endParaRPr/>
          </a:p>
        </p:txBody>
      </p:sp>
      <p:sp>
        <p:nvSpPr>
          <p:cNvPr id="189" name="Google Shape;189;p26"/>
          <p:cNvSpPr/>
          <p:nvPr/>
        </p:nvSpPr>
        <p:spPr>
          <a:xfrm>
            <a:off x="4165000" y="1685102"/>
            <a:ext cx="928206" cy="646488"/>
          </a:xfrm>
          <a:prstGeom prst="flowChartMulti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6"/>
          <p:cNvSpPr/>
          <p:nvPr/>
        </p:nvSpPr>
        <p:spPr>
          <a:xfrm>
            <a:off x="2677063" y="1800762"/>
            <a:ext cx="814968" cy="572724"/>
          </a:xfrm>
          <a:prstGeom prst="flowChart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H = 0m</a:t>
            </a:r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3603119" y="1955570"/>
            <a:ext cx="319500" cy="186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6"/>
          <p:cNvSpPr/>
          <p:nvPr/>
        </p:nvSpPr>
        <p:spPr>
          <a:xfrm>
            <a:off x="1055400" y="2632308"/>
            <a:ext cx="1171673" cy="547746"/>
          </a:xfrm>
          <a:prstGeom prst="flowChartProcess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CORSIKA</a:t>
            </a:r>
            <a:endParaRPr b="1"/>
          </a:p>
        </p:txBody>
      </p:sp>
      <p:sp>
        <p:nvSpPr>
          <p:cNvPr id="193" name="Google Shape;193;p26"/>
          <p:cNvSpPr/>
          <p:nvPr/>
        </p:nvSpPr>
        <p:spPr>
          <a:xfrm>
            <a:off x="5209609" y="1909619"/>
            <a:ext cx="319500" cy="186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6"/>
          <p:cNvSpPr/>
          <p:nvPr/>
        </p:nvSpPr>
        <p:spPr>
          <a:xfrm>
            <a:off x="5645467" y="1725808"/>
            <a:ext cx="1171673" cy="547746"/>
          </a:xfrm>
          <a:prstGeom prst="flowChartProcess">
            <a:avLst/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/>
              <a:t>GEANT4</a:t>
            </a:r>
            <a:endParaRPr b="1"/>
          </a:p>
        </p:txBody>
      </p:sp>
      <p:sp>
        <p:nvSpPr>
          <p:cNvPr id="195" name="Google Shape;195;p26"/>
          <p:cNvSpPr/>
          <p:nvPr/>
        </p:nvSpPr>
        <p:spPr>
          <a:xfrm>
            <a:off x="6933514" y="1906219"/>
            <a:ext cx="319500" cy="186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6"/>
          <p:cNvSpPr/>
          <p:nvPr/>
        </p:nvSpPr>
        <p:spPr>
          <a:xfrm>
            <a:off x="7462288" y="1070563"/>
            <a:ext cx="928206" cy="646488"/>
          </a:xfrm>
          <a:prstGeom prst="flowChartMulti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2000m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6"/>
          <p:cNvSpPr/>
          <p:nvPr/>
        </p:nvSpPr>
        <p:spPr>
          <a:xfrm>
            <a:off x="7626100" y="1424703"/>
            <a:ext cx="928206" cy="646488"/>
          </a:xfrm>
          <a:prstGeom prst="flowChartMulti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1000m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6"/>
          <p:cNvSpPr/>
          <p:nvPr/>
        </p:nvSpPr>
        <p:spPr>
          <a:xfrm>
            <a:off x="7369400" y="1804275"/>
            <a:ext cx="928206" cy="646488"/>
          </a:xfrm>
          <a:prstGeom prst="flowChartMulti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54000" spcFirstLastPara="1" rIns="18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H=</a:t>
            </a:r>
            <a:r>
              <a:rPr lang="ru"/>
              <a:t>500m</a:t>
            </a:r>
            <a:endParaRPr/>
          </a:p>
        </p:txBody>
      </p:sp>
      <p:sp>
        <p:nvSpPr>
          <p:cNvPr id="199" name="Google Shape;199;p26"/>
          <p:cNvSpPr/>
          <p:nvPr/>
        </p:nvSpPr>
        <p:spPr>
          <a:xfrm>
            <a:off x="5592150" y="1090463"/>
            <a:ext cx="1171800" cy="5727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</a:rPr>
              <a:t>Altitude </a:t>
            </a:r>
            <a:r>
              <a:rPr lang="ru" sz="1500">
                <a:solidFill>
                  <a:schemeClr val="dk1"/>
                </a:solidFill>
              </a:rPr>
              <a:t>* 3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00" name="Google Shape;200;p26"/>
          <p:cNvSpPr/>
          <p:nvPr/>
        </p:nvSpPr>
        <p:spPr>
          <a:xfrm>
            <a:off x="1002500" y="1194475"/>
            <a:ext cx="1376400" cy="1385400"/>
          </a:xfrm>
          <a:prstGeom prst="downArrowCallout">
            <a:avLst>
              <a:gd fmla="val 15365" name="adj1"/>
              <a:gd fmla="val 11471" name="adj2"/>
              <a:gd fmla="val 10912" name="adj3"/>
              <a:gd fmla="val 87002" name="adj4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</a:rPr>
              <a:t>Particle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</a:rPr>
              <a:t>Energy * 5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</a:rPr>
              <a:t>Θ Angle * 6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</a:rPr>
              <a:t>Int. Model * 2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</a:rPr>
              <a:t>Atmosph * 3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01" name="Google Shape;201;p26"/>
          <p:cNvSpPr/>
          <p:nvPr/>
        </p:nvSpPr>
        <p:spPr>
          <a:xfrm>
            <a:off x="4156738" y="1085983"/>
            <a:ext cx="944700" cy="5727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 </a:t>
            </a:r>
            <a:r>
              <a:rPr lang="ru" sz="1500">
                <a:solidFill>
                  <a:schemeClr val="dk1"/>
                </a:solidFill>
              </a:rPr>
              <a:t>Axis </a:t>
            </a:r>
            <a:r>
              <a:rPr lang="ru" sz="1500">
                <a:solidFill>
                  <a:schemeClr val="dk1"/>
                </a:solidFill>
              </a:rPr>
              <a:t>* 100</a:t>
            </a:r>
            <a:endParaRPr sz="1800"/>
          </a:p>
        </p:txBody>
      </p:sp>
      <p:sp>
        <p:nvSpPr>
          <p:cNvPr id="202" name="Google Shape;202;p26"/>
          <p:cNvSpPr/>
          <p:nvPr/>
        </p:nvSpPr>
        <p:spPr>
          <a:xfrm>
            <a:off x="1168750" y="4520788"/>
            <a:ext cx="944700" cy="387425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500 MB</a:t>
            </a:r>
            <a:endParaRPr/>
          </a:p>
        </p:txBody>
      </p:sp>
      <p:sp>
        <p:nvSpPr>
          <p:cNvPr id="203" name="Google Shape;203;p26"/>
          <p:cNvSpPr/>
          <p:nvPr/>
        </p:nvSpPr>
        <p:spPr>
          <a:xfrm>
            <a:off x="4156750" y="2838113"/>
            <a:ext cx="944700" cy="387425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0.5 MB</a:t>
            </a:r>
            <a:endParaRPr/>
          </a:p>
        </p:txBody>
      </p:sp>
      <p:sp>
        <p:nvSpPr>
          <p:cNvPr id="204" name="Google Shape;204;p26"/>
          <p:cNvSpPr/>
          <p:nvPr/>
        </p:nvSpPr>
        <p:spPr>
          <a:xfrm>
            <a:off x="7426000" y="2838125"/>
            <a:ext cx="814975" cy="387425"/>
          </a:xfrm>
          <a:prstGeom prst="flowChartMagneticDisk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40 MB</a:t>
            </a:r>
            <a:endParaRPr/>
          </a:p>
        </p:txBody>
      </p:sp>
      <p:sp>
        <p:nvSpPr>
          <p:cNvPr id="205" name="Google Shape;205;p26"/>
          <p:cNvSpPr txBox="1"/>
          <p:nvPr/>
        </p:nvSpPr>
        <p:spPr>
          <a:xfrm>
            <a:off x="44500" y="4239025"/>
            <a:ext cx="815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One event size</a:t>
            </a:r>
            <a:endParaRPr/>
          </a:p>
        </p:txBody>
      </p:sp>
      <p:sp>
        <p:nvSpPr>
          <p:cNvPr id="206" name="Google Shape;206;p26"/>
          <p:cNvSpPr txBox="1"/>
          <p:nvPr/>
        </p:nvSpPr>
        <p:spPr>
          <a:xfrm>
            <a:off x="3893688" y="2258663"/>
            <a:ext cx="147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r>
              <a:rPr lang="ru" sz="1500"/>
              <a:t>    Reflected          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dk1"/>
                </a:solidFill>
              </a:rPr>
              <a:t>Photoelectrons</a:t>
            </a:r>
            <a:endParaRPr sz="1500"/>
          </a:p>
        </p:txBody>
      </p:sp>
      <p:sp>
        <p:nvSpPr>
          <p:cNvPr id="207" name="Google Shape;207;p26"/>
          <p:cNvSpPr txBox="1"/>
          <p:nvPr/>
        </p:nvSpPr>
        <p:spPr>
          <a:xfrm>
            <a:off x="0" y="1466850"/>
            <a:ext cx="102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Params</a:t>
            </a:r>
            <a:endParaRPr/>
          </a:p>
        </p:txBody>
      </p:sp>
      <p:sp>
        <p:nvSpPr>
          <p:cNvPr id="208" name="Google Shape;208;p26"/>
          <p:cNvSpPr txBox="1"/>
          <p:nvPr/>
        </p:nvSpPr>
        <p:spPr>
          <a:xfrm>
            <a:off x="998050" y="3346325"/>
            <a:ext cx="1286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Cherenkov </a:t>
            </a:r>
            <a:r>
              <a:rPr lang="ru" sz="1500"/>
              <a:t>Photons       </a:t>
            </a:r>
            <a:endParaRPr sz="1500"/>
          </a:p>
        </p:txBody>
      </p:sp>
      <p:sp>
        <p:nvSpPr>
          <p:cNvPr id="209" name="Google Shape;209;p26"/>
          <p:cNvSpPr/>
          <p:nvPr/>
        </p:nvSpPr>
        <p:spPr>
          <a:xfrm>
            <a:off x="5155225" y="554725"/>
            <a:ext cx="2862000" cy="4731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Reflected Cherenkov Light</a:t>
            </a:r>
            <a:endParaRPr sz="1600"/>
          </a:p>
        </p:txBody>
      </p:sp>
      <p:sp>
        <p:nvSpPr>
          <p:cNvPr id="210" name="Google Shape;210;p26"/>
          <p:cNvSpPr/>
          <p:nvPr/>
        </p:nvSpPr>
        <p:spPr>
          <a:xfrm>
            <a:off x="2568338" y="3489212"/>
            <a:ext cx="814968" cy="572724"/>
          </a:xfrm>
          <a:prstGeom prst="flowChart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2000m</a:t>
            </a:r>
            <a:endParaRPr/>
          </a:p>
        </p:txBody>
      </p:sp>
      <p:sp>
        <p:nvSpPr>
          <p:cNvPr id="211" name="Google Shape;211;p26"/>
          <p:cNvSpPr/>
          <p:nvPr/>
        </p:nvSpPr>
        <p:spPr>
          <a:xfrm>
            <a:off x="2678488" y="3861637"/>
            <a:ext cx="814968" cy="572724"/>
          </a:xfrm>
          <a:prstGeom prst="flowChart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000" spcFirstLastPara="1" rIns="18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r>
              <a:rPr lang="ru"/>
              <a:t>1000m</a:t>
            </a:r>
            <a:endParaRPr/>
          </a:p>
        </p:txBody>
      </p:sp>
      <p:sp>
        <p:nvSpPr>
          <p:cNvPr id="212" name="Google Shape;212;p26"/>
          <p:cNvSpPr/>
          <p:nvPr/>
        </p:nvSpPr>
        <p:spPr>
          <a:xfrm rot="-1797501">
            <a:off x="2304278" y="2368705"/>
            <a:ext cx="319603" cy="18668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6"/>
          <p:cNvSpPr/>
          <p:nvPr/>
        </p:nvSpPr>
        <p:spPr>
          <a:xfrm>
            <a:off x="2568338" y="4210987"/>
            <a:ext cx="814968" cy="572724"/>
          </a:xfrm>
          <a:prstGeom prst="flowChart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000" spcFirstLastPara="1" rIns="18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r>
              <a:rPr lang="ru"/>
              <a:t>H=500m</a:t>
            </a:r>
            <a:endParaRPr/>
          </a:p>
        </p:txBody>
      </p:sp>
      <p:sp>
        <p:nvSpPr>
          <p:cNvPr id="214" name="Google Shape;214;p26"/>
          <p:cNvSpPr/>
          <p:nvPr/>
        </p:nvSpPr>
        <p:spPr>
          <a:xfrm rot="2700000">
            <a:off x="2279492" y="3198155"/>
            <a:ext cx="319471" cy="187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6"/>
          <p:cNvSpPr/>
          <p:nvPr/>
        </p:nvSpPr>
        <p:spPr>
          <a:xfrm>
            <a:off x="4208938" y="3682313"/>
            <a:ext cx="928206" cy="646488"/>
          </a:xfrm>
          <a:prstGeom prst="flowChartMulti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2000m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6"/>
          <p:cNvSpPr/>
          <p:nvPr/>
        </p:nvSpPr>
        <p:spPr>
          <a:xfrm>
            <a:off x="4296550" y="4036453"/>
            <a:ext cx="928206" cy="646488"/>
          </a:xfrm>
          <a:prstGeom prst="flowChartMulti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1000m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6"/>
          <p:cNvSpPr/>
          <p:nvPr/>
        </p:nvSpPr>
        <p:spPr>
          <a:xfrm>
            <a:off x="4116050" y="4379390"/>
            <a:ext cx="928206" cy="646488"/>
          </a:xfrm>
          <a:prstGeom prst="flowChartMultidocumen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54000" spcFirstLastPara="1" rIns="18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H=500m</a:t>
            </a:r>
            <a:endParaRPr/>
          </a:p>
        </p:txBody>
      </p:sp>
      <p:sp>
        <p:nvSpPr>
          <p:cNvPr id="218" name="Google Shape;218;p26"/>
          <p:cNvSpPr/>
          <p:nvPr/>
        </p:nvSpPr>
        <p:spPr>
          <a:xfrm>
            <a:off x="3603119" y="4210970"/>
            <a:ext cx="319500" cy="186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6"/>
          <p:cNvSpPr/>
          <p:nvPr/>
        </p:nvSpPr>
        <p:spPr>
          <a:xfrm>
            <a:off x="5217819" y="4210982"/>
            <a:ext cx="319500" cy="186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6"/>
          <p:cNvSpPr/>
          <p:nvPr/>
        </p:nvSpPr>
        <p:spPr>
          <a:xfrm>
            <a:off x="6817161" y="4674895"/>
            <a:ext cx="319500" cy="186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6"/>
          <p:cNvSpPr/>
          <p:nvPr/>
        </p:nvSpPr>
        <p:spPr>
          <a:xfrm>
            <a:off x="7177775" y="3883167"/>
            <a:ext cx="1376400" cy="547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A</a:t>
            </a:r>
            <a:r>
              <a:rPr lang="ru" sz="1500"/>
              <a:t>ngular</a:t>
            </a:r>
            <a:r>
              <a:rPr lang="ru" sz="1500"/>
              <a:t> distribution</a:t>
            </a:r>
            <a:endParaRPr sz="1500"/>
          </a:p>
        </p:txBody>
      </p:sp>
      <p:sp>
        <p:nvSpPr>
          <p:cNvPr id="222" name="Google Shape;222;p26"/>
          <p:cNvSpPr/>
          <p:nvPr/>
        </p:nvSpPr>
        <p:spPr>
          <a:xfrm>
            <a:off x="7177750" y="4494441"/>
            <a:ext cx="1376400" cy="5478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Lateral</a:t>
            </a:r>
            <a:r>
              <a:rPr lang="ru" sz="1500"/>
              <a:t> distribution</a:t>
            </a:r>
            <a:endParaRPr sz="1500"/>
          </a:p>
        </p:txBody>
      </p:sp>
      <p:sp>
        <p:nvSpPr>
          <p:cNvPr id="223" name="Google Shape;223;p26"/>
          <p:cNvSpPr/>
          <p:nvPr/>
        </p:nvSpPr>
        <p:spPr>
          <a:xfrm>
            <a:off x="5231425" y="3366588"/>
            <a:ext cx="2862000" cy="4731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/>
              <a:t>Direct </a:t>
            </a:r>
            <a:r>
              <a:rPr lang="ru" sz="1600"/>
              <a:t> Cherenkov Light</a:t>
            </a:r>
            <a:endParaRPr sz="1600"/>
          </a:p>
        </p:txBody>
      </p:sp>
      <p:sp>
        <p:nvSpPr>
          <p:cNvPr id="224" name="Google Shape;224;p26"/>
          <p:cNvSpPr txBox="1"/>
          <p:nvPr/>
        </p:nvSpPr>
        <p:spPr>
          <a:xfrm>
            <a:off x="5438350" y="2458443"/>
            <a:ext cx="3250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r>
              <a:rPr lang="ru" sz="1500"/>
              <a:t>Detector Optics       Retina Images</a:t>
            </a:r>
            <a:endParaRPr sz="1500"/>
          </a:p>
        </p:txBody>
      </p:sp>
      <p:sp>
        <p:nvSpPr>
          <p:cNvPr id="225" name="Google Shape;225;p26"/>
          <p:cNvSpPr txBox="1"/>
          <p:nvPr/>
        </p:nvSpPr>
        <p:spPr>
          <a:xfrm>
            <a:off x="5670538" y="3946775"/>
            <a:ext cx="1089600" cy="877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dk1"/>
                </a:solidFill>
              </a:rPr>
              <a:t>Direct light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dk1"/>
                </a:solidFill>
              </a:rPr>
              <a:t>Detector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chemeClr val="dk1"/>
                </a:solidFill>
              </a:rPr>
              <a:t>Model </a:t>
            </a:r>
            <a:endParaRPr/>
          </a:p>
        </p:txBody>
      </p:sp>
      <p:sp>
        <p:nvSpPr>
          <p:cNvPr id="226" name="Google Shape;226;p26"/>
          <p:cNvSpPr/>
          <p:nvPr/>
        </p:nvSpPr>
        <p:spPr>
          <a:xfrm>
            <a:off x="6817161" y="4063620"/>
            <a:ext cx="319500" cy="1869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Database structure</a:t>
            </a:r>
            <a:endParaRPr/>
          </a:p>
        </p:txBody>
      </p:sp>
      <p:sp>
        <p:nvSpPr>
          <p:cNvPr id="232" name="Google Shape;232;p27"/>
          <p:cNvSpPr/>
          <p:nvPr/>
        </p:nvSpPr>
        <p:spPr>
          <a:xfrm>
            <a:off x="207700" y="1509009"/>
            <a:ext cx="12111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ru" sz="2000">
                <a:latin typeface="Calibri"/>
                <a:ea typeface="Calibri"/>
                <a:cs typeface="Calibri"/>
                <a:sym typeface="Calibri"/>
              </a:rPr>
              <a:t>Base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1738751" y="1507476"/>
            <a:ext cx="12111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18000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QGSJET01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1738241" y="1847406"/>
            <a:ext cx="12111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QGSJETII04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3269764" y="1506173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PeV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3268786" y="1843636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PeV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3274471" y="2181099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PeV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3268786" y="2518089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 PeV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3268786" y="2856424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PeV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4737151" y="1506156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7"/>
          <p:cNvSpPr/>
          <p:nvPr/>
        </p:nvSpPr>
        <p:spPr>
          <a:xfrm>
            <a:off x="4732774" y="1843630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7"/>
          <p:cNvSpPr/>
          <p:nvPr/>
        </p:nvSpPr>
        <p:spPr>
          <a:xfrm>
            <a:off x="4740287" y="2181104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7"/>
          <p:cNvSpPr/>
          <p:nvPr/>
        </p:nvSpPr>
        <p:spPr>
          <a:xfrm>
            <a:off x="6204538" y="1506787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10º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7"/>
          <p:cNvSpPr/>
          <p:nvPr/>
        </p:nvSpPr>
        <p:spPr>
          <a:xfrm>
            <a:off x="6196778" y="1846022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15º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6206102" y="2184077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20º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7"/>
          <p:cNvSpPr/>
          <p:nvPr/>
        </p:nvSpPr>
        <p:spPr>
          <a:xfrm>
            <a:off x="7671925" y="1845070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7671925" y="2180689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7"/>
          <p:cNvSpPr/>
          <p:nvPr/>
        </p:nvSpPr>
        <p:spPr>
          <a:xfrm>
            <a:off x="7671925" y="1507255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7"/>
          <p:cNvSpPr/>
          <p:nvPr/>
        </p:nvSpPr>
        <p:spPr>
          <a:xfrm>
            <a:off x="7671925" y="2519286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0" name="Google Shape;250;p27"/>
          <p:cNvCxnSpPr>
            <a:stCxn id="232" idx="3"/>
            <a:endCxn id="233" idx="1"/>
          </p:cNvCxnSpPr>
          <p:nvPr/>
        </p:nvCxnSpPr>
        <p:spPr>
          <a:xfrm flipH="1" rot="10800000">
            <a:off x="1418800" y="1661409"/>
            <a:ext cx="320100" cy="150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none"/>
          </a:ln>
        </p:spPr>
      </p:cxnSp>
      <p:cxnSp>
        <p:nvCxnSpPr>
          <p:cNvPr id="251" name="Google Shape;251;p27"/>
          <p:cNvCxnSpPr>
            <a:stCxn id="233" idx="3"/>
            <a:endCxn id="235" idx="1"/>
          </p:cNvCxnSpPr>
          <p:nvPr/>
        </p:nvCxnSpPr>
        <p:spPr>
          <a:xfrm flipH="1" rot="10800000">
            <a:off x="2949851" y="1660176"/>
            <a:ext cx="319800" cy="120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none"/>
          </a:ln>
        </p:spPr>
      </p:cxnSp>
      <p:cxnSp>
        <p:nvCxnSpPr>
          <p:cNvPr id="252" name="Google Shape;252;p27"/>
          <p:cNvCxnSpPr>
            <a:stCxn id="235" idx="3"/>
            <a:endCxn id="240" idx="1"/>
          </p:cNvCxnSpPr>
          <p:nvPr/>
        </p:nvCxnSpPr>
        <p:spPr>
          <a:xfrm>
            <a:off x="4430164" y="1660073"/>
            <a:ext cx="306900" cy="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none"/>
          </a:ln>
        </p:spPr>
      </p:cxnSp>
      <p:cxnSp>
        <p:nvCxnSpPr>
          <p:cNvPr id="253" name="Google Shape;253;p27"/>
          <p:cNvCxnSpPr>
            <a:stCxn id="240" idx="3"/>
            <a:endCxn id="243" idx="1"/>
          </p:cNvCxnSpPr>
          <p:nvPr/>
        </p:nvCxnSpPr>
        <p:spPr>
          <a:xfrm>
            <a:off x="5897551" y="1660056"/>
            <a:ext cx="306900" cy="60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none"/>
          </a:ln>
        </p:spPr>
      </p:cxnSp>
      <p:cxnSp>
        <p:nvCxnSpPr>
          <p:cNvPr id="254" name="Google Shape;254;p27"/>
          <p:cNvCxnSpPr>
            <a:stCxn id="243" idx="3"/>
            <a:endCxn id="248" idx="1"/>
          </p:cNvCxnSpPr>
          <p:nvPr/>
        </p:nvCxnSpPr>
        <p:spPr>
          <a:xfrm>
            <a:off x="7364938" y="1660687"/>
            <a:ext cx="306900" cy="60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none"/>
          </a:ln>
        </p:spPr>
      </p:cxnSp>
      <p:sp>
        <p:nvSpPr>
          <p:cNvPr id="255" name="Google Shape;255;p27"/>
          <p:cNvSpPr txBox="1"/>
          <p:nvPr/>
        </p:nvSpPr>
        <p:spPr>
          <a:xfrm>
            <a:off x="1087350" y="901375"/>
            <a:ext cx="2394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Hadron interaction model </a:t>
            </a:r>
            <a:endParaRPr/>
          </a:p>
        </p:txBody>
      </p:sp>
      <p:sp>
        <p:nvSpPr>
          <p:cNvPr id="256" name="Google Shape;256;p27"/>
          <p:cNvSpPr txBox="1"/>
          <p:nvPr/>
        </p:nvSpPr>
        <p:spPr>
          <a:xfrm>
            <a:off x="3386329" y="901391"/>
            <a:ext cx="92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endParaRPr/>
          </a:p>
        </p:txBody>
      </p:sp>
      <p:sp>
        <p:nvSpPr>
          <p:cNvPr id="257" name="Google Shape;257;p27"/>
          <p:cNvSpPr txBox="1"/>
          <p:nvPr/>
        </p:nvSpPr>
        <p:spPr>
          <a:xfrm>
            <a:off x="4605938" y="896775"/>
            <a:ext cx="144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Atmosphere </a:t>
            </a:r>
            <a:r>
              <a:rPr lang="ru" sz="1800">
                <a:solidFill>
                  <a:srgbClr val="000000"/>
                </a:solidFill>
              </a:rPr>
              <a:t>Model</a:t>
            </a:r>
            <a:r>
              <a:rPr b="0" i="0" lang="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58" name="Google Shape;258;p27"/>
          <p:cNvSpPr txBox="1"/>
          <p:nvPr/>
        </p:nvSpPr>
        <p:spPr>
          <a:xfrm>
            <a:off x="6394494" y="901388"/>
            <a:ext cx="92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Angle</a:t>
            </a:r>
            <a:endParaRPr/>
          </a:p>
        </p:txBody>
      </p:sp>
      <p:sp>
        <p:nvSpPr>
          <p:cNvPr id="259" name="Google Shape;259;p27"/>
          <p:cNvSpPr txBox="1"/>
          <p:nvPr/>
        </p:nvSpPr>
        <p:spPr>
          <a:xfrm>
            <a:off x="7721340" y="894150"/>
            <a:ext cx="1110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Particle</a:t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" name="Google Shape;260;p27"/>
          <p:cNvCxnSpPr>
            <a:stCxn id="232" idx="3"/>
            <a:endCxn id="234" idx="1"/>
          </p:cNvCxnSpPr>
          <p:nvPr/>
        </p:nvCxnSpPr>
        <p:spPr>
          <a:xfrm>
            <a:off x="1418800" y="1662909"/>
            <a:ext cx="319500" cy="338400"/>
          </a:xfrm>
          <a:prstGeom prst="bentConnector3">
            <a:avLst>
              <a:gd fmla="val 49984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61" name="Google Shape;261;p27"/>
          <p:cNvCxnSpPr>
            <a:stCxn id="233" idx="3"/>
            <a:endCxn id="236" idx="1"/>
          </p:cNvCxnSpPr>
          <p:nvPr/>
        </p:nvCxnSpPr>
        <p:spPr>
          <a:xfrm>
            <a:off x="2949851" y="1661376"/>
            <a:ext cx="318900" cy="336300"/>
          </a:xfrm>
          <a:prstGeom prst="bentConnector3">
            <a:avLst>
              <a:gd fmla="val 49997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62" name="Google Shape;262;p27"/>
          <p:cNvCxnSpPr>
            <a:stCxn id="233" idx="3"/>
            <a:endCxn id="238" idx="1"/>
          </p:cNvCxnSpPr>
          <p:nvPr/>
        </p:nvCxnSpPr>
        <p:spPr>
          <a:xfrm>
            <a:off x="2949851" y="1661376"/>
            <a:ext cx="318900" cy="1010700"/>
          </a:xfrm>
          <a:prstGeom prst="bentConnector3">
            <a:avLst>
              <a:gd fmla="val 49997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63" name="Google Shape;263;p27"/>
          <p:cNvCxnSpPr>
            <a:stCxn id="233" idx="3"/>
            <a:endCxn id="239" idx="1"/>
          </p:cNvCxnSpPr>
          <p:nvPr/>
        </p:nvCxnSpPr>
        <p:spPr>
          <a:xfrm>
            <a:off x="2949851" y="1661376"/>
            <a:ext cx="318900" cy="1348800"/>
          </a:xfrm>
          <a:prstGeom prst="bentConnector3">
            <a:avLst>
              <a:gd fmla="val 49997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64" name="Google Shape;264;p27"/>
          <p:cNvCxnSpPr>
            <a:stCxn id="233" idx="3"/>
            <a:endCxn id="237" idx="1"/>
          </p:cNvCxnSpPr>
          <p:nvPr/>
        </p:nvCxnSpPr>
        <p:spPr>
          <a:xfrm>
            <a:off x="2949851" y="1661376"/>
            <a:ext cx="324600" cy="673500"/>
          </a:xfrm>
          <a:prstGeom prst="bentConnector3">
            <a:avLst>
              <a:gd fmla="val 50015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65" name="Google Shape;265;p27"/>
          <p:cNvCxnSpPr>
            <a:stCxn id="235" idx="3"/>
            <a:endCxn id="241" idx="1"/>
          </p:cNvCxnSpPr>
          <p:nvPr/>
        </p:nvCxnSpPr>
        <p:spPr>
          <a:xfrm>
            <a:off x="4430164" y="1660073"/>
            <a:ext cx="302700" cy="337500"/>
          </a:xfrm>
          <a:prstGeom prst="bentConnector3">
            <a:avLst>
              <a:gd fmla="val 49991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66" name="Google Shape;266;p27"/>
          <p:cNvCxnSpPr>
            <a:stCxn id="235" idx="3"/>
            <a:endCxn id="242" idx="1"/>
          </p:cNvCxnSpPr>
          <p:nvPr/>
        </p:nvCxnSpPr>
        <p:spPr>
          <a:xfrm>
            <a:off x="4430164" y="1660073"/>
            <a:ext cx="310200" cy="675000"/>
          </a:xfrm>
          <a:prstGeom prst="bentConnector3">
            <a:avLst>
              <a:gd fmla="val 49980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67" name="Google Shape;267;p27"/>
          <p:cNvCxnSpPr>
            <a:stCxn id="240" idx="3"/>
            <a:endCxn id="244" idx="1"/>
          </p:cNvCxnSpPr>
          <p:nvPr/>
        </p:nvCxnSpPr>
        <p:spPr>
          <a:xfrm>
            <a:off x="5897551" y="1660056"/>
            <a:ext cx="299100" cy="339900"/>
          </a:xfrm>
          <a:prstGeom prst="bentConnector3">
            <a:avLst>
              <a:gd fmla="val 49988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68" name="Google Shape;268;p27"/>
          <p:cNvCxnSpPr>
            <a:stCxn id="240" idx="3"/>
            <a:endCxn id="245" idx="1"/>
          </p:cNvCxnSpPr>
          <p:nvPr/>
        </p:nvCxnSpPr>
        <p:spPr>
          <a:xfrm>
            <a:off x="5897551" y="1660056"/>
            <a:ext cx="308700" cy="678000"/>
          </a:xfrm>
          <a:prstGeom prst="bentConnector3">
            <a:avLst>
              <a:gd fmla="val 49998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69" name="Google Shape;269;p27"/>
          <p:cNvCxnSpPr>
            <a:stCxn id="243" idx="3"/>
            <a:endCxn id="246" idx="1"/>
          </p:cNvCxnSpPr>
          <p:nvPr/>
        </p:nvCxnSpPr>
        <p:spPr>
          <a:xfrm>
            <a:off x="7364938" y="1660687"/>
            <a:ext cx="306900" cy="338400"/>
          </a:xfrm>
          <a:prstGeom prst="bentConnector3">
            <a:avLst>
              <a:gd fmla="val 50018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70" name="Google Shape;270;p27"/>
          <p:cNvCxnSpPr>
            <a:stCxn id="243" idx="3"/>
            <a:endCxn id="247" idx="1"/>
          </p:cNvCxnSpPr>
          <p:nvPr/>
        </p:nvCxnSpPr>
        <p:spPr>
          <a:xfrm>
            <a:off x="7364938" y="1660687"/>
            <a:ext cx="306900" cy="673800"/>
          </a:xfrm>
          <a:prstGeom prst="bentConnector3">
            <a:avLst>
              <a:gd fmla="val 50018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71" name="Google Shape;271;p27"/>
          <p:cNvCxnSpPr>
            <a:stCxn id="243" idx="3"/>
            <a:endCxn id="249" idx="1"/>
          </p:cNvCxnSpPr>
          <p:nvPr/>
        </p:nvCxnSpPr>
        <p:spPr>
          <a:xfrm>
            <a:off x="7364938" y="1660687"/>
            <a:ext cx="306900" cy="1012500"/>
          </a:xfrm>
          <a:prstGeom prst="bentConnector3">
            <a:avLst>
              <a:gd fmla="val 50018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sp>
        <p:nvSpPr>
          <p:cNvPr id="272" name="Google Shape;272;p27"/>
          <p:cNvSpPr/>
          <p:nvPr/>
        </p:nvSpPr>
        <p:spPr>
          <a:xfrm>
            <a:off x="1763401" y="3665201"/>
            <a:ext cx="12111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18000" spcFirstLastPara="1" rIns="0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</a:rPr>
              <a:t>../P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7"/>
          <p:cNvSpPr/>
          <p:nvPr/>
        </p:nvSpPr>
        <p:spPr>
          <a:xfrm>
            <a:off x="3294414" y="3663898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54000" spcFirstLastPara="1" rIns="54000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CORSIKA</a:t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7"/>
          <p:cNvSpPr/>
          <p:nvPr/>
        </p:nvSpPr>
        <p:spPr>
          <a:xfrm>
            <a:off x="3293436" y="4001361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500 m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3299121" y="4338824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1000 m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7"/>
          <p:cNvSpPr/>
          <p:nvPr/>
        </p:nvSpPr>
        <p:spPr>
          <a:xfrm>
            <a:off x="3293436" y="4675814"/>
            <a:ext cx="1160400" cy="3078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2000 m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27"/>
          <p:cNvSpPr/>
          <p:nvPr/>
        </p:nvSpPr>
        <p:spPr>
          <a:xfrm>
            <a:off x="4772250" y="4001350"/>
            <a:ext cx="2030400" cy="3078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Ph.el. on snow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7"/>
          <p:cNvSpPr/>
          <p:nvPr/>
        </p:nvSpPr>
        <p:spPr>
          <a:xfrm>
            <a:off x="4767875" y="4338825"/>
            <a:ext cx="2030400" cy="3078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Mosaic hits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7"/>
          <p:cNvSpPr/>
          <p:nvPr/>
        </p:nvSpPr>
        <p:spPr>
          <a:xfrm>
            <a:off x="4775375" y="4676300"/>
            <a:ext cx="2022900" cy="307800"/>
          </a:xfrm>
          <a:prstGeom prst="roundRect">
            <a:avLst>
              <a:gd fmla="val 16667" name="adj"/>
            </a:avLst>
          </a:prstGeom>
          <a:solidFill>
            <a:srgbClr val="B6D7A8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Direct CL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0" name="Google Shape;280;p27"/>
          <p:cNvCxnSpPr>
            <a:stCxn id="281" idx="3"/>
            <a:endCxn id="272" idx="1"/>
          </p:cNvCxnSpPr>
          <p:nvPr/>
        </p:nvCxnSpPr>
        <p:spPr>
          <a:xfrm flipH="1" rot="10800000">
            <a:off x="1443301" y="3819101"/>
            <a:ext cx="320100" cy="150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none"/>
          </a:ln>
        </p:spPr>
      </p:cxnSp>
      <p:cxnSp>
        <p:nvCxnSpPr>
          <p:cNvPr id="282" name="Google Shape;282;p27"/>
          <p:cNvCxnSpPr>
            <a:stCxn id="272" idx="3"/>
            <a:endCxn id="273" idx="1"/>
          </p:cNvCxnSpPr>
          <p:nvPr/>
        </p:nvCxnSpPr>
        <p:spPr>
          <a:xfrm flipH="1" rot="10800000">
            <a:off x="2974501" y="3817901"/>
            <a:ext cx="319800" cy="120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none"/>
          </a:ln>
        </p:spPr>
      </p:cxnSp>
      <p:cxnSp>
        <p:nvCxnSpPr>
          <p:cNvPr id="283" name="Google Shape;283;p27"/>
          <p:cNvCxnSpPr>
            <a:stCxn id="274" idx="3"/>
            <a:endCxn id="277" idx="1"/>
          </p:cNvCxnSpPr>
          <p:nvPr/>
        </p:nvCxnSpPr>
        <p:spPr>
          <a:xfrm>
            <a:off x="4453836" y="4155261"/>
            <a:ext cx="318300" cy="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none"/>
          </a:ln>
        </p:spPr>
      </p:cxnSp>
      <p:sp>
        <p:nvSpPr>
          <p:cNvPr id="284" name="Google Shape;284;p27"/>
          <p:cNvSpPr txBox="1"/>
          <p:nvPr/>
        </p:nvSpPr>
        <p:spPr>
          <a:xfrm>
            <a:off x="1364908" y="3250041"/>
            <a:ext cx="1904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7"/>
          <p:cNvSpPr txBox="1"/>
          <p:nvPr/>
        </p:nvSpPr>
        <p:spPr>
          <a:xfrm>
            <a:off x="4851287" y="3229205"/>
            <a:ext cx="131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Data</a:t>
            </a:r>
            <a:endParaRPr sz="1800"/>
          </a:p>
        </p:txBody>
      </p:sp>
      <p:cxnSp>
        <p:nvCxnSpPr>
          <p:cNvPr id="286" name="Google Shape;286;p27"/>
          <p:cNvCxnSpPr>
            <a:stCxn id="272" idx="3"/>
            <a:endCxn id="274" idx="1"/>
          </p:cNvCxnSpPr>
          <p:nvPr/>
        </p:nvCxnSpPr>
        <p:spPr>
          <a:xfrm>
            <a:off x="2974501" y="3819101"/>
            <a:ext cx="318900" cy="336300"/>
          </a:xfrm>
          <a:prstGeom prst="bentConnector3">
            <a:avLst>
              <a:gd fmla="val 50006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87" name="Google Shape;287;p27"/>
          <p:cNvCxnSpPr>
            <a:stCxn id="272" idx="3"/>
            <a:endCxn id="276" idx="1"/>
          </p:cNvCxnSpPr>
          <p:nvPr/>
        </p:nvCxnSpPr>
        <p:spPr>
          <a:xfrm>
            <a:off x="2974501" y="3819101"/>
            <a:ext cx="318900" cy="1010700"/>
          </a:xfrm>
          <a:prstGeom prst="bentConnector3">
            <a:avLst>
              <a:gd fmla="val 50006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88" name="Google Shape;288;p27"/>
          <p:cNvCxnSpPr>
            <a:stCxn id="272" idx="3"/>
            <a:endCxn id="275" idx="1"/>
          </p:cNvCxnSpPr>
          <p:nvPr/>
        </p:nvCxnSpPr>
        <p:spPr>
          <a:xfrm>
            <a:off x="2974501" y="3819101"/>
            <a:ext cx="324600" cy="673500"/>
          </a:xfrm>
          <a:prstGeom prst="bentConnector3">
            <a:avLst>
              <a:gd fmla="val 50003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89" name="Google Shape;289;p27"/>
          <p:cNvCxnSpPr>
            <a:stCxn id="274" idx="3"/>
            <a:endCxn id="278" idx="1"/>
          </p:cNvCxnSpPr>
          <p:nvPr/>
        </p:nvCxnSpPr>
        <p:spPr>
          <a:xfrm>
            <a:off x="4453836" y="4155261"/>
            <a:ext cx="314100" cy="337500"/>
          </a:xfrm>
          <a:prstGeom prst="bentConnector3">
            <a:avLst>
              <a:gd fmla="val 49990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cxnSp>
        <p:nvCxnSpPr>
          <p:cNvPr id="290" name="Google Shape;290;p27"/>
          <p:cNvCxnSpPr>
            <a:stCxn id="274" idx="3"/>
            <a:endCxn id="279" idx="1"/>
          </p:cNvCxnSpPr>
          <p:nvPr/>
        </p:nvCxnSpPr>
        <p:spPr>
          <a:xfrm>
            <a:off x="4453836" y="4155261"/>
            <a:ext cx="321600" cy="675000"/>
          </a:xfrm>
          <a:prstGeom prst="bentConnector3">
            <a:avLst>
              <a:gd fmla="val 49990" name="adj1"/>
            </a:avLst>
          </a:prstGeom>
          <a:noFill/>
          <a:ln cap="flat" cmpd="sng" w="19050">
            <a:solidFill>
              <a:srgbClr val="4472C4"/>
            </a:solidFill>
            <a:prstDash val="solid"/>
            <a:miter lim="8000"/>
            <a:headEnd len="sm" w="sm" type="none"/>
            <a:tailEnd len="med" w="med" type="none"/>
          </a:ln>
        </p:spPr>
      </p:cxnSp>
      <p:sp>
        <p:nvSpPr>
          <p:cNvPr id="291" name="Google Shape;291;p27"/>
          <p:cNvSpPr/>
          <p:nvPr/>
        </p:nvSpPr>
        <p:spPr>
          <a:xfrm>
            <a:off x="4774750" y="3663800"/>
            <a:ext cx="2030400" cy="307800"/>
          </a:xfrm>
          <a:prstGeom prst="roundRect">
            <a:avLst>
              <a:gd fmla="val 16667" name="adj"/>
            </a:avLst>
          </a:prstGeom>
          <a:solidFill>
            <a:srgbClr val="FFF2CC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CORSIKA OUT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2" name="Google Shape;292;p27"/>
          <p:cNvCxnSpPr>
            <a:stCxn id="273" idx="3"/>
            <a:endCxn id="291" idx="1"/>
          </p:cNvCxnSpPr>
          <p:nvPr/>
        </p:nvCxnSpPr>
        <p:spPr>
          <a:xfrm>
            <a:off x="4454814" y="3817798"/>
            <a:ext cx="319800" cy="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none"/>
          </a:ln>
        </p:spPr>
      </p:cxnSp>
      <p:cxnSp>
        <p:nvCxnSpPr>
          <p:cNvPr id="293" name="Google Shape;293;p27"/>
          <p:cNvCxnSpPr>
            <a:stCxn id="248" idx="3"/>
          </p:cNvCxnSpPr>
          <p:nvPr/>
        </p:nvCxnSpPr>
        <p:spPr>
          <a:xfrm flipH="1" rot="10800000">
            <a:off x="8832325" y="1659355"/>
            <a:ext cx="320100" cy="1800"/>
          </a:xfrm>
          <a:prstGeom prst="straightConnector1">
            <a:avLst/>
          </a:prstGeom>
          <a:noFill/>
          <a:ln cap="flat" cmpd="sng" w="19050">
            <a:solidFill>
              <a:srgbClr val="4472C4"/>
            </a:solidFill>
            <a:prstDash val="solid"/>
            <a:miter lim="800000"/>
            <a:headEnd len="sm" w="sm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"/>
          <p:cNvSpPr txBox="1"/>
          <p:nvPr>
            <p:ph type="title"/>
          </p:nvPr>
        </p:nvSpPr>
        <p:spPr>
          <a:xfrm>
            <a:off x="311700" y="445025"/>
            <a:ext cx="9561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Artificial images of reflected EAS Cherenkov light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28"/>
          <p:cNvPicPr preferRelativeResize="0"/>
          <p:nvPr/>
        </p:nvPicPr>
        <p:blipFill rotWithShape="1">
          <a:blip r:embed="rId3">
            <a:alphaModFix/>
          </a:blip>
          <a:srcRect b="6414" l="704" r="0" t="7252"/>
          <a:stretch/>
        </p:blipFill>
        <p:spPr>
          <a:xfrm>
            <a:off x="64700" y="2037975"/>
            <a:ext cx="9079076" cy="3008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8"/>
          <p:cNvSpPr/>
          <p:nvPr/>
        </p:nvSpPr>
        <p:spPr>
          <a:xfrm>
            <a:off x="6041950" y="3196300"/>
            <a:ext cx="360600" cy="28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2782025" y="3105700"/>
            <a:ext cx="442200" cy="4617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8"/>
          <p:cNvSpPr txBox="1"/>
          <p:nvPr/>
        </p:nvSpPr>
        <p:spPr>
          <a:xfrm>
            <a:off x="593050" y="1017725"/>
            <a:ext cx="6210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10 PeV, 15°</a:t>
            </a:r>
            <a:endParaRPr sz="1800"/>
          </a:p>
        </p:txBody>
      </p:sp>
      <p:sp>
        <p:nvSpPr>
          <p:cNvPr id="303" name="Google Shape;303;p28"/>
          <p:cNvSpPr txBox="1"/>
          <p:nvPr/>
        </p:nvSpPr>
        <p:spPr>
          <a:xfrm>
            <a:off x="311700" y="1527850"/>
            <a:ext cx="886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Cherenkov light                             Background              </a:t>
            </a:r>
            <a:r>
              <a:rPr lang="ru" sz="1800">
                <a:solidFill>
                  <a:schemeClr val="dk1"/>
                </a:solidFill>
              </a:rPr>
              <a:t>Cherenkov light + Background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9"/>
          <p:cNvSpPr txBox="1"/>
          <p:nvPr>
            <p:ph type="title"/>
          </p:nvPr>
        </p:nvSpPr>
        <p:spPr>
          <a:xfrm>
            <a:off x="285000" y="231550"/>
            <a:ext cx="978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A</a:t>
            </a:r>
            <a:r>
              <a:rPr lang="ru"/>
              <a:t>rtificial images of reflected EAS Cherenkov light 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309" name="Google Shape;309;p29"/>
          <p:cNvPicPr preferRelativeResize="0"/>
          <p:nvPr/>
        </p:nvPicPr>
        <p:blipFill rotWithShape="1">
          <a:blip r:embed="rId3">
            <a:alphaModFix/>
          </a:blip>
          <a:srcRect b="10593" l="0" r="0" t="5330"/>
          <a:stretch/>
        </p:blipFill>
        <p:spPr>
          <a:xfrm>
            <a:off x="133175" y="893550"/>
            <a:ext cx="8370524" cy="393722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9"/>
          <p:cNvSpPr txBox="1"/>
          <p:nvPr/>
        </p:nvSpPr>
        <p:spPr>
          <a:xfrm>
            <a:off x="797925" y="4647475"/>
            <a:ext cx="716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5 PeV                                 10 PeV                                  </a:t>
            </a:r>
            <a:r>
              <a:rPr lang="ru" sz="1800">
                <a:solidFill>
                  <a:schemeClr val="dk1"/>
                </a:solidFill>
              </a:rPr>
              <a:t>3</a:t>
            </a:r>
            <a:r>
              <a:rPr lang="ru" sz="1800">
                <a:solidFill>
                  <a:schemeClr val="dk1"/>
                </a:solidFill>
              </a:rPr>
              <a:t>0 PeV</a:t>
            </a:r>
            <a:endParaRPr sz="18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0"/>
          <p:cNvPicPr preferRelativeResize="0"/>
          <p:nvPr/>
        </p:nvPicPr>
        <p:blipFill rotWithShape="1">
          <a:blip r:embed="rId3">
            <a:alphaModFix/>
          </a:blip>
          <a:srcRect b="0" l="0" r="0" t="35889"/>
          <a:stretch/>
        </p:blipFill>
        <p:spPr>
          <a:xfrm>
            <a:off x="6185550" y="1405775"/>
            <a:ext cx="3011900" cy="373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b="69341" l="0" r="2210" t="3703"/>
          <a:stretch/>
        </p:blipFill>
        <p:spPr>
          <a:xfrm>
            <a:off x="231525" y="931825"/>
            <a:ext cx="6065750" cy="323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0"/>
          <p:cNvSpPr txBox="1"/>
          <p:nvPr>
            <p:ph type="title"/>
          </p:nvPr>
        </p:nvSpPr>
        <p:spPr>
          <a:xfrm>
            <a:off x="311700" y="473300"/>
            <a:ext cx="876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Direct Cherenkov light: </a:t>
            </a:r>
            <a:r>
              <a:rPr lang="ru"/>
              <a:t>Integral over the upper field of view</a:t>
            </a:r>
            <a:endParaRPr/>
          </a:p>
        </p:txBody>
      </p:sp>
      <p:sp>
        <p:nvSpPr>
          <p:cNvPr id="318" name="Google Shape;318;p30"/>
          <p:cNvSpPr txBox="1"/>
          <p:nvPr>
            <p:ph idx="1" type="body"/>
          </p:nvPr>
        </p:nvSpPr>
        <p:spPr>
          <a:xfrm>
            <a:off x="231525" y="4248300"/>
            <a:ext cx="3936600" cy="8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">
                <a:solidFill>
                  <a:schemeClr val="dk1"/>
                </a:solidFill>
              </a:rPr>
              <a:t>Photoelectrons / </a:t>
            </a:r>
            <a:r>
              <a:rPr i="1" lang="ru">
                <a:solidFill>
                  <a:schemeClr val="dk1"/>
                </a:solidFill>
              </a:rPr>
              <a:t>S = 1 dm</a:t>
            </a:r>
            <a:r>
              <a:rPr baseline="30000" i="1" lang="ru">
                <a:solidFill>
                  <a:schemeClr val="dk1"/>
                </a:solidFill>
              </a:rPr>
              <a:t>2</a:t>
            </a:r>
            <a:endParaRPr i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EAS</a:t>
            </a:r>
            <a:r>
              <a:rPr lang="ru">
                <a:solidFill>
                  <a:schemeClr val="dk1"/>
                </a:solidFill>
              </a:rPr>
              <a:t>: Proton 1 PeV, Ө=15°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9" name="Google Shape;319;p30"/>
          <p:cNvSpPr txBox="1"/>
          <p:nvPr/>
        </p:nvSpPr>
        <p:spPr>
          <a:xfrm>
            <a:off x="3289488" y="3446800"/>
            <a:ext cx="128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H = 500 m</a:t>
            </a:r>
            <a:endParaRPr/>
          </a:p>
        </p:txBody>
      </p:sp>
      <p:sp>
        <p:nvSpPr>
          <p:cNvPr id="320" name="Google Shape;320;p30"/>
          <p:cNvSpPr txBox="1"/>
          <p:nvPr/>
        </p:nvSpPr>
        <p:spPr>
          <a:xfrm>
            <a:off x="7050251" y="1114275"/>
            <a:ext cx="143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H = 1000 m</a:t>
            </a:r>
            <a:endParaRPr/>
          </a:p>
        </p:txBody>
      </p:sp>
      <p:sp>
        <p:nvSpPr>
          <p:cNvPr id="321" name="Google Shape;321;p30"/>
          <p:cNvSpPr txBox="1"/>
          <p:nvPr/>
        </p:nvSpPr>
        <p:spPr>
          <a:xfrm>
            <a:off x="6974950" y="3086100"/>
            <a:ext cx="14331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H = 2000 m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1"/>
          <p:cNvSpPr txBox="1"/>
          <p:nvPr>
            <p:ph type="title"/>
          </p:nvPr>
        </p:nvSpPr>
        <p:spPr>
          <a:xfrm>
            <a:off x="311700" y="473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Direct Cherenkov light:  Pulses on detector level</a:t>
            </a:r>
            <a:endParaRPr/>
          </a:p>
        </p:txBody>
      </p:sp>
      <p:sp>
        <p:nvSpPr>
          <p:cNvPr id="327" name="Google Shape;327;p31"/>
          <p:cNvSpPr txBox="1"/>
          <p:nvPr>
            <p:ph idx="1" type="body"/>
          </p:nvPr>
        </p:nvSpPr>
        <p:spPr>
          <a:xfrm>
            <a:off x="311700" y="1152475"/>
            <a:ext cx="2796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Detector</a:t>
            </a:r>
            <a:r>
              <a:rPr lang="ru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H = 500 m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View angle 50</a:t>
            </a:r>
            <a:r>
              <a:rPr lang="ru">
                <a:solidFill>
                  <a:schemeClr val="dk1"/>
                </a:solidFill>
              </a:rPr>
              <a:t>°</a:t>
            </a:r>
            <a:r>
              <a:rPr lang="ru">
                <a:solidFill>
                  <a:schemeClr val="dk1"/>
                </a:solidFill>
              </a:rPr>
              <a:t> Х 50</a:t>
            </a:r>
            <a:r>
              <a:rPr lang="ru">
                <a:solidFill>
                  <a:schemeClr val="dk1"/>
                </a:solidFill>
              </a:rPr>
              <a:t>°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S = 1 dm</a:t>
            </a:r>
            <a:r>
              <a:rPr baseline="30000" lang="ru">
                <a:solidFill>
                  <a:schemeClr val="dk1"/>
                </a:solidFill>
              </a:rPr>
              <a:t>2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dt = 2 ns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No electronics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EAS</a:t>
            </a:r>
            <a:r>
              <a:rPr lang="ru">
                <a:solidFill>
                  <a:schemeClr val="dk1"/>
                </a:solidFill>
              </a:rPr>
              <a:t>: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</a:rPr>
              <a:t>Proton 1 PeV, Ө=15</a:t>
            </a:r>
            <a:r>
              <a:rPr lang="ru">
                <a:solidFill>
                  <a:schemeClr val="dk1"/>
                </a:solidFill>
              </a:rPr>
              <a:t>°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28" name="Google Shape;32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000" y="1244450"/>
            <a:ext cx="600075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2"/>
          <p:cNvPicPr preferRelativeResize="0"/>
          <p:nvPr/>
        </p:nvPicPr>
        <p:blipFill rotWithShape="1">
          <a:blip r:embed="rId3">
            <a:alphaModFix/>
          </a:blip>
          <a:srcRect b="1484" l="0" r="0" t="36399"/>
          <a:stretch/>
        </p:blipFill>
        <p:spPr>
          <a:xfrm>
            <a:off x="6493675" y="240450"/>
            <a:ext cx="2650325" cy="49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2"/>
          <p:cNvPicPr preferRelativeResize="0"/>
          <p:nvPr/>
        </p:nvPicPr>
        <p:blipFill rotWithShape="1">
          <a:blip r:embed="rId3">
            <a:alphaModFix/>
          </a:blip>
          <a:srcRect b="67421" l="0" r="0" t="3212"/>
          <a:stretch/>
        </p:blipFill>
        <p:spPr>
          <a:xfrm>
            <a:off x="1840575" y="1152475"/>
            <a:ext cx="4563150" cy="399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2"/>
          <p:cNvSpPr txBox="1"/>
          <p:nvPr>
            <p:ph type="title"/>
          </p:nvPr>
        </p:nvSpPr>
        <p:spPr>
          <a:xfrm>
            <a:off x="311700" y="473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Direct Cherenkov light: Angular distribution</a:t>
            </a:r>
            <a:endParaRPr/>
          </a:p>
        </p:txBody>
      </p:sp>
      <p:sp>
        <p:nvSpPr>
          <p:cNvPr id="336" name="Google Shape;336;p32"/>
          <p:cNvSpPr txBox="1"/>
          <p:nvPr>
            <p:ph idx="1" type="body"/>
          </p:nvPr>
        </p:nvSpPr>
        <p:spPr>
          <a:xfrm>
            <a:off x="231525" y="1586050"/>
            <a:ext cx="3469200" cy="33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Detector</a:t>
            </a:r>
            <a:r>
              <a:rPr lang="ru">
                <a:solidFill>
                  <a:schemeClr val="dk1"/>
                </a:solidFill>
              </a:rPr>
              <a:t>: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View: 50 Х 50°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Cell: 1° x 1°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S = 1 dm</a:t>
            </a:r>
            <a:r>
              <a:rPr baseline="30000" lang="ru">
                <a:solidFill>
                  <a:schemeClr val="dk1"/>
                </a:solidFill>
              </a:rPr>
              <a:t>2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R = 100 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</a:rPr>
              <a:t>EAS</a:t>
            </a:r>
            <a:r>
              <a:rPr lang="ru">
                <a:solidFill>
                  <a:schemeClr val="dk1"/>
                </a:solidFill>
              </a:rPr>
              <a:t>: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Proton 1 PeV, 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Ө=15°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ru">
                <a:solidFill>
                  <a:schemeClr val="dk1"/>
                </a:solidFill>
              </a:rPr>
              <a:t>Ph.el. / 1 dm</a:t>
            </a:r>
            <a:r>
              <a:rPr baseline="30000" i="1" lang="ru">
                <a:solidFill>
                  <a:schemeClr val="dk1"/>
                </a:solidFill>
              </a:rPr>
              <a:t>2</a:t>
            </a:r>
            <a:r>
              <a:rPr i="1" lang="ru">
                <a:solidFill>
                  <a:schemeClr val="dk1"/>
                </a:solidFill>
              </a:rPr>
              <a:t> / Cell</a:t>
            </a:r>
            <a:endParaRPr i="1">
              <a:solidFill>
                <a:schemeClr val="dk1"/>
              </a:solidFill>
            </a:endParaRPr>
          </a:p>
        </p:txBody>
      </p:sp>
      <p:sp>
        <p:nvSpPr>
          <p:cNvPr id="337" name="Google Shape;337;p32"/>
          <p:cNvSpPr txBox="1"/>
          <p:nvPr/>
        </p:nvSpPr>
        <p:spPr>
          <a:xfrm>
            <a:off x="1657622" y="1046000"/>
            <a:ext cx="298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ru" sz="1800">
                <a:solidFill>
                  <a:schemeClr val="dk1"/>
                </a:solidFill>
              </a:rPr>
              <a:t>R = 100 m</a:t>
            </a:r>
            <a:r>
              <a:rPr lang="ru" sz="1800">
                <a:solidFill>
                  <a:schemeClr val="dk1"/>
                </a:solidFill>
              </a:rPr>
              <a:t>      </a:t>
            </a:r>
            <a:r>
              <a:rPr lang="ru" sz="1800">
                <a:solidFill>
                  <a:schemeClr val="dk1"/>
                </a:solidFill>
              </a:rPr>
              <a:t>H = 500 m</a:t>
            </a:r>
            <a:endParaRPr/>
          </a:p>
        </p:txBody>
      </p:sp>
      <p:sp>
        <p:nvSpPr>
          <p:cNvPr id="338" name="Google Shape;338;p32"/>
          <p:cNvSpPr txBox="1"/>
          <p:nvPr/>
        </p:nvSpPr>
        <p:spPr>
          <a:xfrm>
            <a:off x="6943351" y="0"/>
            <a:ext cx="143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H = 1000 m</a:t>
            </a:r>
            <a:endParaRPr/>
          </a:p>
        </p:txBody>
      </p:sp>
      <p:sp>
        <p:nvSpPr>
          <p:cNvPr id="339" name="Google Shape;339;p32"/>
          <p:cNvSpPr txBox="1"/>
          <p:nvPr/>
        </p:nvSpPr>
        <p:spPr>
          <a:xfrm>
            <a:off x="6943350" y="2571750"/>
            <a:ext cx="1433100" cy="46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H = 2000 m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Conclusions</a:t>
            </a:r>
            <a:endParaRPr/>
          </a:p>
        </p:txBody>
      </p:sp>
      <p:sp>
        <p:nvSpPr>
          <p:cNvPr id="345" name="Google Shape;345;p33"/>
          <p:cNvSpPr txBox="1"/>
          <p:nvPr>
            <p:ph idx="1" type="body"/>
          </p:nvPr>
        </p:nvSpPr>
        <p:spPr>
          <a:xfrm>
            <a:off x="311700" y="1017725"/>
            <a:ext cx="8778000" cy="40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AutoNum type="arabicPeriod"/>
            </a:pPr>
            <a:r>
              <a:rPr lang="ru" sz="1900">
                <a:solidFill>
                  <a:srgbClr val="000000"/>
                </a:solidFill>
              </a:rPr>
              <a:t>An e</a:t>
            </a:r>
            <a:r>
              <a:rPr lang="ru" sz="1900">
                <a:solidFill>
                  <a:srgbClr val="000000"/>
                </a:solidFill>
              </a:rPr>
              <a:t>vent with direct and reflected Cherenkov light of EAS </a:t>
            </a:r>
            <a:r>
              <a:rPr lang="ru" sz="1900">
                <a:solidFill>
                  <a:schemeClr val="dk1"/>
                </a:solidFill>
              </a:rPr>
              <a:t>was found</a:t>
            </a:r>
            <a:r>
              <a:rPr lang="ru" sz="1900">
                <a:solidFill>
                  <a:srgbClr val="000000"/>
                </a:solidFill>
              </a:rPr>
              <a:t> </a:t>
            </a:r>
            <a:r>
              <a:rPr lang="ru" sz="1900">
                <a:solidFill>
                  <a:schemeClr val="dk1"/>
                </a:solidFill>
              </a:rPr>
              <a:t>i</a:t>
            </a:r>
            <a:r>
              <a:rPr lang="ru" sz="1900">
                <a:solidFill>
                  <a:schemeClr val="dk1"/>
                </a:solidFill>
              </a:rPr>
              <a:t>n the SPHERE-2 data</a:t>
            </a:r>
            <a:r>
              <a:rPr lang="ru" sz="1900">
                <a:solidFill>
                  <a:srgbClr val="000000"/>
                </a:solidFill>
              </a:rPr>
              <a:t>. That was a starting point to use the direct Cherenkov light.</a:t>
            </a:r>
            <a:endParaRPr sz="1900">
              <a:solidFill>
                <a:srgbClr val="000000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AutoNum type="arabicPeriod"/>
            </a:pPr>
            <a:r>
              <a:rPr lang="ru" sz="1900">
                <a:solidFill>
                  <a:srgbClr val="000000"/>
                </a:solidFill>
              </a:rPr>
              <a:t>A preliminary version of the SPHERE-3 optical scheme is shown as a basis for further improvement and development of optimized optical schemes that will be combined with various schemes of sensitive mosaics, electronics, trigger algorithm and off-line processing algorithms.</a:t>
            </a:r>
            <a:endParaRPr sz="1900">
              <a:solidFill>
                <a:srgbClr val="000000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AutoNum type="arabicPeriod"/>
            </a:pPr>
            <a:r>
              <a:rPr lang="ru" sz="1900">
                <a:solidFill>
                  <a:srgbClr val="000000"/>
                </a:solidFill>
              </a:rPr>
              <a:t>A scheme for calculating artificial images of reflected and direct EAS Cherenkov light on the mosaic of optical sensors of the telescope is presented.</a:t>
            </a:r>
            <a:endParaRPr sz="1900">
              <a:solidFill>
                <a:srgbClr val="000000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AutoNum type="arabicPeriod"/>
            </a:pPr>
            <a:r>
              <a:rPr lang="ru" sz="1900">
                <a:solidFill>
                  <a:srgbClr val="000000"/>
                </a:solidFill>
              </a:rPr>
              <a:t>The description of the created database of artificial events of EAS is given.</a:t>
            </a:r>
            <a:endParaRPr sz="1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462146" y="146963"/>
            <a:ext cx="4019700" cy="893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SPHERE Project</a:t>
            </a:r>
            <a:endParaRPr/>
          </a:p>
        </p:txBody>
      </p:sp>
      <p:sp>
        <p:nvSpPr>
          <p:cNvPr id="70" name="Google Shape;70;p16"/>
          <p:cNvSpPr txBox="1"/>
          <p:nvPr>
            <p:ph idx="1" type="subTitle"/>
          </p:nvPr>
        </p:nvSpPr>
        <p:spPr>
          <a:xfrm>
            <a:off x="233175" y="950975"/>
            <a:ext cx="4060800" cy="3893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chemeClr val="dk1"/>
                </a:solidFill>
              </a:rPr>
              <a:t>Cosmic rays E &gt; 3 PeV.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chemeClr val="dk1"/>
                </a:solidFill>
              </a:rPr>
              <a:t>Detection of reflected Cherenkov light of EAS.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 sz="2000">
                <a:solidFill>
                  <a:schemeClr val="dk1"/>
                </a:solidFill>
              </a:rPr>
              <a:t>Balloon telescope SPHERE-2</a:t>
            </a:r>
            <a:r>
              <a:rPr lang="ru" sz="2000">
                <a:solidFill>
                  <a:schemeClr val="dk1"/>
                </a:solidFill>
              </a:rPr>
              <a:t>: </a:t>
            </a:r>
            <a:br>
              <a:rPr lang="ru" sz="2000">
                <a:solidFill>
                  <a:schemeClr val="dk1"/>
                </a:solidFill>
              </a:rPr>
            </a:br>
            <a:r>
              <a:rPr lang="ru" sz="2000">
                <a:solidFill>
                  <a:schemeClr val="dk1"/>
                </a:solidFill>
              </a:rPr>
              <a:t>	Baikal Lake, 2008-2013.</a:t>
            </a:r>
            <a:br>
              <a:rPr lang="ru" sz="2000">
                <a:solidFill>
                  <a:schemeClr val="dk1"/>
                </a:solidFill>
              </a:rPr>
            </a:br>
            <a:r>
              <a:rPr lang="ru" sz="2000">
                <a:solidFill>
                  <a:schemeClr val="dk1"/>
                </a:solidFill>
              </a:rPr>
              <a:t>	Detector altitude: 300-900 m</a:t>
            </a:r>
            <a:endParaRPr sz="2000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Mirror diameter - 1.5 m</a:t>
            </a:r>
            <a:br>
              <a:rPr lang="ru" sz="2000">
                <a:solidFill>
                  <a:schemeClr val="dk1"/>
                </a:solidFill>
              </a:rPr>
            </a:br>
            <a:r>
              <a:rPr lang="ru" sz="2000">
                <a:solidFill>
                  <a:schemeClr val="dk1"/>
                </a:solidFill>
              </a:rPr>
              <a:t>	Retina 109 FEU-84-3</a:t>
            </a:r>
            <a:br>
              <a:rPr lang="ru" sz="2000">
                <a:solidFill>
                  <a:schemeClr val="dk1"/>
                </a:solidFill>
              </a:rPr>
            </a:br>
            <a:r>
              <a:rPr lang="ru" sz="2000">
                <a:solidFill>
                  <a:schemeClr val="dk1"/>
                </a:solidFill>
              </a:rPr>
              <a:t>	Time digitation 12.5 ns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000">
                <a:solidFill>
                  <a:schemeClr val="dk1"/>
                </a:solidFill>
              </a:rPr>
              <a:t>2011-2013:   </a:t>
            </a:r>
            <a:r>
              <a:rPr lang="ru" sz="2000">
                <a:solidFill>
                  <a:schemeClr val="dk1"/>
                </a:solidFill>
              </a:rPr>
              <a:t>EAS events:  1040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86913"/>
            <a:ext cx="4060867" cy="48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4"/>
          <p:cNvPicPr preferRelativeResize="0"/>
          <p:nvPr/>
        </p:nvPicPr>
        <p:blipFill rotWithShape="1">
          <a:blip r:embed="rId3">
            <a:alphaModFix amt="70000"/>
          </a:blip>
          <a:srcRect b="12507" l="0" r="0" t="12145"/>
          <a:stretch/>
        </p:blipFill>
        <p:spPr>
          <a:xfrm>
            <a:off x="-20050" y="0"/>
            <a:ext cx="9184100" cy="519032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120"/>
              <a:t> </a:t>
            </a:r>
            <a:endParaRPr sz="3620"/>
          </a:p>
        </p:txBody>
      </p:sp>
      <p:sp>
        <p:nvSpPr>
          <p:cNvPr id="352" name="Google Shape;352;p34"/>
          <p:cNvSpPr txBox="1"/>
          <p:nvPr>
            <p:ph idx="1" type="body"/>
          </p:nvPr>
        </p:nvSpPr>
        <p:spPr>
          <a:xfrm>
            <a:off x="699300" y="1628650"/>
            <a:ext cx="7745400" cy="15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3600">
                <a:solidFill>
                  <a:schemeClr val="dk1"/>
                </a:solidFill>
              </a:rPr>
              <a:t>Thank you for your attention!</a:t>
            </a:r>
            <a:endParaRPr sz="3600">
              <a:solidFill>
                <a:schemeClr val="dk1"/>
              </a:solidFill>
            </a:endParaRPr>
          </a:p>
        </p:txBody>
      </p:sp>
      <p:sp>
        <p:nvSpPr>
          <p:cNvPr id="353" name="Google Shape;353;p34"/>
          <p:cNvSpPr txBox="1"/>
          <p:nvPr/>
        </p:nvSpPr>
        <p:spPr>
          <a:xfrm>
            <a:off x="6189950" y="3954425"/>
            <a:ext cx="30939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500"/>
              <a:t>e-mail: bonvech@yandex.ru   </a:t>
            </a:r>
            <a:endParaRPr b="1" sz="1500"/>
          </a:p>
        </p:txBody>
      </p:sp>
      <p:sp>
        <p:nvSpPr>
          <p:cNvPr id="354" name="Google Shape;354;p34"/>
          <p:cNvSpPr txBox="1"/>
          <p:nvPr/>
        </p:nvSpPr>
        <p:spPr>
          <a:xfrm>
            <a:off x="70650" y="4661150"/>
            <a:ext cx="9002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b="1" i="1" lang="ru" sz="1600">
                <a:solidFill>
                  <a:schemeClr val="dk1"/>
                </a:solidFill>
              </a:rPr>
              <a:t>ISCRA-2023</a:t>
            </a:r>
            <a:r>
              <a:rPr b="1" i="1" lang="ru" sz="1600">
                <a:solidFill>
                  <a:schemeClr val="dk1"/>
                </a:solidFill>
              </a:rPr>
              <a:t>,  27-29 June 2023</a:t>
            </a:r>
            <a:endParaRPr/>
          </a:p>
        </p:txBody>
      </p:sp>
      <p:sp>
        <p:nvSpPr>
          <p:cNvPr id="355" name="Google Shape;355;p34"/>
          <p:cNvSpPr txBox="1"/>
          <p:nvPr/>
        </p:nvSpPr>
        <p:spPr>
          <a:xfrm>
            <a:off x="699300" y="2999900"/>
            <a:ext cx="8046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The research is carried out at the expense of a grant from the Russian Science Foundation No 23-72-00006, https://rscf.ru/project/23-72-00006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5"/>
          <p:cNvSpPr txBox="1"/>
          <p:nvPr>
            <p:ph type="title"/>
          </p:nvPr>
        </p:nvSpPr>
        <p:spPr>
          <a:xfrm>
            <a:off x="456192" y="181745"/>
            <a:ext cx="8219700" cy="893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Abstract</a:t>
            </a:r>
            <a:endParaRPr/>
          </a:p>
        </p:txBody>
      </p:sp>
      <p:sp>
        <p:nvSpPr>
          <p:cNvPr id="361" name="Google Shape;361;p35"/>
          <p:cNvSpPr txBox="1"/>
          <p:nvPr>
            <p:ph idx="1" type="subTitle"/>
          </p:nvPr>
        </p:nvSpPr>
        <p:spPr>
          <a:xfrm>
            <a:off x="456200" y="887600"/>
            <a:ext cx="8036700" cy="3914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 fontScale="62500" lnSpcReduction="10000"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Paper contains the first results of our attempts in the development of a model of SPHERE-3  telescope for the primary cosmic ray studies in 1-1000 PeV energy range with reflected and direct Cherenkov light (CL) generated by extensive air showers (EAS).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The aim of the work is to develop an automated method for the design of  SPHERE-3 telescope, which, on one hand, will enable it to obtain the best possible estimates of EAS primary parameters and, on the other, will result in a set of rules and </a:t>
            </a:r>
            <a:r>
              <a:rPr lang="ru"/>
              <a:t>r</a:t>
            </a:r>
            <a:r>
              <a:rPr lang="ru"/>
              <a:t>ecommendations on how to design other detectors of the type.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Handling of samples of CL images according to the available processing codes will give estimates of the uncertainties of the primary parameters, which integrally characterize the quality of  measurements with a given version of the telescope and the procedures for their processing. As a  result, the optimal version of the telescope will be selected and a general approach to the choice of  its design and data processing algorithms will be developed.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A preliminary version of the SPHERE-3 optical scheme is shown as a basis for further improvement and development of optimized optical schemes that will be combined with various schemes of sensitive mosaics, electronics, trigger algorithm and off-line processing algorithms.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The description of the created database of artificial events of EAS with the generation of Cherenkov light for protons, nitrogen and iron nuclei with energies in the range of 1-100 PeV and zenith angles of 5-25 degrees according to two models of interaction and three models of the atmosphere is given. </a:t>
            </a:r>
            <a:endParaRPr/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None/>
            </a:pPr>
            <a:r>
              <a:rPr lang="ru"/>
              <a:t>A scheme for calculating artificial images of reflected and direct EAS Cherenkov light on the mosaic of optical sensors of the telescope is presented.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>
            <a:alphaModFix/>
          </a:blip>
          <a:srcRect b="0" l="0" r="0" t="11878"/>
          <a:stretch/>
        </p:blipFill>
        <p:spPr>
          <a:xfrm>
            <a:off x="0" y="0"/>
            <a:ext cx="9143998" cy="51434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17"/>
          <p:cNvCxnSpPr/>
          <p:nvPr/>
        </p:nvCxnSpPr>
        <p:spPr>
          <a:xfrm>
            <a:off x="2505627" y="3727483"/>
            <a:ext cx="367200" cy="1566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8" name="Google Shape;78;p17"/>
          <p:cNvSpPr/>
          <p:nvPr/>
        </p:nvSpPr>
        <p:spPr>
          <a:xfrm>
            <a:off x="5029296" y="3230733"/>
            <a:ext cx="1108620" cy="48816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Verdana"/>
                <a:ea typeface="Verdana"/>
                <a:cs typeface="Verdana"/>
                <a:sym typeface="Verdana"/>
              </a:rPr>
              <a:t>Internet antenna</a:t>
            </a:r>
            <a:endParaRPr b="0" sz="1700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79" name="Google Shape;79;p17"/>
          <p:cNvCxnSpPr/>
          <p:nvPr/>
        </p:nvCxnSpPr>
        <p:spPr>
          <a:xfrm flipH="1">
            <a:off x="4756025" y="3472125"/>
            <a:ext cx="312000" cy="1494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0" name="Google Shape;80;p17"/>
          <p:cNvSpPr/>
          <p:nvPr/>
        </p:nvSpPr>
        <p:spPr>
          <a:xfrm>
            <a:off x="1486138" y="3519415"/>
            <a:ext cx="1012338" cy="572724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Verdana"/>
                <a:ea typeface="Verdana"/>
                <a:cs typeface="Verdana"/>
                <a:sym typeface="Verdana"/>
              </a:rPr>
              <a:t>Lifting crane</a:t>
            </a:r>
            <a:endParaRPr b="0" sz="1700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1" name="Google Shape;81;p17"/>
          <p:cNvSpPr/>
          <p:nvPr/>
        </p:nvSpPr>
        <p:spPr>
          <a:xfrm>
            <a:off x="7119469" y="3551372"/>
            <a:ext cx="1305882" cy="34560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Verdana"/>
                <a:ea typeface="Verdana"/>
                <a:cs typeface="Verdana"/>
                <a:sym typeface="Verdana"/>
              </a:rPr>
              <a:t>Cargo block</a:t>
            </a:r>
            <a:endParaRPr b="0" sz="1700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2" name="Google Shape;82;p17"/>
          <p:cNvSpPr/>
          <p:nvPr/>
        </p:nvSpPr>
        <p:spPr>
          <a:xfrm>
            <a:off x="4711550" y="4299300"/>
            <a:ext cx="1625832" cy="46780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Verdana"/>
                <a:ea typeface="Verdana"/>
                <a:cs typeface="Verdana"/>
                <a:sym typeface="Verdana"/>
              </a:rPr>
              <a:t>Mission Control Center</a:t>
            </a:r>
            <a:endParaRPr b="0" sz="1700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83" name="Google Shape;83;p17"/>
          <p:cNvCxnSpPr/>
          <p:nvPr/>
        </p:nvCxnSpPr>
        <p:spPr>
          <a:xfrm flipH="1">
            <a:off x="6934563" y="3727483"/>
            <a:ext cx="220500" cy="2763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84" name="Google Shape;84;p17"/>
          <p:cNvCxnSpPr/>
          <p:nvPr/>
        </p:nvCxnSpPr>
        <p:spPr>
          <a:xfrm rot="10800000">
            <a:off x="4711550" y="4010975"/>
            <a:ext cx="72000" cy="3381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5" name="Google Shape;85;p17"/>
          <p:cNvSpPr/>
          <p:nvPr/>
        </p:nvSpPr>
        <p:spPr>
          <a:xfrm>
            <a:off x="2872828" y="3056221"/>
            <a:ext cx="1174932" cy="48816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latin typeface="Verdana"/>
                <a:ea typeface="Verdana"/>
                <a:cs typeface="Verdana"/>
                <a:sym typeface="Verdana"/>
              </a:rPr>
              <a:t>SPHERE-2 home box</a:t>
            </a:r>
            <a:endParaRPr sz="1700"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86" name="Google Shape;86;p17"/>
          <p:cNvCxnSpPr/>
          <p:nvPr/>
        </p:nvCxnSpPr>
        <p:spPr>
          <a:xfrm>
            <a:off x="3914043" y="3621670"/>
            <a:ext cx="141000" cy="211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7" name="Google Shape;87;p17"/>
          <p:cNvSpPr/>
          <p:nvPr/>
        </p:nvSpPr>
        <p:spPr>
          <a:xfrm>
            <a:off x="5466975" y="1224900"/>
            <a:ext cx="1523124" cy="385506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latin typeface="Verdana"/>
                <a:ea typeface="Verdana"/>
                <a:cs typeface="Verdana"/>
                <a:sym typeface="Verdana"/>
              </a:rPr>
              <a:t>Balloon BAPA</a:t>
            </a:r>
            <a:endParaRPr b="0" sz="1800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18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250 </a:t>
            </a:r>
            <a:r>
              <a:rPr lang="ru" sz="1800"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b="0" baseline="30000" lang="ru" sz="18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b="0" lang="ru" sz="1800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sz="1800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808" y="685829"/>
            <a:ext cx="2939024" cy="218730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/>
          <p:nvPr/>
        </p:nvSpPr>
        <p:spPr>
          <a:xfrm>
            <a:off x="653755" y="757107"/>
            <a:ext cx="1437156" cy="46780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t" bIns="37425" lIns="74825" spcFirstLastPara="1" rIns="74825" wrap="square" tIns="37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" sz="1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Night flight</a:t>
            </a:r>
            <a:endParaRPr b="0" sz="1700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" name="Google Shape;90;p17"/>
          <p:cNvSpPr txBox="1"/>
          <p:nvPr>
            <p:ph idx="4294967295" type="title"/>
          </p:nvPr>
        </p:nvSpPr>
        <p:spPr>
          <a:xfrm>
            <a:off x="413100" y="1131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>
                <a:solidFill>
                  <a:srgbClr val="F2F2F2"/>
                </a:solidFill>
              </a:rPr>
              <a:t>SPHERE-2 </a:t>
            </a:r>
            <a:r>
              <a:rPr lang="ru">
                <a:solidFill>
                  <a:srgbClr val="F2F2F2"/>
                </a:solidFill>
              </a:rPr>
              <a:t>launch pad</a:t>
            </a:r>
            <a:r>
              <a:rPr lang="ru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 rotWithShape="1">
          <a:blip r:embed="rId3">
            <a:alphaModFix/>
          </a:blip>
          <a:srcRect b="7278" l="7722" r="8609" t="13863"/>
          <a:stretch/>
        </p:blipFill>
        <p:spPr>
          <a:xfrm>
            <a:off x="4380050" y="1083319"/>
            <a:ext cx="4763949" cy="40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4">
            <a:alphaModFix/>
          </a:blip>
          <a:srcRect b="0" l="-480" r="479" t="4680"/>
          <a:stretch/>
        </p:blipFill>
        <p:spPr>
          <a:xfrm>
            <a:off x="0" y="920877"/>
            <a:ext cx="4193575" cy="422262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7211700" y="805675"/>
            <a:ext cx="1673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Sum image </a:t>
            </a:r>
            <a:endParaRPr sz="1800"/>
          </a:p>
        </p:txBody>
      </p:sp>
      <p:sp>
        <p:nvSpPr>
          <p:cNvPr id="98" name="Google Shape;98;p18"/>
          <p:cNvSpPr txBox="1"/>
          <p:nvPr/>
        </p:nvSpPr>
        <p:spPr>
          <a:xfrm>
            <a:off x="4793888" y="805675"/>
            <a:ext cx="212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Time step 12.5 ns</a:t>
            </a:r>
            <a:endParaRPr sz="1800"/>
          </a:p>
        </p:txBody>
      </p:sp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445025"/>
            <a:ext cx="6459900" cy="572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Reflected Cherenkov </a:t>
            </a:r>
            <a:r>
              <a:rPr lang="ru"/>
              <a:t>Light on the retina.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163" y="393863"/>
            <a:ext cx="2581275" cy="47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>
            <p:ph type="title"/>
          </p:nvPr>
        </p:nvSpPr>
        <p:spPr>
          <a:xfrm>
            <a:off x="2802300" y="153425"/>
            <a:ext cx="603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EAS events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 rotWithShape="1">
          <a:blip r:embed="rId4">
            <a:alphaModFix/>
          </a:blip>
          <a:srcRect b="5141" l="5024" r="3617" t="0"/>
          <a:stretch/>
        </p:blipFill>
        <p:spPr>
          <a:xfrm>
            <a:off x="2911425" y="649175"/>
            <a:ext cx="1984075" cy="218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2764700" y="2718050"/>
            <a:ext cx="146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H = 380 м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0663" y="393863"/>
            <a:ext cx="2581275" cy="47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6">
            <a:alphaModFix/>
          </a:blip>
          <a:srcRect b="6646" l="7321" r="0" t="9643"/>
          <a:stretch/>
        </p:blipFill>
        <p:spPr>
          <a:xfrm>
            <a:off x="4451750" y="3109800"/>
            <a:ext cx="2045125" cy="196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5205125" y="2354700"/>
            <a:ext cx="1118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H = 607 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r  = 140 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Ө = 35</a:t>
            </a:r>
            <a:r>
              <a:rPr lang="ru">
                <a:solidFill>
                  <a:srgbClr val="000000"/>
                </a:solidFill>
              </a:rPr>
              <a:t>°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0053" y="2877172"/>
            <a:ext cx="2581275" cy="108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63" y="390525"/>
            <a:ext cx="2581275" cy="47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5">
            <a:alphaModFix/>
          </a:blip>
          <a:srcRect b="0" l="0" r="0" t="6620"/>
          <a:stretch/>
        </p:blipFill>
        <p:spPr>
          <a:xfrm>
            <a:off x="6630975" y="677300"/>
            <a:ext cx="2442726" cy="242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>
            <p:ph idx="4294967295" type="title"/>
          </p:nvPr>
        </p:nvSpPr>
        <p:spPr>
          <a:xfrm>
            <a:off x="3018225" y="60325"/>
            <a:ext cx="5800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Unusual EAS event</a:t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0050" y="501825"/>
            <a:ext cx="2581275" cy="253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/>
        </p:nvSpPr>
        <p:spPr>
          <a:xfrm>
            <a:off x="7955600" y="161425"/>
            <a:ext cx="111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H = 603 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Ө = 17°</a:t>
            </a:r>
            <a:endParaRPr/>
          </a:p>
        </p:txBody>
      </p:sp>
      <p:cxnSp>
        <p:nvCxnSpPr>
          <p:cNvPr id="121" name="Google Shape;121;p20"/>
          <p:cNvCxnSpPr/>
          <p:nvPr/>
        </p:nvCxnSpPr>
        <p:spPr>
          <a:xfrm>
            <a:off x="2412125" y="1355563"/>
            <a:ext cx="6636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2" name="Google Shape;122;p20"/>
          <p:cNvCxnSpPr/>
          <p:nvPr/>
        </p:nvCxnSpPr>
        <p:spPr>
          <a:xfrm>
            <a:off x="2412125" y="2708988"/>
            <a:ext cx="6636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3" name="Google Shape;123;p20"/>
          <p:cNvSpPr/>
          <p:nvPr/>
        </p:nvSpPr>
        <p:spPr>
          <a:xfrm>
            <a:off x="2749200" y="1355563"/>
            <a:ext cx="45300" cy="1339200"/>
          </a:xfrm>
          <a:prstGeom prst="upDownArrow">
            <a:avLst>
              <a:gd fmla="val 50000" name="adj1"/>
              <a:gd fmla="val 209573" name="adj2"/>
            </a:avLst>
          </a:prstGeom>
          <a:solidFill>
            <a:schemeClr val="accent1"/>
          </a:solidFill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 txBox="1"/>
          <p:nvPr/>
        </p:nvSpPr>
        <p:spPr>
          <a:xfrm>
            <a:off x="2742650" y="1525588"/>
            <a:ext cx="1157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4 mks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1200 m</a:t>
            </a:r>
            <a:endParaRPr sz="1800"/>
          </a:p>
        </p:txBody>
      </p:sp>
      <p:sp>
        <p:nvSpPr>
          <p:cNvPr id="125" name="Google Shape;125;p20"/>
          <p:cNvSpPr txBox="1"/>
          <p:nvPr/>
        </p:nvSpPr>
        <p:spPr>
          <a:xfrm>
            <a:off x="6574775" y="4010050"/>
            <a:ext cx="244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In trigger region: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pulses of 60-80 ns duration</a:t>
            </a:r>
            <a:endParaRPr/>
          </a:p>
        </p:txBody>
      </p:sp>
      <p:pic>
        <p:nvPicPr>
          <p:cNvPr id="126" name="Google Shape;12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00050" y="3914099"/>
            <a:ext cx="2674725" cy="126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idx="1" type="body"/>
          </p:nvPr>
        </p:nvSpPr>
        <p:spPr>
          <a:xfrm>
            <a:off x="244725" y="1130850"/>
            <a:ext cx="4510800" cy="38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2"/>
                </a:solidFill>
              </a:rPr>
              <a:t>Airmobile detector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2"/>
                </a:solidFill>
              </a:rPr>
              <a:t>A</a:t>
            </a:r>
            <a:r>
              <a:rPr lang="ru">
                <a:solidFill>
                  <a:schemeClr val="accent2"/>
                </a:solidFill>
              </a:rPr>
              <a:t>n unmanned aerial vehicle as a carrier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2"/>
                </a:solidFill>
              </a:rPr>
              <a:t>Large mirror</a:t>
            </a:r>
            <a:r>
              <a:rPr lang="ru">
                <a:solidFill>
                  <a:schemeClr val="accent2"/>
                </a:solidFill>
              </a:rPr>
              <a:t> up to 2.5 m in diameter</a:t>
            </a:r>
            <a:br>
              <a:rPr lang="ru">
                <a:solidFill>
                  <a:schemeClr val="accent2"/>
                </a:solidFill>
              </a:rPr>
            </a:br>
            <a:r>
              <a:rPr lang="ru">
                <a:solidFill>
                  <a:schemeClr val="accent2"/>
                </a:solidFill>
              </a:rPr>
              <a:t>Light sensors: SiPM &gt; 2000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2"/>
                </a:solidFill>
              </a:rPr>
              <a:t>Detection</a:t>
            </a:r>
            <a:r>
              <a:rPr lang="ru">
                <a:solidFill>
                  <a:schemeClr val="accent2"/>
                </a:solidFill>
              </a:rPr>
              <a:t>: </a:t>
            </a:r>
            <a:endParaRPr>
              <a:solidFill>
                <a:schemeClr val="accent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accent2"/>
                </a:solidFill>
              </a:rPr>
              <a:t>Direct Cherenkov light</a:t>
            </a:r>
            <a:br>
              <a:rPr lang="ru">
                <a:solidFill>
                  <a:schemeClr val="accent2"/>
                </a:solidFill>
              </a:rPr>
            </a:br>
            <a:r>
              <a:rPr lang="ru">
                <a:solidFill>
                  <a:schemeClr val="accent2"/>
                </a:solidFill>
              </a:rPr>
              <a:t>Reflected Cherenkov light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32" name="Google Shape;132;p21"/>
          <p:cNvSpPr txBox="1"/>
          <p:nvPr>
            <p:ph type="title"/>
          </p:nvPr>
        </p:nvSpPr>
        <p:spPr>
          <a:xfrm>
            <a:off x="311700" y="445025"/>
            <a:ext cx="427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New SPHERE-3 Project</a:t>
            </a:r>
            <a:endParaRPr/>
          </a:p>
        </p:txBody>
      </p:sp>
      <p:grpSp>
        <p:nvGrpSpPr>
          <p:cNvPr id="133" name="Google Shape;133;p21"/>
          <p:cNvGrpSpPr/>
          <p:nvPr/>
        </p:nvGrpSpPr>
        <p:grpSpPr>
          <a:xfrm>
            <a:off x="4811650" y="-1"/>
            <a:ext cx="4272950" cy="5143500"/>
            <a:chOff x="4920025" y="-1"/>
            <a:chExt cx="4272950" cy="5143500"/>
          </a:xfrm>
        </p:grpSpPr>
        <p:pic>
          <p:nvPicPr>
            <p:cNvPr id="134" name="Google Shape;134;p21"/>
            <p:cNvPicPr preferRelativeResize="0"/>
            <p:nvPr/>
          </p:nvPicPr>
          <p:blipFill rotWithShape="1">
            <a:blip r:embed="rId3">
              <a:alphaModFix/>
            </a:blip>
            <a:srcRect b="0" l="0" r="0" t="14864"/>
            <a:stretch/>
          </p:blipFill>
          <p:spPr>
            <a:xfrm>
              <a:off x="4920025" y="-1"/>
              <a:ext cx="4272850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21"/>
            <p:cNvSpPr txBox="1"/>
            <p:nvPr/>
          </p:nvSpPr>
          <p:spPr>
            <a:xfrm>
              <a:off x="6722050" y="857650"/>
              <a:ext cx="1404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/>
                <a:t>Direct light</a:t>
              </a:r>
              <a:endParaRPr sz="1800"/>
            </a:p>
          </p:txBody>
        </p:sp>
        <p:sp>
          <p:nvSpPr>
            <p:cNvPr id="136" name="Google Shape;136;p21"/>
            <p:cNvSpPr txBox="1"/>
            <p:nvPr/>
          </p:nvSpPr>
          <p:spPr>
            <a:xfrm>
              <a:off x="5509675" y="3665000"/>
              <a:ext cx="168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/>
                <a:t>Reflected light</a:t>
              </a:r>
              <a:endParaRPr sz="1800"/>
            </a:p>
          </p:txBody>
        </p:sp>
        <p:sp>
          <p:nvSpPr>
            <p:cNvPr id="137" name="Google Shape;137;p21"/>
            <p:cNvSpPr txBox="1"/>
            <p:nvPr/>
          </p:nvSpPr>
          <p:spPr>
            <a:xfrm>
              <a:off x="7995675" y="2171550"/>
              <a:ext cx="11973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/>
                <a:t>EAS </a:t>
              </a:r>
              <a:endParaRPr sz="18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/>
                <a:t>axis</a:t>
              </a:r>
              <a:endParaRPr sz="1800"/>
            </a:p>
          </p:txBody>
        </p:sp>
        <p:sp>
          <p:nvSpPr>
            <p:cNvPr id="138" name="Google Shape;138;p21"/>
            <p:cNvSpPr txBox="1"/>
            <p:nvPr/>
          </p:nvSpPr>
          <p:spPr>
            <a:xfrm>
              <a:off x="5677100" y="2067750"/>
              <a:ext cx="12567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800"/>
                <a:t>Direct light detector</a:t>
              </a:r>
              <a:endParaRPr sz="18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Preliminary version of the SPHERE-3 optical scheme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2"/>
          <p:cNvPicPr preferRelativeResize="0"/>
          <p:nvPr/>
        </p:nvPicPr>
        <p:blipFill rotWithShape="1">
          <a:blip r:embed="rId3">
            <a:alphaModFix/>
          </a:blip>
          <a:srcRect b="0" l="0" r="0" t="3892"/>
          <a:stretch/>
        </p:blipFill>
        <p:spPr>
          <a:xfrm>
            <a:off x="2004075" y="1606825"/>
            <a:ext cx="4495200" cy="282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/>
        </p:nvSpPr>
        <p:spPr>
          <a:xfrm>
            <a:off x="274125" y="1614085"/>
            <a:ext cx="20502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/>
              <a:t>Aspherical mirror ⌀ 2160 mm</a:t>
            </a:r>
            <a:endParaRPr sz="1900"/>
          </a:p>
        </p:txBody>
      </p:sp>
      <p:sp>
        <p:nvSpPr>
          <p:cNvPr id="146" name="Google Shape;146;p22"/>
          <p:cNvSpPr txBox="1"/>
          <p:nvPr/>
        </p:nvSpPr>
        <p:spPr>
          <a:xfrm>
            <a:off x="274125" y="4360325"/>
            <a:ext cx="3139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/>
              <a:t>Acrylic aspherical corrector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</a:rPr>
              <a:t>⌀ 1344 mm</a:t>
            </a:r>
            <a:endParaRPr sz="1900"/>
          </a:p>
        </p:txBody>
      </p:sp>
      <p:sp>
        <p:nvSpPr>
          <p:cNvPr id="147" name="Google Shape;147;p22"/>
          <p:cNvSpPr txBox="1"/>
          <p:nvPr/>
        </p:nvSpPr>
        <p:spPr>
          <a:xfrm>
            <a:off x="274125" y="2446900"/>
            <a:ext cx="1661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/>
              <a:t>SIPM mosaic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</a:rPr>
              <a:t>⌀ 550 mm</a:t>
            </a:r>
            <a:endParaRPr sz="1900"/>
          </a:p>
        </p:txBody>
      </p:sp>
      <p:sp>
        <p:nvSpPr>
          <p:cNvPr id="148" name="Google Shape;148;p22"/>
          <p:cNvSpPr txBox="1"/>
          <p:nvPr/>
        </p:nvSpPr>
        <p:spPr>
          <a:xfrm>
            <a:off x="828525" y="3279705"/>
            <a:ext cx="1028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/>
              <a:t>Blend</a:t>
            </a:r>
            <a:endParaRPr sz="1900"/>
          </a:p>
        </p:txBody>
      </p:sp>
      <p:sp>
        <p:nvSpPr>
          <p:cNvPr id="149" name="Google Shape;149;p22"/>
          <p:cNvSpPr txBox="1"/>
          <p:nvPr/>
        </p:nvSpPr>
        <p:spPr>
          <a:xfrm>
            <a:off x="274125" y="1073775"/>
            <a:ext cx="2316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/>
              <a:t>Direct light collector</a:t>
            </a:r>
            <a:endParaRPr sz="1900"/>
          </a:p>
        </p:txBody>
      </p:sp>
      <p:sp>
        <p:nvSpPr>
          <p:cNvPr id="150" name="Google Shape;150;p22"/>
          <p:cNvSpPr txBox="1"/>
          <p:nvPr/>
        </p:nvSpPr>
        <p:spPr>
          <a:xfrm>
            <a:off x="274125" y="3820025"/>
            <a:ext cx="2504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</a:rPr>
              <a:t>Measuring equipment</a:t>
            </a:r>
            <a:endParaRPr sz="1900">
              <a:solidFill>
                <a:schemeClr val="dk1"/>
              </a:solidFill>
            </a:endParaRPr>
          </a:p>
        </p:txBody>
      </p:sp>
      <p:cxnSp>
        <p:nvCxnSpPr>
          <p:cNvPr id="151" name="Google Shape;151;p22"/>
          <p:cNvCxnSpPr>
            <a:stCxn id="147" idx="3"/>
          </p:cNvCxnSpPr>
          <p:nvPr/>
        </p:nvCxnSpPr>
        <p:spPr>
          <a:xfrm flipH="1" rot="10800000">
            <a:off x="1935825" y="2773450"/>
            <a:ext cx="2480100" cy="58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2" name="Google Shape;152;p22"/>
          <p:cNvCxnSpPr>
            <a:stCxn id="150" idx="3"/>
          </p:cNvCxnSpPr>
          <p:nvPr/>
        </p:nvCxnSpPr>
        <p:spPr>
          <a:xfrm flipH="1" rot="10800000">
            <a:off x="2778525" y="3447425"/>
            <a:ext cx="1415100" cy="611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3" name="Google Shape;153;p22"/>
          <p:cNvCxnSpPr>
            <a:stCxn id="149" idx="3"/>
            <a:endCxn id="144" idx="0"/>
          </p:cNvCxnSpPr>
          <p:nvPr/>
        </p:nvCxnSpPr>
        <p:spPr>
          <a:xfrm>
            <a:off x="2590125" y="1312275"/>
            <a:ext cx="1661700" cy="294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4" name="Google Shape;154;p22"/>
          <p:cNvCxnSpPr>
            <a:stCxn id="145" idx="3"/>
          </p:cNvCxnSpPr>
          <p:nvPr/>
        </p:nvCxnSpPr>
        <p:spPr>
          <a:xfrm>
            <a:off x="2324325" y="1998835"/>
            <a:ext cx="1145400" cy="76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5" name="Google Shape;155;p22"/>
          <p:cNvCxnSpPr>
            <a:stCxn id="148" idx="3"/>
          </p:cNvCxnSpPr>
          <p:nvPr/>
        </p:nvCxnSpPr>
        <p:spPr>
          <a:xfrm flipH="1" rot="10800000">
            <a:off x="1857225" y="3442605"/>
            <a:ext cx="1028700" cy="75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6" name="Google Shape;156;p22"/>
          <p:cNvCxnSpPr>
            <a:stCxn id="146" idx="3"/>
          </p:cNvCxnSpPr>
          <p:nvPr/>
        </p:nvCxnSpPr>
        <p:spPr>
          <a:xfrm flipH="1" rot="10800000">
            <a:off x="3413925" y="4178375"/>
            <a:ext cx="837600" cy="566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57" name="Google Shape;157;p22"/>
          <p:cNvSpPr txBox="1"/>
          <p:nvPr/>
        </p:nvSpPr>
        <p:spPr>
          <a:xfrm>
            <a:off x="4193625" y="4587375"/>
            <a:ext cx="2137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/>
              <a:t>S</a:t>
            </a:r>
            <a:r>
              <a:rPr baseline="-25000" lang="ru" sz="1900"/>
              <a:t>eff </a:t>
            </a:r>
            <a:r>
              <a:rPr lang="ru" sz="1900"/>
              <a:t>= 1.18 m</a:t>
            </a:r>
            <a:r>
              <a:rPr baseline="30000" lang="ru" sz="1900"/>
              <a:t>2</a:t>
            </a:r>
            <a:endParaRPr baseline="30000" sz="1900"/>
          </a:p>
        </p:txBody>
      </p:sp>
      <p:sp>
        <p:nvSpPr>
          <p:cNvPr id="158" name="Google Shape;158;p22"/>
          <p:cNvSpPr txBox="1"/>
          <p:nvPr/>
        </p:nvSpPr>
        <p:spPr>
          <a:xfrm>
            <a:off x="6646125" y="1446100"/>
            <a:ext cx="2417700" cy="3141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8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</a:rPr>
              <a:t>to be optimized: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ru" sz="1900">
                <a:solidFill>
                  <a:schemeClr val="dk1"/>
                </a:solidFill>
              </a:rPr>
              <a:t>optical scheme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ru" sz="1900">
                <a:solidFill>
                  <a:schemeClr val="dk1"/>
                </a:solidFill>
              </a:rPr>
              <a:t>mosaic scheme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ru" sz="1900">
                <a:solidFill>
                  <a:schemeClr val="dk1"/>
                </a:solidFill>
              </a:rPr>
              <a:t>electronics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ru" sz="1900">
                <a:solidFill>
                  <a:schemeClr val="dk1"/>
                </a:solidFill>
              </a:rPr>
              <a:t>trigger algorithm 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ru" sz="1900">
                <a:solidFill>
                  <a:schemeClr val="dk1"/>
                </a:solidFill>
              </a:rPr>
              <a:t>off-line processing algorithms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76675"/>
            <a:ext cx="7500125" cy="43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0575" y="1739175"/>
            <a:ext cx="4219775" cy="27908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5" name="Google Shape;16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/>
              <a:t>SPHERE-3 mirror model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