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3" r:id="rId16"/>
    <p:sldId id="274" r:id="rId17"/>
    <p:sldId id="275"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0" autoAdjust="0"/>
    <p:restoredTop sz="94660"/>
  </p:normalViewPr>
  <p:slideViewPr>
    <p:cSldViewPr snapToGrid="0" showGuides="1">
      <p:cViewPr varScale="1">
        <p:scale>
          <a:sx n="116" d="100"/>
          <a:sy n="116" d="100"/>
        </p:scale>
        <p:origin x="126" y="336"/>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8B43C0-5EAD-B14D-AF53-91FEF815C33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F28E251F-6375-75B2-23CD-571DB71177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D8253305-B8D9-2232-EE8E-F96AAB81DF98}"/>
              </a:ext>
            </a:extLst>
          </p:cNvPr>
          <p:cNvSpPr>
            <a:spLocks noGrp="1"/>
          </p:cNvSpPr>
          <p:nvPr>
            <p:ph type="dt" sz="half" idx="10"/>
          </p:nvPr>
        </p:nvSpPr>
        <p:spPr/>
        <p:txBody>
          <a:bodyPr/>
          <a:lstStyle/>
          <a:p>
            <a:fld id="{C5D6780E-DA94-4CB7-A925-486C98C2AF45}" type="datetimeFigureOut">
              <a:rPr lang="ru-RU" smtClean="0"/>
              <a:t>22.06.2023</a:t>
            </a:fld>
            <a:endParaRPr lang="ru-RU"/>
          </a:p>
        </p:txBody>
      </p:sp>
      <p:sp>
        <p:nvSpPr>
          <p:cNvPr id="5" name="Нижний колонтитул 4">
            <a:extLst>
              <a:ext uri="{FF2B5EF4-FFF2-40B4-BE49-F238E27FC236}">
                <a16:creationId xmlns:a16="http://schemas.microsoft.com/office/drawing/2014/main" id="{ADF2AC01-B0E7-DFCC-48F5-52D9D8D46E7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82DB35F-B45F-D184-0E9D-007E58A6F70A}"/>
              </a:ext>
            </a:extLst>
          </p:cNvPr>
          <p:cNvSpPr>
            <a:spLocks noGrp="1"/>
          </p:cNvSpPr>
          <p:nvPr>
            <p:ph type="sldNum" sz="quarter" idx="12"/>
          </p:nvPr>
        </p:nvSpPr>
        <p:spPr/>
        <p:txBody>
          <a:bodyPr/>
          <a:lstStyle/>
          <a:p>
            <a:fld id="{63F3A658-C30E-4CEB-A135-8CB6F5D64B6A}" type="slidenum">
              <a:rPr lang="ru-RU" smtClean="0"/>
              <a:t>‹#›</a:t>
            </a:fld>
            <a:endParaRPr lang="ru-RU"/>
          </a:p>
        </p:txBody>
      </p:sp>
    </p:spTree>
    <p:extLst>
      <p:ext uri="{BB962C8B-B14F-4D97-AF65-F5344CB8AC3E}">
        <p14:creationId xmlns:p14="http://schemas.microsoft.com/office/powerpoint/2010/main" val="4259001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1D9038-7523-6A64-905E-4BFFCC1FD51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D5D06228-4294-9717-AB6F-6BEB25828B7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DFED5E9-27AC-DF23-78E3-0FC7FB09C4ED}"/>
              </a:ext>
            </a:extLst>
          </p:cNvPr>
          <p:cNvSpPr>
            <a:spLocks noGrp="1"/>
          </p:cNvSpPr>
          <p:nvPr>
            <p:ph type="dt" sz="half" idx="10"/>
          </p:nvPr>
        </p:nvSpPr>
        <p:spPr/>
        <p:txBody>
          <a:bodyPr/>
          <a:lstStyle/>
          <a:p>
            <a:fld id="{C5D6780E-DA94-4CB7-A925-486C98C2AF45}" type="datetimeFigureOut">
              <a:rPr lang="ru-RU" smtClean="0"/>
              <a:t>22.06.2023</a:t>
            </a:fld>
            <a:endParaRPr lang="ru-RU"/>
          </a:p>
        </p:txBody>
      </p:sp>
      <p:sp>
        <p:nvSpPr>
          <p:cNvPr id="5" name="Нижний колонтитул 4">
            <a:extLst>
              <a:ext uri="{FF2B5EF4-FFF2-40B4-BE49-F238E27FC236}">
                <a16:creationId xmlns:a16="http://schemas.microsoft.com/office/drawing/2014/main" id="{5BCFB0A6-05C8-2BD1-84BD-629BC4C8344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0967BB0-78AF-2695-176F-48A04BE8E397}"/>
              </a:ext>
            </a:extLst>
          </p:cNvPr>
          <p:cNvSpPr>
            <a:spLocks noGrp="1"/>
          </p:cNvSpPr>
          <p:nvPr>
            <p:ph type="sldNum" sz="quarter" idx="12"/>
          </p:nvPr>
        </p:nvSpPr>
        <p:spPr/>
        <p:txBody>
          <a:bodyPr/>
          <a:lstStyle/>
          <a:p>
            <a:fld id="{63F3A658-C30E-4CEB-A135-8CB6F5D64B6A}" type="slidenum">
              <a:rPr lang="ru-RU" smtClean="0"/>
              <a:t>‹#›</a:t>
            </a:fld>
            <a:endParaRPr lang="ru-RU"/>
          </a:p>
        </p:txBody>
      </p:sp>
    </p:spTree>
    <p:extLst>
      <p:ext uri="{BB962C8B-B14F-4D97-AF65-F5344CB8AC3E}">
        <p14:creationId xmlns:p14="http://schemas.microsoft.com/office/powerpoint/2010/main" val="1468272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4F76151-F76E-7F79-E6AF-971F608E199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4F690220-AD17-B8D1-9705-C1B82F68CCB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6EEF512-FC20-3837-879C-15BF78F054F6}"/>
              </a:ext>
            </a:extLst>
          </p:cNvPr>
          <p:cNvSpPr>
            <a:spLocks noGrp="1"/>
          </p:cNvSpPr>
          <p:nvPr>
            <p:ph type="dt" sz="half" idx="10"/>
          </p:nvPr>
        </p:nvSpPr>
        <p:spPr/>
        <p:txBody>
          <a:bodyPr/>
          <a:lstStyle/>
          <a:p>
            <a:fld id="{C5D6780E-DA94-4CB7-A925-486C98C2AF45}" type="datetimeFigureOut">
              <a:rPr lang="ru-RU" smtClean="0"/>
              <a:t>22.06.2023</a:t>
            </a:fld>
            <a:endParaRPr lang="ru-RU"/>
          </a:p>
        </p:txBody>
      </p:sp>
      <p:sp>
        <p:nvSpPr>
          <p:cNvPr id="5" name="Нижний колонтитул 4">
            <a:extLst>
              <a:ext uri="{FF2B5EF4-FFF2-40B4-BE49-F238E27FC236}">
                <a16:creationId xmlns:a16="http://schemas.microsoft.com/office/drawing/2014/main" id="{47637899-E5F7-63F7-54D5-3D908B65ACB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68358FC-FB7D-242C-9803-D7B97FAB77A9}"/>
              </a:ext>
            </a:extLst>
          </p:cNvPr>
          <p:cNvSpPr>
            <a:spLocks noGrp="1"/>
          </p:cNvSpPr>
          <p:nvPr>
            <p:ph type="sldNum" sz="quarter" idx="12"/>
          </p:nvPr>
        </p:nvSpPr>
        <p:spPr/>
        <p:txBody>
          <a:bodyPr/>
          <a:lstStyle/>
          <a:p>
            <a:fld id="{63F3A658-C30E-4CEB-A135-8CB6F5D64B6A}" type="slidenum">
              <a:rPr lang="ru-RU" smtClean="0"/>
              <a:t>‹#›</a:t>
            </a:fld>
            <a:endParaRPr lang="ru-RU"/>
          </a:p>
        </p:txBody>
      </p:sp>
    </p:spTree>
    <p:extLst>
      <p:ext uri="{BB962C8B-B14F-4D97-AF65-F5344CB8AC3E}">
        <p14:creationId xmlns:p14="http://schemas.microsoft.com/office/powerpoint/2010/main" val="2011455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0274D5-C1D9-23A8-CA82-BE216288CB8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F641A08-4091-68EE-C7A5-C59FE48DFD5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2FE280D-F63D-9235-9DEE-37776C0CB85A}"/>
              </a:ext>
            </a:extLst>
          </p:cNvPr>
          <p:cNvSpPr>
            <a:spLocks noGrp="1"/>
          </p:cNvSpPr>
          <p:nvPr>
            <p:ph type="dt" sz="half" idx="10"/>
          </p:nvPr>
        </p:nvSpPr>
        <p:spPr/>
        <p:txBody>
          <a:bodyPr/>
          <a:lstStyle/>
          <a:p>
            <a:fld id="{C5D6780E-DA94-4CB7-A925-486C98C2AF45}" type="datetimeFigureOut">
              <a:rPr lang="ru-RU" smtClean="0"/>
              <a:t>22.06.2023</a:t>
            </a:fld>
            <a:endParaRPr lang="ru-RU"/>
          </a:p>
        </p:txBody>
      </p:sp>
      <p:sp>
        <p:nvSpPr>
          <p:cNvPr id="5" name="Нижний колонтитул 4">
            <a:extLst>
              <a:ext uri="{FF2B5EF4-FFF2-40B4-BE49-F238E27FC236}">
                <a16:creationId xmlns:a16="http://schemas.microsoft.com/office/drawing/2014/main" id="{AC513E2B-3D2E-D9CB-6B53-7C24B780C34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3426490-2C5C-CFB3-736D-AB6DF92D71ED}"/>
              </a:ext>
            </a:extLst>
          </p:cNvPr>
          <p:cNvSpPr>
            <a:spLocks noGrp="1"/>
          </p:cNvSpPr>
          <p:nvPr>
            <p:ph type="sldNum" sz="quarter" idx="12"/>
          </p:nvPr>
        </p:nvSpPr>
        <p:spPr/>
        <p:txBody>
          <a:bodyPr/>
          <a:lstStyle/>
          <a:p>
            <a:fld id="{63F3A658-C30E-4CEB-A135-8CB6F5D64B6A}" type="slidenum">
              <a:rPr lang="ru-RU" smtClean="0"/>
              <a:t>‹#›</a:t>
            </a:fld>
            <a:endParaRPr lang="ru-RU"/>
          </a:p>
        </p:txBody>
      </p:sp>
    </p:spTree>
    <p:extLst>
      <p:ext uri="{BB962C8B-B14F-4D97-AF65-F5344CB8AC3E}">
        <p14:creationId xmlns:p14="http://schemas.microsoft.com/office/powerpoint/2010/main" val="174208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E53456-6427-BF03-8B33-2B69B9F3ADF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1D1AA8D-EB02-BB44-DEF5-5FFBC96F9A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F5EF1E7-2084-DBFC-FE34-6FF1F11CAFA6}"/>
              </a:ext>
            </a:extLst>
          </p:cNvPr>
          <p:cNvSpPr>
            <a:spLocks noGrp="1"/>
          </p:cNvSpPr>
          <p:nvPr>
            <p:ph type="dt" sz="half" idx="10"/>
          </p:nvPr>
        </p:nvSpPr>
        <p:spPr/>
        <p:txBody>
          <a:bodyPr/>
          <a:lstStyle/>
          <a:p>
            <a:fld id="{C5D6780E-DA94-4CB7-A925-486C98C2AF45}" type="datetimeFigureOut">
              <a:rPr lang="ru-RU" smtClean="0"/>
              <a:t>22.06.2023</a:t>
            </a:fld>
            <a:endParaRPr lang="ru-RU"/>
          </a:p>
        </p:txBody>
      </p:sp>
      <p:sp>
        <p:nvSpPr>
          <p:cNvPr id="5" name="Нижний колонтитул 4">
            <a:extLst>
              <a:ext uri="{FF2B5EF4-FFF2-40B4-BE49-F238E27FC236}">
                <a16:creationId xmlns:a16="http://schemas.microsoft.com/office/drawing/2014/main" id="{89E1FFC0-6886-BB13-5128-062791A1445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275C477-5BB5-EFB3-7D62-3086734F4D78}"/>
              </a:ext>
            </a:extLst>
          </p:cNvPr>
          <p:cNvSpPr>
            <a:spLocks noGrp="1"/>
          </p:cNvSpPr>
          <p:nvPr>
            <p:ph type="sldNum" sz="quarter" idx="12"/>
          </p:nvPr>
        </p:nvSpPr>
        <p:spPr/>
        <p:txBody>
          <a:bodyPr/>
          <a:lstStyle/>
          <a:p>
            <a:fld id="{63F3A658-C30E-4CEB-A135-8CB6F5D64B6A}" type="slidenum">
              <a:rPr lang="ru-RU" smtClean="0"/>
              <a:t>‹#›</a:t>
            </a:fld>
            <a:endParaRPr lang="ru-RU"/>
          </a:p>
        </p:txBody>
      </p:sp>
    </p:spTree>
    <p:extLst>
      <p:ext uri="{BB962C8B-B14F-4D97-AF65-F5344CB8AC3E}">
        <p14:creationId xmlns:p14="http://schemas.microsoft.com/office/powerpoint/2010/main" val="2526978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DF6167-ED57-DEFB-7CDD-C47FCBC50F3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858E57F-5E02-C764-A8A8-CF391DC399D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6D95369-63E4-5582-3DF6-B5C53C12C66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60233FE-D7AC-6116-9F13-211F1752CB33}"/>
              </a:ext>
            </a:extLst>
          </p:cNvPr>
          <p:cNvSpPr>
            <a:spLocks noGrp="1"/>
          </p:cNvSpPr>
          <p:nvPr>
            <p:ph type="dt" sz="half" idx="10"/>
          </p:nvPr>
        </p:nvSpPr>
        <p:spPr/>
        <p:txBody>
          <a:bodyPr/>
          <a:lstStyle/>
          <a:p>
            <a:fld id="{C5D6780E-DA94-4CB7-A925-486C98C2AF45}" type="datetimeFigureOut">
              <a:rPr lang="ru-RU" smtClean="0"/>
              <a:t>22.06.2023</a:t>
            </a:fld>
            <a:endParaRPr lang="ru-RU"/>
          </a:p>
        </p:txBody>
      </p:sp>
      <p:sp>
        <p:nvSpPr>
          <p:cNvPr id="6" name="Нижний колонтитул 5">
            <a:extLst>
              <a:ext uri="{FF2B5EF4-FFF2-40B4-BE49-F238E27FC236}">
                <a16:creationId xmlns:a16="http://schemas.microsoft.com/office/drawing/2014/main" id="{F3032ACD-F94D-DD91-F959-60FF080B45E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617B1DE-E74E-7B24-D9C5-240E1A0DFCC8}"/>
              </a:ext>
            </a:extLst>
          </p:cNvPr>
          <p:cNvSpPr>
            <a:spLocks noGrp="1"/>
          </p:cNvSpPr>
          <p:nvPr>
            <p:ph type="sldNum" sz="quarter" idx="12"/>
          </p:nvPr>
        </p:nvSpPr>
        <p:spPr/>
        <p:txBody>
          <a:bodyPr/>
          <a:lstStyle/>
          <a:p>
            <a:fld id="{63F3A658-C30E-4CEB-A135-8CB6F5D64B6A}" type="slidenum">
              <a:rPr lang="ru-RU" smtClean="0"/>
              <a:t>‹#›</a:t>
            </a:fld>
            <a:endParaRPr lang="ru-RU"/>
          </a:p>
        </p:txBody>
      </p:sp>
    </p:spTree>
    <p:extLst>
      <p:ext uri="{BB962C8B-B14F-4D97-AF65-F5344CB8AC3E}">
        <p14:creationId xmlns:p14="http://schemas.microsoft.com/office/powerpoint/2010/main" val="668844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2C81FA-A2DD-B74C-A1A6-8FFA2171DBE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9C0344BC-82CC-4FF2-4487-BFD7A6D3A9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DE43471-5213-75A1-3CFA-9EAB098C049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00BBFFAD-2CC0-19CD-5EF5-EDCC4230A4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FF30FBEA-15D1-C63F-D097-0B494C62005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29FE4D06-950B-54C8-71A7-1DCE06AC65BB}"/>
              </a:ext>
            </a:extLst>
          </p:cNvPr>
          <p:cNvSpPr>
            <a:spLocks noGrp="1"/>
          </p:cNvSpPr>
          <p:nvPr>
            <p:ph type="dt" sz="half" idx="10"/>
          </p:nvPr>
        </p:nvSpPr>
        <p:spPr/>
        <p:txBody>
          <a:bodyPr/>
          <a:lstStyle/>
          <a:p>
            <a:fld id="{C5D6780E-DA94-4CB7-A925-486C98C2AF45}" type="datetimeFigureOut">
              <a:rPr lang="ru-RU" smtClean="0"/>
              <a:t>22.06.2023</a:t>
            </a:fld>
            <a:endParaRPr lang="ru-RU"/>
          </a:p>
        </p:txBody>
      </p:sp>
      <p:sp>
        <p:nvSpPr>
          <p:cNvPr id="8" name="Нижний колонтитул 7">
            <a:extLst>
              <a:ext uri="{FF2B5EF4-FFF2-40B4-BE49-F238E27FC236}">
                <a16:creationId xmlns:a16="http://schemas.microsoft.com/office/drawing/2014/main" id="{9C64E79B-9394-F22B-8969-F9B04F52C95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B61C171-8C3B-D06B-6EA9-9505CDC56648}"/>
              </a:ext>
            </a:extLst>
          </p:cNvPr>
          <p:cNvSpPr>
            <a:spLocks noGrp="1"/>
          </p:cNvSpPr>
          <p:nvPr>
            <p:ph type="sldNum" sz="quarter" idx="12"/>
          </p:nvPr>
        </p:nvSpPr>
        <p:spPr/>
        <p:txBody>
          <a:bodyPr/>
          <a:lstStyle/>
          <a:p>
            <a:fld id="{63F3A658-C30E-4CEB-A135-8CB6F5D64B6A}" type="slidenum">
              <a:rPr lang="ru-RU" smtClean="0"/>
              <a:t>‹#›</a:t>
            </a:fld>
            <a:endParaRPr lang="ru-RU"/>
          </a:p>
        </p:txBody>
      </p:sp>
    </p:spTree>
    <p:extLst>
      <p:ext uri="{BB962C8B-B14F-4D97-AF65-F5344CB8AC3E}">
        <p14:creationId xmlns:p14="http://schemas.microsoft.com/office/powerpoint/2010/main" val="2261004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FBC225-7606-4DE0-92BA-C784AD2E388B}"/>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300196C1-838A-2956-0C89-16858EEA2E1B}"/>
              </a:ext>
            </a:extLst>
          </p:cNvPr>
          <p:cNvSpPr>
            <a:spLocks noGrp="1"/>
          </p:cNvSpPr>
          <p:nvPr>
            <p:ph type="dt" sz="half" idx="10"/>
          </p:nvPr>
        </p:nvSpPr>
        <p:spPr/>
        <p:txBody>
          <a:bodyPr/>
          <a:lstStyle/>
          <a:p>
            <a:fld id="{C5D6780E-DA94-4CB7-A925-486C98C2AF45}" type="datetimeFigureOut">
              <a:rPr lang="ru-RU" smtClean="0"/>
              <a:t>22.06.2023</a:t>
            </a:fld>
            <a:endParaRPr lang="ru-RU"/>
          </a:p>
        </p:txBody>
      </p:sp>
      <p:sp>
        <p:nvSpPr>
          <p:cNvPr id="4" name="Нижний колонтитул 3">
            <a:extLst>
              <a:ext uri="{FF2B5EF4-FFF2-40B4-BE49-F238E27FC236}">
                <a16:creationId xmlns:a16="http://schemas.microsoft.com/office/drawing/2014/main" id="{6AF4C874-CDBA-0A9B-870E-0EC2204C80BD}"/>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1D02BAA5-A4D9-75BF-082D-A272E392EAE4}"/>
              </a:ext>
            </a:extLst>
          </p:cNvPr>
          <p:cNvSpPr>
            <a:spLocks noGrp="1"/>
          </p:cNvSpPr>
          <p:nvPr>
            <p:ph type="sldNum" sz="quarter" idx="12"/>
          </p:nvPr>
        </p:nvSpPr>
        <p:spPr/>
        <p:txBody>
          <a:bodyPr/>
          <a:lstStyle/>
          <a:p>
            <a:fld id="{63F3A658-C30E-4CEB-A135-8CB6F5D64B6A}" type="slidenum">
              <a:rPr lang="ru-RU" smtClean="0"/>
              <a:t>‹#›</a:t>
            </a:fld>
            <a:endParaRPr lang="ru-RU"/>
          </a:p>
        </p:txBody>
      </p:sp>
    </p:spTree>
    <p:extLst>
      <p:ext uri="{BB962C8B-B14F-4D97-AF65-F5344CB8AC3E}">
        <p14:creationId xmlns:p14="http://schemas.microsoft.com/office/powerpoint/2010/main" val="92571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4A9C06A-D29E-7987-A3A9-88C0B51A19D0}"/>
              </a:ext>
            </a:extLst>
          </p:cNvPr>
          <p:cNvSpPr>
            <a:spLocks noGrp="1"/>
          </p:cNvSpPr>
          <p:nvPr>
            <p:ph type="dt" sz="half" idx="10"/>
          </p:nvPr>
        </p:nvSpPr>
        <p:spPr/>
        <p:txBody>
          <a:bodyPr/>
          <a:lstStyle/>
          <a:p>
            <a:fld id="{C5D6780E-DA94-4CB7-A925-486C98C2AF45}" type="datetimeFigureOut">
              <a:rPr lang="ru-RU" smtClean="0"/>
              <a:t>22.06.2023</a:t>
            </a:fld>
            <a:endParaRPr lang="ru-RU"/>
          </a:p>
        </p:txBody>
      </p:sp>
      <p:sp>
        <p:nvSpPr>
          <p:cNvPr id="3" name="Нижний колонтитул 2">
            <a:extLst>
              <a:ext uri="{FF2B5EF4-FFF2-40B4-BE49-F238E27FC236}">
                <a16:creationId xmlns:a16="http://schemas.microsoft.com/office/drawing/2014/main" id="{F96053AF-D2CD-2567-09B9-07684884072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0E997D1E-4A51-8DEC-31D4-B5EE2DCC72EE}"/>
              </a:ext>
            </a:extLst>
          </p:cNvPr>
          <p:cNvSpPr>
            <a:spLocks noGrp="1"/>
          </p:cNvSpPr>
          <p:nvPr>
            <p:ph type="sldNum" sz="quarter" idx="12"/>
          </p:nvPr>
        </p:nvSpPr>
        <p:spPr/>
        <p:txBody>
          <a:bodyPr/>
          <a:lstStyle/>
          <a:p>
            <a:fld id="{63F3A658-C30E-4CEB-A135-8CB6F5D64B6A}" type="slidenum">
              <a:rPr lang="ru-RU" smtClean="0"/>
              <a:t>‹#›</a:t>
            </a:fld>
            <a:endParaRPr lang="ru-RU"/>
          </a:p>
        </p:txBody>
      </p:sp>
    </p:spTree>
    <p:extLst>
      <p:ext uri="{BB962C8B-B14F-4D97-AF65-F5344CB8AC3E}">
        <p14:creationId xmlns:p14="http://schemas.microsoft.com/office/powerpoint/2010/main" val="41762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CF777E-A156-FB3D-6ACC-09D7C793620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656F105-EC88-0174-F3BD-66F024CDD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4962E302-E434-0EA8-EF08-D6397135B3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EE15178-6F18-96A9-2FD0-FD28931AFF39}"/>
              </a:ext>
            </a:extLst>
          </p:cNvPr>
          <p:cNvSpPr>
            <a:spLocks noGrp="1"/>
          </p:cNvSpPr>
          <p:nvPr>
            <p:ph type="dt" sz="half" idx="10"/>
          </p:nvPr>
        </p:nvSpPr>
        <p:spPr/>
        <p:txBody>
          <a:bodyPr/>
          <a:lstStyle/>
          <a:p>
            <a:fld id="{C5D6780E-DA94-4CB7-A925-486C98C2AF45}" type="datetimeFigureOut">
              <a:rPr lang="ru-RU" smtClean="0"/>
              <a:t>22.06.2023</a:t>
            </a:fld>
            <a:endParaRPr lang="ru-RU"/>
          </a:p>
        </p:txBody>
      </p:sp>
      <p:sp>
        <p:nvSpPr>
          <p:cNvPr id="6" name="Нижний колонтитул 5">
            <a:extLst>
              <a:ext uri="{FF2B5EF4-FFF2-40B4-BE49-F238E27FC236}">
                <a16:creationId xmlns:a16="http://schemas.microsoft.com/office/drawing/2014/main" id="{FD436EBB-9163-9690-61B1-F12E16474DE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ADD8844-5F75-FDB7-33F1-F4126C0A308E}"/>
              </a:ext>
            </a:extLst>
          </p:cNvPr>
          <p:cNvSpPr>
            <a:spLocks noGrp="1"/>
          </p:cNvSpPr>
          <p:nvPr>
            <p:ph type="sldNum" sz="quarter" idx="12"/>
          </p:nvPr>
        </p:nvSpPr>
        <p:spPr/>
        <p:txBody>
          <a:bodyPr/>
          <a:lstStyle/>
          <a:p>
            <a:fld id="{63F3A658-C30E-4CEB-A135-8CB6F5D64B6A}" type="slidenum">
              <a:rPr lang="ru-RU" smtClean="0"/>
              <a:t>‹#›</a:t>
            </a:fld>
            <a:endParaRPr lang="ru-RU"/>
          </a:p>
        </p:txBody>
      </p:sp>
    </p:spTree>
    <p:extLst>
      <p:ext uri="{BB962C8B-B14F-4D97-AF65-F5344CB8AC3E}">
        <p14:creationId xmlns:p14="http://schemas.microsoft.com/office/powerpoint/2010/main" val="408548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C50D3E-6937-2C21-789B-AF5DE0E689F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7F8196FC-9A5C-218C-11AE-508D33FF50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7D16323-0DE8-0D53-581E-A270985EE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7E1AAAA-3E48-7114-07C4-DF1565B13BBA}"/>
              </a:ext>
            </a:extLst>
          </p:cNvPr>
          <p:cNvSpPr>
            <a:spLocks noGrp="1"/>
          </p:cNvSpPr>
          <p:nvPr>
            <p:ph type="dt" sz="half" idx="10"/>
          </p:nvPr>
        </p:nvSpPr>
        <p:spPr/>
        <p:txBody>
          <a:bodyPr/>
          <a:lstStyle/>
          <a:p>
            <a:fld id="{C5D6780E-DA94-4CB7-A925-486C98C2AF45}" type="datetimeFigureOut">
              <a:rPr lang="ru-RU" smtClean="0"/>
              <a:t>22.06.2023</a:t>
            </a:fld>
            <a:endParaRPr lang="ru-RU"/>
          </a:p>
        </p:txBody>
      </p:sp>
      <p:sp>
        <p:nvSpPr>
          <p:cNvPr id="6" name="Нижний колонтитул 5">
            <a:extLst>
              <a:ext uri="{FF2B5EF4-FFF2-40B4-BE49-F238E27FC236}">
                <a16:creationId xmlns:a16="http://schemas.microsoft.com/office/drawing/2014/main" id="{94157D69-458A-17A9-B539-3D1D492EB04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C70F8F2-4AEF-F8B4-0713-0224E6B2EF71}"/>
              </a:ext>
            </a:extLst>
          </p:cNvPr>
          <p:cNvSpPr>
            <a:spLocks noGrp="1"/>
          </p:cNvSpPr>
          <p:nvPr>
            <p:ph type="sldNum" sz="quarter" idx="12"/>
          </p:nvPr>
        </p:nvSpPr>
        <p:spPr/>
        <p:txBody>
          <a:bodyPr/>
          <a:lstStyle/>
          <a:p>
            <a:fld id="{63F3A658-C30E-4CEB-A135-8CB6F5D64B6A}" type="slidenum">
              <a:rPr lang="ru-RU" smtClean="0"/>
              <a:t>‹#›</a:t>
            </a:fld>
            <a:endParaRPr lang="ru-RU"/>
          </a:p>
        </p:txBody>
      </p:sp>
    </p:spTree>
    <p:extLst>
      <p:ext uri="{BB962C8B-B14F-4D97-AF65-F5344CB8AC3E}">
        <p14:creationId xmlns:p14="http://schemas.microsoft.com/office/powerpoint/2010/main" val="613074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4CC727-37BD-4C77-066A-8EC1A73BBE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B513F2C1-5D05-0766-D613-5A46E810D9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773B02E-261D-86F4-FCC7-DDED4EE457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D6780E-DA94-4CB7-A925-486C98C2AF45}" type="datetimeFigureOut">
              <a:rPr lang="ru-RU" smtClean="0"/>
              <a:t>22.06.2023</a:t>
            </a:fld>
            <a:endParaRPr lang="ru-RU"/>
          </a:p>
        </p:txBody>
      </p:sp>
      <p:sp>
        <p:nvSpPr>
          <p:cNvPr id="5" name="Нижний колонтитул 4">
            <a:extLst>
              <a:ext uri="{FF2B5EF4-FFF2-40B4-BE49-F238E27FC236}">
                <a16:creationId xmlns:a16="http://schemas.microsoft.com/office/drawing/2014/main" id="{5786962D-B06E-640D-2175-A47608959F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5BACB95-6E16-720D-9653-A21F0B05A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3A658-C30E-4CEB-A135-8CB6F5D64B6A}" type="slidenum">
              <a:rPr lang="ru-RU" smtClean="0"/>
              <a:t>‹#›</a:t>
            </a:fld>
            <a:endParaRPr lang="ru-RU"/>
          </a:p>
        </p:txBody>
      </p:sp>
    </p:spTree>
    <p:extLst>
      <p:ext uri="{BB962C8B-B14F-4D97-AF65-F5344CB8AC3E}">
        <p14:creationId xmlns:p14="http://schemas.microsoft.com/office/powerpoint/2010/main" val="112756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gif"/><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069114-52A1-F27D-5C1B-DA7EA740598A}"/>
              </a:ext>
            </a:extLst>
          </p:cNvPr>
          <p:cNvSpPr>
            <a:spLocks noGrp="1"/>
          </p:cNvSpPr>
          <p:nvPr>
            <p:ph type="ctrTitle"/>
          </p:nvPr>
        </p:nvSpPr>
        <p:spPr>
          <a:xfrm>
            <a:off x="1178195" y="3097558"/>
            <a:ext cx="10099222" cy="662883"/>
          </a:xfrm>
        </p:spPr>
        <p:txBody>
          <a:bodyPr>
            <a:noAutofit/>
          </a:bodyPr>
          <a:lstStyle/>
          <a:p>
            <a:r>
              <a:rPr lang="en-US" sz="4400" dirty="0"/>
              <a:t>Hadronization as a key to the muon puzzle</a:t>
            </a:r>
            <a:endParaRPr lang="ru-RU" sz="4400" dirty="0"/>
          </a:p>
        </p:txBody>
      </p:sp>
      <p:sp>
        <p:nvSpPr>
          <p:cNvPr id="3" name="Подзаголовок 2">
            <a:extLst>
              <a:ext uri="{FF2B5EF4-FFF2-40B4-BE49-F238E27FC236}">
                <a16:creationId xmlns:a16="http://schemas.microsoft.com/office/drawing/2014/main" id="{50247FE0-E4C7-0162-EF00-4C0A223E6D71}"/>
              </a:ext>
            </a:extLst>
          </p:cNvPr>
          <p:cNvSpPr>
            <a:spLocks noGrp="1"/>
          </p:cNvSpPr>
          <p:nvPr>
            <p:ph type="subTitle" idx="1"/>
          </p:nvPr>
        </p:nvSpPr>
        <p:spPr>
          <a:xfrm>
            <a:off x="1524000" y="3938362"/>
            <a:ext cx="9144000" cy="858658"/>
          </a:xfrm>
        </p:spPr>
        <p:txBody>
          <a:bodyPr>
            <a:normAutofit/>
          </a:bodyPr>
          <a:lstStyle/>
          <a:p>
            <a:r>
              <a:rPr lang="en-US" dirty="0"/>
              <a:t>Nikolaenko R. V.</a:t>
            </a:r>
          </a:p>
          <a:p>
            <a:r>
              <a:rPr lang="en-US" sz="2000" i="1" dirty="0"/>
              <a:t>rvnikolaenko@mephi.ru</a:t>
            </a:r>
            <a:endParaRPr lang="ru-RU" sz="2000" i="1" dirty="0"/>
          </a:p>
        </p:txBody>
      </p:sp>
      <p:sp>
        <p:nvSpPr>
          <p:cNvPr id="4" name="TextBox 3">
            <a:extLst>
              <a:ext uri="{FF2B5EF4-FFF2-40B4-BE49-F238E27FC236}">
                <a16:creationId xmlns:a16="http://schemas.microsoft.com/office/drawing/2014/main" id="{F5722597-EA2B-83B9-E134-B122EE6E0BE4}"/>
              </a:ext>
            </a:extLst>
          </p:cNvPr>
          <p:cNvSpPr txBox="1"/>
          <p:nvPr/>
        </p:nvSpPr>
        <p:spPr>
          <a:xfrm>
            <a:off x="3266443" y="5994152"/>
            <a:ext cx="5659113" cy="646331"/>
          </a:xfrm>
          <a:prstGeom prst="rect">
            <a:avLst/>
          </a:prstGeom>
          <a:noFill/>
        </p:spPr>
        <p:txBody>
          <a:bodyPr wrap="none" rtlCol="0">
            <a:spAutoFit/>
          </a:bodyPr>
          <a:lstStyle/>
          <a:p>
            <a:pPr algn="ctr"/>
            <a:r>
              <a:rPr lang="en-US" dirty="0"/>
              <a:t>International Symposium on Cosmic Rays and Astrophysics</a:t>
            </a:r>
          </a:p>
          <a:p>
            <a:pPr algn="ctr"/>
            <a:r>
              <a:rPr lang="it-IT" dirty="0"/>
              <a:t>27 – 29 June 2023</a:t>
            </a:r>
            <a:endParaRPr lang="ru-RU" dirty="0"/>
          </a:p>
        </p:txBody>
      </p:sp>
      <p:sp>
        <p:nvSpPr>
          <p:cNvPr id="9" name="TextBox 8">
            <a:extLst>
              <a:ext uri="{FF2B5EF4-FFF2-40B4-BE49-F238E27FC236}">
                <a16:creationId xmlns:a16="http://schemas.microsoft.com/office/drawing/2014/main" id="{B8F17B6D-0825-BF42-DE82-F4F96DD19143}"/>
              </a:ext>
            </a:extLst>
          </p:cNvPr>
          <p:cNvSpPr txBox="1"/>
          <p:nvPr/>
        </p:nvSpPr>
        <p:spPr>
          <a:xfrm>
            <a:off x="1689995" y="324611"/>
            <a:ext cx="8812028" cy="369332"/>
          </a:xfrm>
          <a:prstGeom prst="rect">
            <a:avLst/>
          </a:prstGeom>
          <a:noFill/>
        </p:spPr>
        <p:txBody>
          <a:bodyPr wrap="none" rtlCol="0">
            <a:spAutoFit/>
          </a:bodyPr>
          <a:lstStyle/>
          <a:p>
            <a:pPr algn="ctr"/>
            <a:r>
              <a:rPr lang="en-US" b="0" i="0" dirty="0">
                <a:solidFill>
                  <a:srgbClr val="333333"/>
                </a:solidFill>
                <a:effectLst/>
                <a:latin typeface="Roboto" panose="02000000000000000000" pitchFamily="2" charset="0"/>
              </a:rPr>
              <a:t>National Research Nuclear University </a:t>
            </a:r>
            <a:r>
              <a:rPr lang="en-US" b="0" i="0" dirty="0" err="1">
                <a:solidFill>
                  <a:srgbClr val="333333"/>
                </a:solidFill>
                <a:effectLst/>
                <a:latin typeface="Roboto" panose="02000000000000000000" pitchFamily="2" charset="0"/>
              </a:rPr>
              <a:t>MEPhI</a:t>
            </a:r>
            <a:r>
              <a:rPr lang="en-US" b="0" i="0" dirty="0">
                <a:solidFill>
                  <a:srgbClr val="333333"/>
                </a:solidFill>
                <a:effectLst/>
                <a:latin typeface="Roboto" panose="02000000000000000000" pitchFamily="2" charset="0"/>
              </a:rPr>
              <a:t> (Moscow Engineering Physics Institute)</a:t>
            </a:r>
            <a:endParaRPr lang="ru-RU" dirty="0">
              <a:cs typeface="Arial" panose="020B0604020202020204" pitchFamily="34" charset="0"/>
            </a:endParaRPr>
          </a:p>
        </p:txBody>
      </p:sp>
      <p:pic>
        <p:nvPicPr>
          <p:cNvPr id="10" name="Рисунок 9">
            <a:extLst>
              <a:ext uri="{FF2B5EF4-FFF2-40B4-BE49-F238E27FC236}">
                <a16:creationId xmlns:a16="http://schemas.microsoft.com/office/drawing/2014/main" id="{719BAD56-0297-7E3D-9266-2D75A935FE7E}"/>
              </a:ext>
            </a:extLst>
          </p:cNvPr>
          <p:cNvPicPr>
            <a:picLocks noChangeAspect="1"/>
          </p:cNvPicPr>
          <p:nvPr/>
        </p:nvPicPr>
        <p:blipFill>
          <a:blip r:embed="rId2" cstate="print"/>
          <a:stretch>
            <a:fillRect/>
          </a:stretch>
        </p:blipFill>
        <p:spPr>
          <a:xfrm>
            <a:off x="1524000" y="1004993"/>
            <a:ext cx="1502228" cy="1461561"/>
          </a:xfrm>
          <a:prstGeom prst="rect">
            <a:avLst/>
          </a:prstGeom>
        </p:spPr>
      </p:pic>
      <p:pic>
        <p:nvPicPr>
          <p:cNvPr id="6" name="Рисунок 5">
            <a:extLst>
              <a:ext uri="{FF2B5EF4-FFF2-40B4-BE49-F238E27FC236}">
                <a16:creationId xmlns:a16="http://schemas.microsoft.com/office/drawing/2014/main" id="{0CBDF69F-D8FC-B786-F45A-9969DBDA9DA0}"/>
              </a:ext>
            </a:extLst>
          </p:cNvPr>
          <p:cNvPicPr>
            <a:picLocks noChangeAspect="1"/>
          </p:cNvPicPr>
          <p:nvPr/>
        </p:nvPicPr>
        <p:blipFill>
          <a:blip r:embed="rId3"/>
          <a:stretch>
            <a:fillRect/>
          </a:stretch>
        </p:blipFill>
        <p:spPr>
          <a:xfrm>
            <a:off x="3656329" y="1260039"/>
            <a:ext cx="4879339" cy="951471"/>
          </a:xfrm>
          <a:prstGeom prst="rect">
            <a:avLst/>
          </a:prstGeom>
        </p:spPr>
      </p:pic>
      <p:pic>
        <p:nvPicPr>
          <p:cNvPr id="11" name="Рисунок 10">
            <a:extLst>
              <a:ext uri="{FF2B5EF4-FFF2-40B4-BE49-F238E27FC236}">
                <a16:creationId xmlns:a16="http://schemas.microsoft.com/office/drawing/2014/main" id="{CFE53E34-665F-C3B9-98A9-0A578C23D905}"/>
              </a:ext>
            </a:extLst>
          </p:cNvPr>
          <p:cNvPicPr>
            <a:picLocks noChangeAspect="1"/>
          </p:cNvPicPr>
          <p:nvPr/>
        </p:nvPicPr>
        <p:blipFill>
          <a:blip r:embed="rId4"/>
          <a:stretch>
            <a:fillRect/>
          </a:stretch>
        </p:blipFill>
        <p:spPr>
          <a:xfrm>
            <a:off x="9165769" y="1059498"/>
            <a:ext cx="2257425" cy="1352550"/>
          </a:xfrm>
          <a:prstGeom prst="rect">
            <a:avLst/>
          </a:prstGeom>
        </p:spPr>
      </p:pic>
    </p:spTree>
    <p:extLst>
      <p:ext uri="{BB962C8B-B14F-4D97-AF65-F5344CB8AC3E}">
        <p14:creationId xmlns:p14="http://schemas.microsoft.com/office/powerpoint/2010/main" val="966278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F2FF24-2898-EE94-02F1-B17489076CE9}"/>
              </a:ext>
            </a:extLst>
          </p:cNvPr>
          <p:cNvSpPr txBox="1">
            <a:spLocks/>
          </p:cNvSpPr>
          <p:nvPr/>
        </p:nvSpPr>
        <p:spPr>
          <a:xfrm>
            <a:off x="334736" y="52524"/>
            <a:ext cx="11552464" cy="8676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Conclusion</a:t>
            </a:r>
            <a:endParaRPr lang="ru-RU" sz="4000" dirty="0"/>
          </a:p>
        </p:txBody>
      </p:sp>
      <p:cxnSp>
        <p:nvCxnSpPr>
          <p:cNvPr id="3" name="Прямая соединительная линия 2">
            <a:extLst>
              <a:ext uri="{FF2B5EF4-FFF2-40B4-BE49-F238E27FC236}">
                <a16:creationId xmlns:a16="http://schemas.microsoft.com/office/drawing/2014/main" id="{A272860C-4168-F45D-FE44-E12B18934E9C}"/>
              </a:ext>
            </a:extLst>
          </p:cNvPr>
          <p:cNvCxnSpPr/>
          <p:nvPr/>
        </p:nvCxnSpPr>
        <p:spPr>
          <a:xfrm>
            <a:off x="-149" y="641072"/>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AB979B5-E1A1-7A78-9821-B602740B2885}"/>
              </a:ext>
            </a:extLst>
          </p:cNvPr>
          <p:cNvSpPr txBox="1"/>
          <p:nvPr/>
        </p:nvSpPr>
        <p:spPr>
          <a:xfrm>
            <a:off x="947202" y="1106054"/>
            <a:ext cx="10297298" cy="3970318"/>
          </a:xfrm>
          <a:prstGeom prst="rect">
            <a:avLst/>
          </a:prstGeom>
          <a:noFill/>
        </p:spPr>
        <p:txBody>
          <a:bodyPr wrap="square" rtlCol="0">
            <a:spAutoFit/>
          </a:bodyPr>
          <a:lstStyle/>
          <a:p>
            <a:pPr marL="285750" indent="-285750">
              <a:buFont typeface="Arial" panose="020B0604020202020204" pitchFamily="34" charset="0"/>
              <a:buChar char="•"/>
            </a:pPr>
            <a:r>
              <a:rPr lang="en-US" dirty="0"/>
              <a:t>Models of hadronic interactions usually contain a set of parameters that allow them to vary the number of muons by large extent.</a:t>
            </a:r>
            <a:endParaRPr lang="ru-RU" dirty="0"/>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en-US" dirty="0"/>
              <a:t>Several important physics assumptions have been proposed in different works. They tend to use additional parameterization to implement changes.</a:t>
            </a:r>
            <a:endParaRPr lang="ru-RU" dirty="0"/>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en-US" dirty="0"/>
              <a:t>However, the theoretical basis for the explanation of such effects is lacking. Also the strong energy dependence should be explained within the framework of consistent theoretical approach.</a:t>
            </a:r>
            <a:endParaRPr lang="ru-RU" dirty="0"/>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en-US" dirty="0"/>
              <a:t>Models of hadronization process are the top priority for the consideration. An extension of existing framework might give the improvements in baryon and meson resonance production in hadron and nucleus collisions.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exact mechanism of the enhancement of charged component is still unclear.</a:t>
            </a:r>
            <a:endParaRPr lang="ru-RU" dirty="0"/>
          </a:p>
        </p:txBody>
      </p:sp>
      <p:sp>
        <p:nvSpPr>
          <p:cNvPr id="5" name="Номер слайда 5">
            <a:extLst>
              <a:ext uri="{FF2B5EF4-FFF2-40B4-BE49-F238E27FC236}">
                <a16:creationId xmlns:a16="http://schemas.microsoft.com/office/drawing/2014/main" id="{93345114-58BD-572F-EE4B-3A5A3D3800B2}"/>
              </a:ext>
            </a:extLst>
          </p:cNvPr>
          <p:cNvSpPr>
            <a:spLocks noGrp="1"/>
          </p:cNvSpPr>
          <p:nvPr>
            <p:ph type="sldNum" sz="quarter" idx="12"/>
          </p:nvPr>
        </p:nvSpPr>
        <p:spPr>
          <a:xfrm>
            <a:off x="8610600" y="6356350"/>
            <a:ext cx="2743200" cy="365125"/>
          </a:xfrm>
        </p:spPr>
        <p:txBody>
          <a:bodyPr/>
          <a:lstStyle/>
          <a:p>
            <a:fld id="{1D785DD5-2F6F-440B-9BD4-3D9BD4A1941F}" type="slidenum">
              <a:rPr lang="ru-RU" sz="1600" smtClean="0">
                <a:solidFill>
                  <a:schemeClr val="tx1"/>
                </a:solidFill>
              </a:rPr>
              <a:t>10</a:t>
            </a:fld>
            <a:endParaRPr lang="ru-RU" sz="1600" dirty="0">
              <a:solidFill>
                <a:schemeClr val="tx1"/>
              </a:solidFill>
            </a:endParaRPr>
          </a:p>
        </p:txBody>
      </p:sp>
    </p:spTree>
    <p:extLst>
      <p:ext uri="{BB962C8B-B14F-4D97-AF65-F5344CB8AC3E}">
        <p14:creationId xmlns:p14="http://schemas.microsoft.com/office/powerpoint/2010/main" val="1995170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7718CA-D761-1EEE-09C8-E84FCAF6B7B1}"/>
              </a:ext>
            </a:extLst>
          </p:cNvPr>
          <p:cNvSpPr txBox="1">
            <a:spLocks/>
          </p:cNvSpPr>
          <p:nvPr/>
        </p:nvSpPr>
        <p:spPr>
          <a:xfrm>
            <a:off x="1046389" y="2430661"/>
            <a:ext cx="10099222" cy="2387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Thank you for your attention</a:t>
            </a:r>
            <a:r>
              <a:rPr lang="ru-RU" dirty="0"/>
              <a:t>!</a:t>
            </a:r>
          </a:p>
        </p:txBody>
      </p:sp>
    </p:spTree>
    <p:extLst>
      <p:ext uri="{BB962C8B-B14F-4D97-AF65-F5344CB8AC3E}">
        <p14:creationId xmlns:p14="http://schemas.microsoft.com/office/powerpoint/2010/main" val="2396014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7A875A-5044-1F97-D9B3-AC02A13A9331}"/>
              </a:ext>
            </a:extLst>
          </p:cNvPr>
          <p:cNvSpPr txBox="1">
            <a:spLocks/>
          </p:cNvSpPr>
          <p:nvPr/>
        </p:nvSpPr>
        <p:spPr>
          <a:xfrm>
            <a:off x="1046389" y="2430661"/>
            <a:ext cx="10099222" cy="2387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BACKUP</a:t>
            </a:r>
            <a:endParaRPr lang="ru-RU" dirty="0"/>
          </a:p>
        </p:txBody>
      </p:sp>
    </p:spTree>
    <p:extLst>
      <p:ext uri="{BB962C8B-B14F-4D97-AF65-F5344CB8AC3E}">
        <p14:creationId xmlns:p14="http://schemas.microsoft.com/office/powerpoint/2010/main" val="1182223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EA1FDD4-6184-B7DA-2D52-16284B7C04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94" y="1229621"/>
            <a:ext cx="5560114" cy="4722709"/>
          </a:xfrm>
          <a:prstGeom prst="rect">
            <a:avLst/>
          </a:prstGeom>
        </p:spPr>
      </p:pic>
      <p:pic>
        <p:nvPicPr>
          <p:cNvPr id="3" name="Рисунок 2">
            <a:extLst>
              <a:ext uri="{FF2B5EF4-FFF2-40B4-BE49-F238E27FC236}">
                <a16:creationId xmlns:a16="http://schemas.microsoft.com/office/drawing/2014/main" id="{98BAF3E4-F5F8-D6B2-B96B-C26A9E871F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181" y="1381175"/>
            <a:ext cx="5585545" cy="4419600"/>
          </a:xfrm>
          <a:prstGeom prst="rect">
            <a:avLst/>
          </a:prstGeom>
        </p:spPr>
      </p:pic>
      <p:sp>
        <p:nvSpPr>
          <p:cNvPr id="4" name="Номер слайда 5">
            <a:extLst>
              <a:ext uri="{FF2B5EF4-FFF2-40B4-BE49-F238E27FC236}">
                <a16:creationId xmlns:a16="http://schemas.microsoft.com/office/drawing/2014/main" id="{C1CC5045-8B57-D76D-C082-AD92CDCD4223}"/>
              </a:ext>
            </a:extLst>
          </p:cNvPr>
          <p:cNvSpPr>
            <a:spLocks noGrp="1"/>
          </p:cNvSpPr>
          <p:nvPr>
            <p:ph type="sldNum" sz="quarter" idx="12"/>
          </p:nvPr>
        </p:nvSpPr>
        <p:spPr>
          <a:xfrm>
            <a:off x="8610600" y="6356350"/>
            <a:ext cx="2743200" cy="365125"/>
          </a:xfrm>
        </p:spPr>
        <p:txBody>
          <a:bodyPr/>
          <a:lstStyle/>
          <a:p>
            <a:fld id="{1D785DD5-2F6F-440B-9BD4-3D9BD4A1941F}" type="slidenum">
              <a:rPr lang="ru-RU" sz="1600" smtClean="0">
                <a:solidFill>
                  <a:schemeClr val="tx1"/>
                </a:solidFill>
              </a:rPr>
              <a:t>13</a:t>
            </a:fld>
            <a:endParaRPr lang="ru-RU" sz="1600" dirty="0">
              <a:solidFill>
                <a:schemeClr val="tx1"/>
              </a:solidFill>
            </a:endParaRPr>
          </a:p>
        </p:txBody>
      </p:sp>
      <p:sp>
        <p:nvSpPr>
          <p:cNvPr id="5" name="Заголовок 1">
            <a:extLst>
              <a:ext uri="{FF2B5EF4-FFF2-40B4-BE49-F238E27FC236}">
                <a16:creationId xmlns:a16="http://schemas.microsoft.com/office/drawing/2014/main" id="{D7A9029F-D99F-706E-8F35-80C01822CF0E}"/>
              </a:ext>
            </a:extLst>
          </p:cNvPr>
          <p:cNvSpPr txBox="1">
            <a:spLocks/>
          </p:cNvSpPr>
          <p:nvPr/>
        </p:nvSpPr>
        <p:spPr>
          <a:xfrm>
            <a:off x="334736" y="52524"/>
            <a:ext cx="11552464" cy="8676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Neutral mesons data (1)</a:t>
            </a:r>
            <a:endParaRPr lang="ru-RU" sz="4000" dirty="0"/>
          </a:p>
        </p:txBody>
      </p:sp>
      <p:cxnSp>
        <p:nvCxnSpPr>
          <p:cNvPr id="6" name="Прямая соединительная линия 5">
            <a:extLst>
              <a:ext uri="{FF2B5EF4-FFF2-40B4-BE49-F238E27FC236}">
                <a16:creationId xmlns:a16="http://schemas.microsoft.com/office/drawing/2014/main" id="{AE908108-37A7-8588-C4B2-1A27EF964B8E}"/>
              </a:ext>
            </a:extLst>
          </p:cNvPr>
          <p:cNvCxnSpPr/>
          <p:nvPr/>
        </p:nvCxnSpPr>
        <p:spPr>
          <a:xfrm>
            <a:off x="-149" y="641072"/>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366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E632094-71A0-716A-0760-6D04493F1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265" y="1729622"/>
            <a:ext cx="11087469" cy="3817312"/>
          </a:xfrm>
          <a:prstGeom prst="rect">
            <a:avLst/>
          </a:prstGeom>
        </p:spPr>
      </p:pic>
      <p:sp>
        <p:nvSpPr>
          <p:cNvPr id="4" name="Номер слайда 5">
            <a:extLst>
              <a:ext uri="{FF2B5EF4-FFF2-40B4-BE49-F238E27FC236}">
                <a16:creationId xmlns:a16="http://schemas.microsoft.com/office/drawing/2014/main" id="{40A6AF5F-C278-ED3D-31A0-48736F1DAA85}"/>
              </a:ext>
            </a:extLst>
          </p:cNvPr>
          <p:cNvSpPr>
            <a:spLocks noGrp="1"/>
          </p:cNvSpPr>
          <p:nvPr>
            <p:ph type="sldNum" sz="quarter" idx="12"/>
          </p:nvPr>
        </p:nvSpPr>
        <p:spPr>
          <a:xfrm>
            <a:off x="8610600" y="6356350"/>
            <a:ext cx="2743200" cy="365125"/>
          </a:xfrm>
        </p:spPr>
        <p:txBody>
          <a:bodyPr/>
          <a:lstStyle/>
          <a:p>
            <a:fld id="{1D785DD5-2F6F-440B-9BD4-3D9BD4A1941F}" type="slidenum">
              <a:rPr lang="ru-RU" sz="1600" smtClean="0">
                <a:solidFill>
                  <a:schemeClr val="tx1"/>
                </a:solidFill>
              </a:rPr>
              <a:t>14</a:t>
            </a:fld>
            <a:endParaRPr lang="ru-RU" sz="1600" dirty="0">
              <a:solidFill>
                <a:schemeClr val="tx1"/>
              </a:solidFill>
            </a:endParaRPr>
          </a:p>
        </p:txBody>
      </p:sp>
      <p:sp>
        <p:nvSpPr>
          <p:cNvPr id="5" name="Заголовок 1">
            <a:extLst>
              <a:ext uri="{FF2B5EF4-FFF2-40B4-BE49-F238E27FC236}">
                <a16:creationId xmlns:a16="http://schemas.microsoft.com/office/drawing/2014/main" id="{8285C628-8CE8-07BE-CB2B-096EB447EF0B}"/>
              </a:ext>
            </a:extLst>
          </p:cNvPr>
          <p:cNvSpPr txBox="1">
            <a:spLocks/>
          </p:cNvSpPr>
          <p:nvPr/>
        </p:nvSpPr>
        <p:spPr>
          <a:xfrm>
            <a:off x="334736" y="52524"/>
            <a:ext cx="11552464" cy="8676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Neutral mesons data (2)</a:t>
            </a:r>
            <a:endParaRPr lang="ru-RU" sz="4000" dirty="0"/>
          </a:p>
        </p:txBody>
      </p:sp>
      <p:cxnSp>
        <p:nvCxnSpPr>
          <p:cNvPr id="6" name="Прямая соединительная линия 5">
            <a:extLst>
              <a:ext uri="{FF2B5EF4-FFF2-40B4-BE49-F238E27FC236}">
                <a16:creationId xmlns:a16="http://schemas.microsoft.com/office/drawing/2014/main" id="{4CF1372B-C4B4-B810-C18B-92B564876E43}"/>
              </a:ext>
            </a:extLst>
          </p:cNvPr>
          <p:cNvCxnSpPr/>
          <p:nvPr/>
        </p:nvCxnSpPr>
        <p:spPr>
          <a:xfrm>
            <a:off x="-149" y="641072"/>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273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BAA3820B-072A-4433-BC8E-A25A64575AE0}"/>
              </a:ext>
            </a:extLst>
          </p:cNvPr>
          <p:cNvSpPr txBox="1">
            <a:spLocks/>
          </p:cNvSpPr>
          <p:nvPr/>
        </p:nvSpPr>
        <p:spPr>
          <a:xfrm>
            <a:off x="403347" y="1413833"/>
            <a:ext cx="10413242" cy="6149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u-RU" sz="3200" dirty="0">
              <a:cs typeface="Times New Roman" panose="02020603050405020304" pitchFamily="18" charset="0"/>
            </a:endParaRPr>
          </a:p>
        </p:txBody>
      </p:sp>
      <p:pic>
        <p:nvPicPr>
          <p:cNvPr id="4" name="Рисунок 3">
            <a:extLst>
              <a:ext uri="{FF2B5EF4-FFF2-40B4-BE49-F238E27FC236}">
                <a16:creationId xmlns:a16="http://schemas.microsoft.com/office/drawing/2014/main" id="{109DCE39-4A7B-42D0-A433-000C722AE4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483" y="1077396"/>
            <a:ext cx="5934710" cy="3942080"/>
          </a:xfrm>
          <a:prstGeom prst="rect">
            <a:avLst/>
          </a:prstGeom>
          <a:noFill/>
          <a:ln>
            <a:noFill/>
          </a:ln>
        </p:spPr>
      </p:pic>
      <p:sp>
        <p:nvSpPr>
          <p:cNvPr id="5" name="TextBox 4">
            <a:extLst>
              <a:ext uri="{FF2B5EF4-FFF2-40B4-BE49-F238E27FC236}">
                <a16:creationId xmlns:a16="http://schemas.microsoft.com/office/drawing/2014/main" id="{0ECB3AC7-C0DD-4FA7-A79A-529ED4846CF7}"/>
              </a:ext>
            </a:extLst>
          </p:cNvPr>
          <p:cNvSpPr txBox="1"/>
          <p:nvPr/>
        </p:nvSpPr>
        <p:spPr>
          <a:xfrm>
            <a:off x="490946" y="5228304"/>
            <a:ext cx="5492262" cy="1200329"/>
          </a:xfrm>
          <a:prstGeom prst="rect">
            <a:avLst/>
          </a:prstGeom>
          <a:noFill/>
        </p:spPr>
        <p:txBody>
          <a:bodyPr wrap="square" rtlCol="0">
            <a:spAutoFit/>
          </a:bodyPr>
          <a:lstStyle/>
          <a:p>
            <a:r>
              <a:rPr lang="en-US" dirty="0">
                <a:cs typeface="Times New Roman" panose="02020603050405020304" pitchFamily="18" charset="0"/>
              </a:rPr>
              <a:t>General scheme of the interface. “STACKIN” option is used in CORSIKA for stack input of particles to begin the simulation with.</a:t>
            </a:r>
            <a:endParaRPr lang="ru-RU" dirty="0">
              <a:cs typeface="Times New Roman" panose="02020603050405020304" pitchFamily="18" charset="0"/>
            </a:endParaRPr>
          </a:p>
          <a:p>
            <a:endParaRPr lang="ru-RU" dirty="0">
              <a:cs typeface="Times New Roman" panose="02020603050405020304" pitchFamily="18" charset="0"/>
            </a:endParaRPr>
          </a:p>
        </p:txBody>
      </p:sp>
      <p:sp>
        <p:nvSpPr>
          <p:cNvPr id="2" name="TextBox 1">
            <a:extLst>
              <a:ext uri="{FF2B5EF4-FFF2-40B4-BE49-F238E27FC236}">
                <a16:creationId xmlns:a16="http://schemas.microsoft.com/office/drawing/2014/main" id="{ADAAD404-38F5-2F82-0C76-FC32E68B2F49}"/>
              </a:ext>
            </a:extLst>
          </p:cNvPr>
          <p:cNvSpPr txBox="1"/>
          <p:nvPr/>
        </p:nvSpPr>
        <p:spPr>
          <a:xfrm>
            <a:off x="797167" y="1086241"/>
            <a:ext cx="1166446" cy="584775"/>
          </a:xfrm>
          <a:prstGeom prst="rect">
            <a:avLst/>
          </a:prstGeom>
          <a:solidFill>
            <a:schemeClr val="bg1"/>
          </a:solidFill>
        </p:spPr>
        <p:txBody>
          <a:bodyPr wrap="square" rtlCol="0">
            <a:spAutoFit/>
          </a:bodyPr>
          <a:lstStyle/>
          <a:p>
            <a:pPr algn="ctr"/>
            <a:r>
              <a:rPr lang="en-US" sz="1600" dirty="0"/>
              <a:t>Primary</a:t>
            </a:r>
          </a:p>
          <a:p>
            <a:pPr algn="ctr"/>
            <a:r>
              <a:rPr lang="en-US" sz="1600" dirty="0"/>
              <a:t>nucleus</a:t>
            </a:r>
            <a:endParaRPr lang="ru-RU" sz="1600" dirty="0"/>
          </a:p>
        </p:txBody>
      </p:sp>
      <p:sp>
        <p:nvSpPr>
          <p:cNvPr id="7" name="TextBox 6">
            <a:extLst>
              <a:ext uri="{FF2B5EF4-FFF2-40B4-BE49-F238E27FC236}">
                <a16:creationId xmlns:a16="http://schemas.microsoft.com/office/drawing/2014/main" id="{927398D1-6924-54F7-F45A-4643881380E7}"/>
              </a:ext>
            </a:extLst>
          </p:cNvPr>
          <p:cNvSpPr txBox="1"/>
          <p:nvPr/>
        </p:nvSpPr>
        <p:spPr>
          <a:xfrm>
            <a:off x="1219198" y="2368061"/>
            <a:ext cx="1166446" cy="584775"/>
          </a:xfrm>
          <a:prstGeom prst="rect">
            <a:avLst/>
          </a:prstGeom>
          <a:solidFill>
            <a:schemeClr val="bg1"/>
          </a:solidFill>
        </p:spPr>
        <p:txBody>
          <a:bodyPr wrap="square" rtlCol="0">
            <a:spAutoFit/>
          </a:bodyPr>
          <a:lstStyle/>
          <a:p>
            <a:pPr algn="ctr"/>
            <a:r>
              <a:rPr lang="en-US" sz="1600" dirty="0"/>
              <a:t>Secondary</a:t>
            </a:r>
          </a:p>
          <a:p>
            <a:pPr algn="ctr"/>
            <a:r>
              <a:rPr lang="en-US" sz="1600" dirty="0"/>
              <a:t>nuclei</a:t>
            </a:r>
            <a:endParaRPr lang="ru-RU" sz="1600" dirty="0"/>
          </a:p>
        </p:txBody>
      </p:sp>
      <p:sp>
        <p:nvSpPr>
          <p:cNvPr id="8" name="TextBox 7">
            <a:extLst>
              <a:ext uri="{FF2B5EF4-FFF2-40B4-BE49-F238E27FC236}">
                <a16:creationId xmlns:a16="http://schemas.microsoft.com/office/drawing/2014/main" id="{71CAD1B9-1115-3664-185C-9361D80CE9B8}"/>
              </a:ext>
            </a:extLst>
          </p:cNvPr>
          <p:cNvSpPr txBox="1"/>
          <p:nvPr/>
        </p:nvSpPr>
        <p:spPr>
          <a:xfrm>
            <a:off x="3651737" y="2396558"/>
            <a:ext cx="1166446" cy="556178"/>
          </a:xfrm>
          <a:prstGeom prst="rect">
            <a:avLst/>
          </a:prstGeom>
          <a:solidFill>
            <a:schemeClr val="bg1"/>
          </a:solidFill>
        </p:spPr>
        <p:txBody>
          <a:bodyPr wrap="square" rtlCol="0">
            <a:spAutoFit/>
          </a:bodyPr>
          <a:lstStyle/>
          <a:p>
            <a:pPr algn="ctr">
              <a:lnSpc>
                <a:spcPts val="1200"/>
              </a:lnSpc>
            </a:pPr>
            <a:r>
              <a:rPr lang="en-US" sz="1200" dirty="0"/>
              <a:t>Other</a:t>
            </a:r>
          </a:p>
          <a:p>
            <a:pPr algn="ctr">
              <a:lnSpc>
                <a:spcPts val="1200"/>
              </a:lnSpc>
            </a:pPr>
            <a:r>
              <a:rPr lang="en-US" sz="1200" dirty="0"/>
              <a:t>secondary</a:t>
            </a:r>
          </a:p>
          <a:p>
            <a:pPr algn="ctr">
              <a:lnSpc>
                <a:spcPts val="1200"/>
              </a:lnSpc>
            </a:pPr>
            <a:r>
              <a:rPr lang="en-US" sz="1200" dirty="0"/>
              <a:t>particles</a:t>
            </a:r>
            <a:endParaRPr lang="ru-RU" sz="1100" dirty="0"/>
          </a:p>
        </p:txBody>
      </p:sp>
      <p:sp>
        <p:nvSpPr>
          <p:cNvPr id="10" name="Прямоугольник 9">
            <a:extLst>
              <a:ext uri="{FF2B5EF4-FFF2-40B4-BE49-F238E27FC236}">
                <a16:creationId xmlns:a16="http://schemas.microsoft.com/office/drawing/2014/main" id="{08C9D930-682A-78B5-A916-6BAC9858918B}"/>
              </a:ext>
            </a:extLst>
          </p:cNvPr>
          <p:cNvSpPr/>
          <p:nvPr/>
        </p:nvSpPr>
        <p:spPr>
          <a:xfrm>
            <a:off x="2872151" y="3390351"/>
            <a:ext cx="513801" cy="47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5CD8B1B7-E10A-C749-6A8F-BA7EA92AE37B}"/>
              </a:ext>
            </a:extLst>
          </p:cNvPr>
          <p:cNvSpPr/>
          <p:nvPr/>
        </p:nvSpPr>
        <p:spPr>
          <a:xfrm>
            <a:off x="2997809" y="3819525"/>
            <a:ext cx="171450" cy="80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855C9CE7-B8C3-3C0F-44E8-DB11BE08E773}"/>
              </a:ext>
            </a:extLst>
          </p:cNvPr>
          <p:cNvSpPr txBox="1"/>
          <p:nvPr/>
        </p:nvSpPr>
        <p:spPr>
          <a:xfrm>
            <a:off x="2737978" y="3429985"/>
            <a:ext cx="767860" cy="402290"/>
          </a:xfrm>
          <a:prstGeom prst="rect">
            <a:avLst/>
          </a:prstGeom>
          <a:solidFill>
            <a:schemeClr val="bg1"/>
          </a:solidFill>
        </p:spPr>
        <p:txBody>
          <a:bodyPr wrap="square" rtlCol="0">
            <a:spAutoFit/>
          </a:bodyPr>
          <a:lstStyle/>
          <a:p>
            <a:pPr algn="ctr">
              <a:lnSpc>
                <a:spcPts val="1200"/>
              </a:lnSpc>
            </a:pPr>
            <a:r>
              <a:rPr lang="en-US" sz="1200" dirty="0"/>
              <a:t>Mean</a:t>
            </a:r>
          </a:p>
          <a:p>
            <a:pPr algn="ctr">
              <a:lnSpc>
                <a:spcPts val="1200"/>
              </a:lnSpc>
            </a:pPr>
            <a:r>
              <a:rPr lang="en-US" sz="1200" dirty="0"/>
              <a:t>free path</a:t>
            </a:r>
          </a:p>
        </p:txBody>
      </p:sp>
      <p:sp>
        <p:nvSpPr>
          <p:cNvPr id="12" name="TextBox 11">
            <a:extLst>
              <a:ext uri="{FF2B5EF4-FFF2-40B4-BE49-F238E27FC236}">
                <a16:creationId xmlns:a16="http://schemas.microsoft.com/office/drawing/2014/main" id="{8E398500-2878-829E-6683-9D935B71545E}"/>
              </a:ext>
            </a:extLst>
          </p:cNvPr>
          <p:cNvSpPr txBox="1"/>
          <p:nvPr/>
        </p:nvSpPr>
        <p:spPr>
          <a:xfrm>
            <a:off x="1184762" y="4326287"/>
            <a:ext cx="1166446" cy="556178"/>
          </a:xfrm>
          <a:prstGeom prst="rect">
            <a:avLst/>
          </a:prstGeom>
          <a:solidFill>
            <a:schemeClr val="bg1"/>
          </a:solidFill>
        </p:spPr>
        <p:txBody>
          <a:bodyPr wrap="square" rtlCol="0">
            <a:spAutoFit/>
          </a:bodyPr>
          <a:lstStyle/>
          <a:p>
            <a:pPr algn="ctr">
              <a:lnSpc>
                <a:spcPts val="1200"/>
              </a:lnSpc>
            </a:pPr>
            <a:r>
              <a:rPr lang="en-US" sz="1200" dirty="0"/>
              <a:t>Other</a:t>
            </a:r>
          </a:p>
          <a:p>
            <a:pPr algn="ctr">
              <a:lnSpc>
                <a:spcPts val="1200"/>
              </a:lnSpc>
            </a:pPr>
            <a:r>
              <a:rPr lang="en-US" sz="1200" dirty="0"/>
              <a:t>secondary</a:t>
            </a:r>
          </a:p>
          <a:p>
            <a:pPr algn="ctr">
              <a:lnSpc>
                <a:spcPts val="1200"/>
              </a:lnSpc>
            </a:pPr>
            <a:r>
              <a:rPr lang="en-US" sz="1200" dirty="0"/>
              <a:t>particles</a:t>
            </a:r>
            <a:endParaRPr lang="ru-RU" sz="1100" dirty="0"/>
          </a:p>
        </p:txBody>
      </p:sp>
      <p:sp>
        <p:nvSpPr>
          <p:cNvPr id="13" name="TextBox 12">
            <a:extLst>
              <a:ext uri="{FF2B5EF4-FFF2-40B4-BE49-F238E27FC236}">
                <a16:creationId xmlns:a16="http://schemas.microsoft.com/office/drawing/2014/main" id="{55BDE5B3-F466-76E7-F74E-2C415B952F96}"/>
              </a:ext>
            </a:extLst>
          </p:cNvPr>
          <p:cNvSpPr txBox="1"/>
          <p:nvPr/>
        </p:nvSpPr>
        <p:spPr>
          <a:xfrm>
            <a:off x="5261470" y="4335813"/>
            <a:ext cx="1166446" cy="553998"/>
          </a:xfrm>
          <a:prstGeom prst="rect">
            <a:avLst/>
          </a:prstGeom>
          <a:solidFill>
            <a:schemeClr val="bg1"/>
          </a:solidFill>
        </p:spPr>
        <p:txBody>
          <a:bodyPr wrap="square" rtlCol="0">
            <a:spAutoFit/>
          </a:bodyPr>
          <a:lstStyle/>
          <a:p>
            <a:pPr algn="ctr">
              <a:lnSpc>
                <a:spcPts val="1200"/>
              </a:lnSpc>
            </a:pPr>
            <a:r>
              <a:rPr lang="en-US" sz="1200" dirty="0"/>
              <a:t>Particles at</a:t>
            </a:r>
          </a:p>
          <a:p>
            <a:pPr algn="ctr">
              <a:lnSpc>
                <a:spcPts val="1200"/>
              </a:lnSpc>
            </a:pPr>
            <a:r>
              <a:rPr lang="en-US" sz="1200" dirty="0"/>
              <a:t>detector</a:t>
            </a:r>
          </a:p>
          <a:p>
            <a:pPr algn="ctr">
              <a:lnSpc>
                <a:spcPts val="1200"/>
              </a:lnSpc>
            </a:pPr>
            <a:r>
              <a:rPr lang="en-US" sz="1200" dirty="0"/>
              <a:t>level</a:t>
            </a:r>
            <a:endParaRPr lang="ru-RU" sz="1100" dirty="0"/>
          </a:p>
        </p:txBody>
      </p:sp>
      <p:pic>
        <p:nvPicPr>
          <p:cNvPr id="14" name="Рисунок 13">
            <a:extLst>
              <a:ext uri="{FF2B5EF4-FFF2-40B4-BE49-F238E27FC236}">
                <a16:creationId xmlns:a16="http://schemas.microsoft.com/office/drawing/2014/main" id="{1F65EEDF-5B88-7B1D-40B9-0584F3D76D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9521" y="843979"/>
            <a:ext cx="5946509" cy="4548901"/>
          </a:xfrm>
          <a:prstGeom prst="rect">
            <a:avLst/>
          </a:prstGeom>
          <a:noFill/>
          <a:ln>
            <a:noFill/>
          </a:ln>
        </p:spPr>
      </p:pic>
      <p:sp>
        <p:nvSpPr>
          <p:cNvPr id="15" name="TextBox 14">
            <a:extLst>
              <a:ext uri="{FF2B5EF4-FFF2-40B4-BE49-F238E27FC236}">
                <a16:creationId xmlns:a16="http://schemas.microsoft.com/office/drawing/2014/main" id="{7AA4A680-3B47-E6D7-5AF1-22E3B2990079}"/>
              </a:ext>
            </a:extLst>
          </p:cNvPr>
          <p:cNvSpPr txBox="1"/>
          <p:nvPr/>
        </p:nvSpPr>
        <p:spPr>
          <a:xfrm>
            <a:off x="6752491" y="5204328"/>
            <a:ext cx="4772395" cy="1477328"/>
          </a:xfrm>
          <a:prstGeom prst="rect">
            <a:avLst/>
          </a:prstGeom>
          <a:noFill/>
        </p:spPr>
        <p:txBody>
          <a:bodyPr wrap="square" rtlCol="0">
            <a:spAutoFit/>
          </a:bodyPr>
          <a:lstStyle/>
          <a:p>
            <a:r>
              <a:rPr lang="en-US" dirty="0">
                <a:cs typeface="Times New Roman" panose="02020603050405020304" pitchFamily="18" charset="0"/>
              </a:rPr>
              <a:t>Nucleus-air total cross-sections obtained from QGSJET-II-04 and FLUKA-INFN models. Mean free path is then calculated using </a:t>
            </a:r>
            <a:r>
              <a:rPr lang="en-US" dirty="0" err="1">
                <a:cs typeface="Times New Roman" panose="02020603050405020304" pitchFamily="18" charset="0"/>
              </a:rPr>
              <a:t>Linsley’s</a:t>
            </a:r>
            <a:r>
              <a:rPr lang="en-US" dirty="0">
                <a:cs typeface="Times New Roman" panose="02020603050405020304" pitchFamily="18" charset="0"/>
              </a:rPr>
              <a:t> parameterization for the atmosphere.</a:t>
            </a:r>
            <a:endParaRPr lang="ru-RU" dirty="0">
              <a:cs typeface="Times New Roman" panose="02020603050405020304" pitchFamily="18" charset="0"/>
            </a:endParaRPr>
          </a:p>
          <a:p>
            <a:endParaRPr lang="ru-RU" dirty="0">
              <a:cs typeface="Times New Roman" panose="02020603050405020304" pitchFamily="18" charset="0"/>
            </a:endParaRPr>
          </a:p>
        </p:txBody>
      </p:sp>
      <p:sp>
        <p:nvSpPr>
          <p:cNvPr id="16" name="Номер слайда 5">
            <a:extLst>
              <a:ext uri="{FF2B5EF4-FFF2-40B4-BE49-F238E27FC236}">
                <a16:creationId xmlns:a16="http://schemas.microsoft.com/office/drawing/2014/main" id="{F46499E6-954D-4B07-89A3-C7D2A069FAD1}"/>
              </a:ext>
            </a:extLst>
          </p:cNvPr>
          <p:cNvSpPr>
            <a:spLocks noGrp="1"/>
          </p:cNvSpPr>
          <p:nvPr>
            <p:ph type="sldNum" sz="quarter" idx="12"/>
          </p:nvPr>
        </p:nvSpPr>
        <p:spPr>
          <a:xfrm>
            <a:off x="8610600" y="6356350"/>
            <a:ext cx="2743200" cy="365125"/>
          </a:xfrm>
        </p:spPr>
        <p:txBody>
          <a:bodyPr/>
          <a:lstStyle/>
          <a:p>
            <a:fld id="{1D785DD5-2F6F-440B-9BD4-3D9BD4A1941F}" type="slidenum">
              <a:rPr lang="ru-RU" sz="1600" smtClean="0">
                <a:solidFill>
                  <a:schemeClr val="tx1"/>
                </a:solidFill>
              </a:rPr>
              <a:t>15</a:t>
            </a:fld>
            <a:endParaRPr lang="ru-RU" sz="1600" dirty="0">
              <a:solidFill>
                <a:schemeClr val="tx1"/>
              </a:solidFill>
            </a:endParaRPr>
          </a:p>
        </p:txBody>
      </p:sp>
      <p:sp>
        <p:nvSpPr>
          <p:cNvPr id="17" name="Заголовок 1">
            <a:extLst>
              <a:ext uri="{FF2B5EF4-FFF2-40B4-BE49-F238E27FC236}">
                <a16:creationId xmlns:a16="http://schemas.microsoft.com/office/drawing/2014/main" id="{57FBF954-C2DC-0FB4-4BC1-82F6F5AB84EF}"/>
              </a:ext>
            </a:extLst>
          </p:cNvPr>
          <p:cNvSpPr txBox="1">
            <a:spLocks/>
          </p:cNvSpPr>
          <p:nvPr/>
        </p:nvSpPr>
        <p:spPr>
          <a:xfrm>
            <a:off x="334736" y="52524"/>
            <a:ext cx="11552464" cy="8676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cs typeface="Times New Roman" panose="02020603050405020304" pitchFamily="18" charset="0"/>
              </a:rPr>
              <a:t>Interface between CORSIKA and PYTHIA</a:t>
            </a:r>
            <a:endParaRPr lang="ru-RU" sz="4000" dirty="0">
              <a:cs typeface="Times New Roman" panose="02020603050405020304" pitchFamily="18" charset="0"/>
            </a:endParaRPr>
          </a:p>
        </p:txBody>
      </p:sp>
      <p:cxnSp>
        <p:nvCxnSpPr>
          <p:cNvPr id="18" name="Прямая соединительная линия 17">
            <a:extLst>
              <a:ext uri="{FF2B5EF4-FFF2-40B4-BE49-F238E27FC236}">
                <a16:creationId xmlns:a16="http://schemas.microsoft.com/office/drawing/2014/main" id="{9000CC96-1275-51FB-4ABF-E2359A828E75}"/>
              </a:ext>
            </a:extLst>
          </p:cNvPr>
          <p:cNvCxnSpPr/>
          <p:nvPr/>
        </p:nvCxnSpPr>
        <p:spPr>
          <a:xfrm>
            <a:off x="-149" y="641072"/>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808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8F7E4D4-BF51-D1FB-2D3B-A1D08FF21125}"/>
              </a:ext>
            </a:extLst>
          </p:cNvPr>
          <p:cNvPicPr>
            <a:picLocks noChangeAspect="1"/>
          </p:cNvPicPr>
          <p:nvPr/>
        </p:nvPicPr>
        <p:blipFill>
          <a:blip r:embed="rId2"/>
          <a:stretch>
            <a:fillRect/>
          </a:stretch>
        </p:blipFill>
        <p:spPr>
          <a:xfrm>
            <a:off x="972897" y="1627671"/>
            <a:ext cx="4748676" cy="3884141"/>
          </a:xfrm>
          <a:prstGeom prst="rect">
            <a:avLst/>
          </a:prstGeom>
        </p:spPr>
      </p:pic>
      <p:pic>
        <p:nvPicPr>
          <p:cNvPr id="3" name="Рисунок 2">
            <a:extLst>
              <a:ext uri="{FF2B5EF4-FFF2-40B4-BE49-F238E27FC236}">
                <a16:creationId xmlns:a16="http://schemas.microsoft.com/office/drawing/2014/main" id="{290671AC-1F3C-B222-CEF3-CB700364A9E6}"/>
              </a:ext>
            </a:extLst>
          </p:cNvPr>
          <p:cNvPicPr>
            <a:picLocks noChangeAspect="1"/>
          </p:cNvPicPr>
          <p:nvPr/>
        </p:nvPicPr>
        <p:blipFill>
          <a:blip r:embed="rId3"/>
          <a:stretch>
            <a:fillRect/>
          </a:stretch>
        </p:blipFill>
        <p:spPr>
          <a:xfrm>
            <a:off x="6013622" y="1735982"/>
            <a:ext cx="5443852" cy="3894580"/>
          </a:xfrm>
          <a:prstGeom prst="rect">
            <a:avLst/>
          </a:prstGeom>
        </p:spPr>
      </p:pic>
      <p:sp>
        <p:nvSpPr>
          <p:cNvPr id="6" name="Заголовок 1">
            <a:extLst>
              <a:ext uri="{FF2B5EF4-FFF2-40B4-BE49-F238E27FC236}">
                <a16:creationId xmlns:a16="http://schemas.microsoft.com/office/drawing/2014/main" id="{7CD175A8-F1DE-042E-7278-C9EB1E7CC1AA}"/>
              </a:ext>
            </a:extLst>
          </p:cNvPr>
          <p:cNvSpPr txBox="1">
            <a:spLocks/>
          </p:cNvSpPr>
          <p:nvPr/>
        </p:nvSpPr>
        <p:spPr>
          <a:xfrm>
            <a:off x="334736" y="52524"/>
            <a:ext cx="11552464" cy="8676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cs typeface="Times New Roman" panose="02020603050405020304" pitchFamily="18" charset="0"/>
              </a:rPr>
              <a:t>String motion examples (without animation)</a:t>
            </a:r>
            <a:endParaRPr lang="ru-RU" sz="4000" dirty="0">
              <a:cs typeface="Times New Roman" panose="02020603050405020304" pitchFamily="18" charset="0"/>
            </a:endParaRPr>
          </a:p>
        </p:txBody>
      </p:sp>
      <p:cxnSp>
        <p:nvCxnSpPr>
          <p:cNvPr id="7" name="Прямая соединительная линия 6">
            <a:extLst>
              <a:ext uri="{FF2B5EF4-FFF2-40B4-BE49-F238E27FC236}">
                <a16:creationId xmlns:a16="http://schemas.microsoft.com/office/drawing/2014/main" id="{D10F086A-2B2C-243F-EDB0-1F79DCFE58CD}"/>
              </a:ext>
            </a:extLst>
          </p:cNvPr>
          <p:cNvCxnSpPr/>
          <p:nvPr/>
        </p:nvCxnSpPr>
        <p:spPr>
          <a:xfrm>
            <a:off x="-149" y="641072"/>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Номер слайда 5">
            <a:extLst>
              <a:ext uri="{FF2B5EF4-FFF2-40B4-BE49-F238E27FC236}">
                <a16:creationId xmlns:a16="http://schemas.microsoft.com/office/drawing/2014/main" id="{8FF601FE-20B0-815D-334A-8C25C1FBBAEB}"/>
              </a:ext>
            </a:extLst>
          </p:cNvPr>
          <p:cNvSpPr>
            <a:spLocks noGrp="1"/>
          </p:cNvSpPr>
          <p:nvPr>
            <p:ph type="sldNum" sz="quarter" idx="12"/>
          </p:nvPr>
        </p:nvSpPr>
        <p:spPr>
          <a:xfrm>
            <a:off x="8610600" y="6356350"/>
            <a:ext cx="2743200" cy="365125"/>
          </a:xfrm>
        </p:spPr>
        <p:txBody>
          <a:bodyPr/>
          <a:lstStyle/>
          <a:p>
            <a:fld id="{1D785DD5-2F6F-440B-9BD4-3D9BD4A1941F}" type="slidenum">
              <a:rPr lang="ru-RU" sz="1600" smtClean="0">
                <a:solidFill>
                  <a:schemeClr val="tx1"/>
                </a:solidFill>
              </a:rPr>
              <a:t>16</a:t>
            </a:fld>
            <a:endParaRPr lang="ru-RU" sz="1600" dirty="0">
              <a:solidFill>
                <a:schemeClr val="tx1"/>
              </a:solidFill>
            </a:endParaRPr>
          </a:p>
        </p:txBody>
      </p:sp>
    </p:spTree>
    <p:extLst>
      <p:ext uri="{BB962C8B-B14F-4D97-AF65-F5344CB8AC3E}">
        <p14:creationId xmlns:p14="http://schemas.microsoft.com/office/powerpoint/2010/main" val="835604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C01581-F73E-2237-3490-D567636FE0E1}"/>
              </a:ext>
            </a:extLst>
          </p:cNvPr>
          <p:cNvSpPr txBox="1">
            <a:spLocks/>
          </p:cNvSpPr>
          <p:nvPr/>
        </p:nvSpPr>
        <p:spPr>
          <a:xfrm>
            <a:off x="334736" y="52524"/>
            <a:ext cx="11552464" cy="8676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cs typeface="Times New Roman" panose="02020603050405020304" pitchFamily="18" charset="0"/>
              </a:rPr>
              <a:t>String motion example (comparison with </a:t>
            </a:r>
            <a:r>
              <a:rPr lang="en-US" sz="4000" dirty="0" err="1">
                <a:cs typeface="Times New Roman" panose="02020603050405020304" pitchFamily="18" charset="0"/>
              </a:rPr>
              <a:t>NeXus</a:t>
            </a:r>
            <a:r>
              <a:rPr lang="en-US" sz="4000" dirty="0">
                <a:cs typeface="Times New Roman" panose="02020603050405020304" pitchFamily="18" charset="0"/>
              </a:rPr>
              <a:t> 2.0)</a:t>
            </a:r>
            <a:endParaRPr lang="ru-RU" sz="4000" dirty="0">
              <a:cs typeface="Times New Roman" panose="02020603050405020304" pitchFamily="18" charset="0"/>
            </a:endParaRPr>
          </a:p>
        </p:txBody>
      </p:sp>
      <p:cxnSp>
        <p:nvCxnSpPr>
          <p:cNvPr id="3" name="Прямая соединительная линия 2">
            <a:extLst>
              <a:ext uri="{FF2B5EF4-FFF2-40B4-BE49-F238E27FC236}">
                <a16:creationId xmlns:a16="http://schemas.microsoft.com/office/drawing/2014/main" id="{49505079-0ABC-EAF7-816D-334B9A36B6CD}"/>
              </a:ext>
            </a:extLst>
          </p:cNvPr>
          <p:cNvCxnSpPr/>
          <p:nvPr/>
        </p:nvCxnSpPr>
        <p:spPr>
          <a:xfrm>
            <a:off x="-149" y="641072"/>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5" name="Рисунок 4">
            <a:extLst>
              <a:ext uri="{FF2B5EF4-FFF2-40B4-BE49-F238E27FC236}">
                <a16:creationId xmlns:a16="http://schemas.microsoft.com/office/drawing/2014/main" id="{E97B757F-370A-6251-0086-EAA20EC28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18" y="1229621"/>
            <a:ext cx="6490565" cy="4426231"/>
          </a:xfrm>
          <a:prstGeom prst="rect">
            <a:avLst/>
          </a:prstGeom>
        </p:spPr>
      </p:pic>
      <p:pic>
        <p:nvPicPr>
          <p:cNvPr id="7" name="Рисунок 6">
            <a:extLst>
              <a:ext uri="{FF2B5EF4-FFF2-40B4-BE49-F238E27FC236}">
                <a16:creationId xmlns:a16="http://schemas.microsoft.com/office/drawing/2014/main" id="{41681E40-379D-23C3-ABB0-0D6CACE668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900" y="860813"/>
            <a:ext cx="5544768" cy="5356115"/>
          </a:xfrm>
          <a:prstGeom prst="rect">
            <a:avLst/>
          </a:prstGeom>
        </p:spPr>
      </p:pic>
      <p:sp>
        <p:nvSpPr>
          <p:cNvPr id="8" name="TextBox 7">
            <a:extLst>
              <a:ext uri="{FF2B5EF4-FFF2-40B4-BE49-F238E27FC236}">
                <a16:creationId xmlns:a16="http://schemas.microsoft.com/office/drawing/2014/main" id="{4D1A05A2-1AA9-8163-06C5-0420D7C0609C}"/>
              </a:ext>
            </a:extLst>
          </p:cNvPr>
          <p:cNvSpPr txBox="1"/>
          <p:nvPr/>
        </p:nvSpPr>
        <p:spPr>
          <a:xfrm>
            <a:off x="290268" y="875107"/>
            <a:ext cx="5918415" cy="369332"/>
          </a:xfrm>
          <a:prstGeom prst="rect">
            <a:avLst/>
          </a:prstGeom>
          <a:noFill/>
        </p:spPr>
        <p:txBody>
          <a:bodyPr wrap="none" rtlCol="0">
            <a:spAutoFit/>
          </a:bodyPr>
          <a:lstStyle/>
          <a:p>
            <a:r>
              <a:rPr lang="en-US" dirty="0"/>
              <a:t>Note: not exactly the same interpretation of initial conditions</a:t>
            </a:r>
            <a:endParaRPr lang="ru-RU" dirty="0"/>
          </a:p>
        </p:txBody>
      </p:sp>
      <p:sp>
        <p:nvSpPr>
          <p:cNvPr id="9" name="Номер слайда 5">
            <a:extLst>
              <a:ext uri="{FF2B5EF4-FFF2-40B4-BE49-F238E27FC236}">
                <a16:creationId xmlns:a16="http://schemas.microsoft.com/office/drawing/2014/main" id="{97E2B6FE-991C-A072-0EEF-3F68834F011C}"/>
              </a:ext>
            </a:extLst>
          </p:cNvPr>
          <p:cNvSpPr>
            <a:spLocks noGrp="1"/>
          </p:cNvSpPr>
          <p:nvPr>
            <p:ph type="sldNum" sz="quarter" idx="12"/>
          </p:nvPr>
        </p:nvSpPr>
        <p:spPr>
          <a:xfrm>
            <a:off x="8610600" y="6356350"/>
            <a:ext cx="2743200" cy="365125"/>
          </a:xfrm>
        </p:spPr>
        <p:txBody>
          <a:bodyPr/>
          <a:lstStyle/>
          <a:p>
            <a:fld id="{1D785DD5-2F6F-440B-9BD4-3D9BD4A1941F}" type="slidenum">
              <a:rPr lang="ru-RU" sz="1600" smtClean="0">
                <a:solidFill>
                  <a:schemeClr val="tx1"/>
                </a:solidFill>
              </a:rPr>
              <a:t>17</a:t>
            </a:fld>
            <a:endParaRPr lang="ru-RU" sz="1600" dirty="0">
              <a:solidFill>
                <a:schemeClr val="tx1"/>
              </a:solidFill>
            </a:endParaRPr>
          </a:p>
        </p:txBody>
      </p:sp>
    </p:spTree>
    <p:extLst>
      <p:ext uri="{BB962C8B-B14F-4D97-AF65-F5344CB8AC3E}">
        <p14:creationId xmlns:p14="http://schemas.microsoft.com/office/powerpoint/2010/main" val="4001307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a:extLst>
              <a:ext uri="{FF2B5EF4-FFF2-40B4-BE49-F238E27FC236}">
                <a16:creationId xmlns:a16="http://schemas.microsoft.com/office/drawing/2014/main" id="{CD56F451-937F-68BD-006A-5978E00447FC}"/>
              </a:ext>
            </a:extLst>
          </p:cNvPr>
          <p:cNvSpPr>
            <a:spLocks noGrp="1"/>
          </p:cNvSpPr>
          <p:nvPr>
            <p:ph type="sldNum" sz="quarter" idx="12"/>
          </p:nvPr>
        </p:nvSpPr>
        <p:spPr>
          <a:xfrm>
            <a:off x="8610600" y="6356350"/>
            <a:ext cx="2743200" cy="365125"/>
          </a:xfrm>
        </p:spPr>
        <p:txBody>
          <a:bodyPr/>
          <a:lstStyle/>
          <a:p>
            <a:fld id="{1D785DD5-2F6F-440B-9BD4-3D9BD4A1941F}" type="slidenum">
              <a:rPr lang="ru-RU" sz="1600" smtClean="0">
                <a:solidFill>
                  <a:schemeClr val="tx1"/>
                </a:solidFill>
              </a:rPr>
              <a:t>2</a:t>
            </a:fld>
            <a:endParaRPr lang="ru-RU" sz="1600" dirty="0">
              <a:solidFill>
                <a:schemeClr val="tx1"/>
              </a:solidFill>
            </a:endParaRPr>
          </a:p>
        </p:txBody>
      </p:sp>
      <p:sp>
        <p:nvSpPr>
          <p:cNvPr id="5" name="Заголовок 1">
            <a:extLst>
              <a:ext uri="{FF2B5EF4-FFF2-40B4-BE49-F238E27FC236}">
                <a16:creationId xmlns:a16="http://schemas.microsoft.com/office/drawing/2014/main" id="{307882B6-973A-F226-3BE1-9171D8C74396}"/>
              </a:ext>
            </a:extLst>
          </p:cNvPr>
          <p:cNvSpPr>
            <a:spLocks noGrp="1"/>
          </p:cNvSpPr>
          <p:nvPr>
            <p:ph type="title"/>
          </p:nvPr>
        </p:nvSpPr>
        <p:spPr>
          <a:xfrm>
            <a:off x="334736" y="52524"/>
            <a:ext cx="11552464" cy="867682"/>
          </a:xfrm>
        </p:spPr>
        <p:txBody>
          <a:bodyPr>
            <a:normAutofit/>
          </a:bodyPr>
          <a:lstStyle/>
          <a:p>
            <a:r>
              <a:rPr lang="en-US" sz="4000" dirty="0"/>
              <a:t>The muon puzzle</a:t>
            </a:r>
            <a:endParaRPr lang="ru-RU" sz="4000" dirty="0"/>
          </a:p>
        </p:txBody>
      </p:sp>
      <p:cxnSp>
        <p:nvCxnSpPr>
          <p:cNvPr id="6" name="Прямая соединительная линия 5">
            <a:extLst>
              <a:ext uri="{FF2B5EF4-FFF2-40B4-BE49-F238E27FC236}">
                <a16:creationId xmlns:a16="http://schemas.microsoft.com/office/drawing/2014/main" id="{4399F26C-F94B-DF2F-CC10-5283D9A25BA8}"/>
              </a:ext>
            </a:extLst>
          </p:cNvPr>
          <p:cNvCxnSpPr/>
          <p:nvPr/>
        </p:nvCxnSpPr>
        <p:spPr>
          <a:xfrm>
            <a:off x="-149" y="814070"/>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Рисунок 8">
            <a:extLst>
              <a:ext uri="{FF2B5EF4-FFF2-40B4-BE49-F238E27FC236}">
                <a16:creationId xmlns:a16="http://schemas.microsoft.com/office/drawing/2014/main" id="{4D191243-D208-5B3D-E8E0-70552AC8F664}"/>
              </a:ext>
            </a:extLst>
          </p:cNvPr>
          <p:cNvPicPr>
            <a:picLocks noChangeAspect="1"/>
          </p:cNvPicPr>
          <p:nvPr/>
        </p:nvPicPr>
        <p:blipFill>
          <a:blip r:embed="rId2"/>
          <a:stretch>
            <a:fillRect/>
          </a:stretch>
        </p:blipFill>
        <p:spPr>
          <a:xfrm>
            <a:off x="73057" y="1226036"/>
            <a:ext cx="9308478" cy="3732562"/>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433E687-6D81-6667-CAAD-8410CFAF71A6}"/>
                  </a:ext>
                </a:extLst>
              </p:cNvPr>
              <p:cNvSpPr txBox="1"/>
              <p:nvPr/>
            </p:nvSpPr>
            <p:spPr>
              <a:xfrm>
                <a:off x="9381535" y="1705743"/>
                <a:ext cx="2678936" cy="790537"/>
              </a:xfrm>
              <a:prstGeom prst="rect">
                <a:avLst/>
              </a:prstGeom>
              <a:no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ru-RU" sz="1800" i="1" smtClean="0">
                          <a:effectLst/>
                          <a:latin typeface="Cambria Math" panose="02040503050406030204" pitchFamily="18" charset="0"/>
                          <a:ea typeface="Calibri" panose="020F0502020204030204" pitchFamily="34" charset="0"/>
                          <a:cs typeface="Times New Roman" panose="02020603050405020304" pitchFamily="18" charset="0"/>
                        </a:rPr>
                        <m:t>𝑧</m:t>
                      </m:r>
                      <m:r>
                        <a:rPr lang="ru-RU" sz="18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ru-RU" sz="1800" i="1">
                              <a:effectLst/>
                              <a:latin typeface="Cambria Math" panose="02040503050406030204" pitchFamily="18" charset="0"/>
                              <a:cs typeface="Times New Roman" panose="02020603050405020304" pitchFamily="18" charset="0"/>
                            </a:rPr>
                          </m:ctrlPr>
                        </m:fPr>
                        <m:num>
                          <m:r>
                            <a:rPr lang="ru-RU" sz="1800" i="1">
                              <a:effectLst/>
                              <a:latin typeface="Cambria Math" panose="02040503050406030204" pitchFamily="18" charset="0"/>
                              <a:ea typeface="Calibri" panose="020F0502020204030204" pitchFamily="34" charset="0"/>
                              <a:cs typeface="Times New Roman" panose="02020603050405020304" pitchFamily="18" charset="0"/>
                            </a:rPr>
                            <m:t>𝑙𝑛</m:t>
                          </m:r>
                          <m:d>
                            <m:dPr>
                              <m:begChr m:val="〈"/>
                              <m:endChr m:val="〉"/>
                              <m:ctrlPr>
                                <a:rPr lang="ru-RU" sz="1800" i="1">
                                  <a:effectLst/>
                                  <a:latin typeface="Cambria Math" panose="02040503050406030204" pitchFamily="18" charset="0"/>
                                  <a:cs typeface="Times New Roman" panose="02020603050405020304" pitchFamily="18" charset="0"/>
                                </a:rPr>
                              </m:ctrlPr>
                            </m:dPr>
                            <m:e>
                              <m:sSubSup>
                                <m:sSubSupPr>
                                  <m:ctrlPr>
                                    <a:rPr lang="ru-RU" sz="1800" i="1">
                                      <a:effectLst/>
                                      <a:latin typeface="Cambria Math" panose="02040503050406030204" pitchFamily="18" charset="0"/>
                                      <a:cs typeface="Times New Roman" panose="02020603050405020304" pitchFamily="18" charset="0"/>
                                    </a:rPr>
                                  </m:ctrlPr>
                                </m:sSubSupPr>
                                <m:e>
                                  <m:r>
                                    <a:rPr lang="ru-RU"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𝜇</m:t>
                                  </m:r>
                                </m:sub>
                                <m:sup>
                                  <m:r>
                                    <a:rPr lang="ru-RU" sz="1800" i="1">
                                      <a:effectLst/>
                                      <a:latin typeface="Cambria Math" panose="02040503050406030204" pitchFamily="18" charset="0"/>
                                      <a:ea typeface="Calibri" panose="020F0502020204030204" pitchFamily="34" charset="0"/>
                                      <a:cs typeface="Times New Roman" panose="02020603050405020304" pitchFamily="18" charset="0"/>
                                    </a:rPr>
                                    <m:t>𝑑𝑒𝑡</m:t>
                                  </m:r>
                                </m:sup>
                              </m:sSubSup>
                            </m:e>
                          </m:d>
                          <m:r>
                            <a:rPr lang="ru-RU" sz="1800" i="1">
                              <a:effectLst/>
                              <a:latin typeface="Cambria Math" panose="02040503050406030204" pitchFamily="18" charset="0"/>
                              <a:ea typeface="Calibri" panose="020F0502020204030204" pitchFamily="34" charset="0"/>
                              <a:cs typeface="Times New Roman" panose="02020603050405020304" pitchFamily="18" charset="0"/>
                            </a:rPr>
                            <m:t>−</m:t>
                          </m:r>
                          <m:r>
                            <a:rPr lang="ru-RU" sz="1800" i="1">
                              <a:effectLst/>
                              <a:latin typeface="Cambria Math" panose="02040503050406030204" pitchFamily="18" charset="0"/>
                              <a:ea typeface="Calibri" panose="020F0502020204030204" pitchFamily="34" charset="0"/>
                              <a:cs typeface="Times New Roman" panose="02020603050405020304" pitchFamily="18" charset="0"/>
                            </a:rPr>
                            <m:t>𝑙𝑛</m:t>
                          </m:r>
                          <m:d>
                            <m:dPr>
                              <m:begChr m:val="〈"/>
                              <m:endChr m:val="〉"/>
                              <m:ctrlPr>
                                <a:rPr lang="ru-RU" sz="1800" i="1">
                                  <a:effectLst/>
                                  <a:latin typeface="Cambria Math" panose="02040503050406030204" pitchFamily="18" charset="0"/>
                                  <a:cs typeface="Times New Roman" panose="02020603050405020304" pitchFamily="18" charset="0"/>
                                </a:rPr>
                              </m:ctrlPr>
                            </m:dPr>
                            <m:e>
                              <m:sSubSup>
                                <m:sSubSupPr>
                                  <m:ctrlPr>
                                    <a:rPr lang="ru-RU" sz="1800" i="1">
                                      <a:effectLst/>
                                      <a:latin typeface="Cambria Math" panose="02040503050406030204" pitchFamily="18" charset="0"/>
                                      <a:cs typeface="Times New Roman" panose="02020603050405020304" pitchFamily="18" charset="0"/>
                                    </a:rPr>
                                  </m:ctrlPr>
                                </m:sSubSupPr>
                                <m:e>
                                  <m:r>
                                    <a:rPr lang="ru-RU"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𝜇</m:t>
                                  </m:r>
                                  <m:r>
                                    <a:rPr lang="ru-RU" sz="1800" i="1">
                                      <a:effectLst/>
                                      <a:latin typeface="Cambria Math" panose="02040503050406030204" pitchFamily="18" charset="0"/>
                                      <a:ea typeface="Calibri" panose="020F0502020204030204" pitchFamily="34" charset="0"/>
                                      <a:cs typeface="Times New Roman" panose="02020603050405020304" pitchFamily="18" charset="0"/>
                                    </a:rPr>
                                    <m:t>, </m:t>
                                  </m:r>
                                  <m:r>
                                    <a:rPr lang="ru-RU" sz="1800" i="1">
                                      <a:effectLst/>
                                      <a:latin typeface="Cambria Math" panose="02040503050406030204" pitchFamily="18" charset="0"/>
                                      <a:ea typeface="Calibri" panose="020F0502020204030204" pitchFamily="34" charset="0"/>
                                      <a:cs typeface="Times New Roman" panose="02020603050405020304" pitchFamily="18" charset="0"/>
                                    </a:rPr>
                                    <m:t>𝑝</m:t>
                                  </m:r>
                                </m:sub>
                                <m:sup>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𝑠𝑖𝑚</m:t>
                                  </m:r>
                                </m:sup>
                              </m:sSubSup>
                            </m:e>
                          </m:d>
                        </m:num>
                        <m:den>
                          <m:r>
                            <a:rPr lang="ru-RU" sz="1800" i="1">
                              <a:effectLst/>
                              <a:latin typeface="Cambria Math" panose="02040503050406030204" pitchFamily="18" charset="0"/>
                              <a:ea typeface="Calibri" panose="020F0502020204030204" pitchFamily="34" charset="0"/>
                              <a:cs typeface="Times New Roman" panose="02020603050405020304" pitchFamily="18" charset="0"/>
                            </a:rPr>
                            <m:t>𝑙𝑛</m:t>
                          </m:r>
                          <m:d>
                            <m:dPr>
                              <m:begChr m:val="〈"/>
                              <m:endChr m:val="〉"/>
                              <m:ctrlPr>
                                <a:rPr lang="ru-RU" sz="1800" i="1">
                                  <a:effectLst/>
                                  <a:latin typeface="Cambria Math" panose="02040503050406030204" pitchFamily="18" charset="0"/>
                                  <a:cs typeface="Times New Roman" panose="02020603050405020304" pitchFamily="18" charset="0"/>
                                </a:rPr>
                              </m:ctrlPr>
                            </m:dPr>
                            <m:e>
                              <m:sSubSup>
                                <m:sSubSupPr>
                                  <m:ctrlPr>
                                    <a:rPr lang="ru-RU" sz="1800" i="1">
                                      <a:effectLst/>
                                      <a:latin typeface="Cambria Math" panose="02040503050406030204" pitchFamily="18" charset="0"/>
                                      <a:cs typeface="Times New Roman" panose="02020603050405020304" pitchFamily="18" charset="0"/>
                                    </a:rPr>
                                  </m:ctrlPr>
                                </m:sSubSupPr>
                                <m:e>
                                  <m:r>
                                    <a:rPr lang="ru-RU"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𝜇</m:t>
                                  </m:r>
                                  <m:r>
                                    <a:rPr lang="ru-RU" sz="1800" i="1">
                                      <a:effectLst/>
                                      <a:latin typeface="Cambria Math" panose="02040503050406030204" pitchFamily="18" charset="0"/>
                                      <a:ea typeface="Calibri" panose="020F0502020204030204" pitchFamily="34" charset="0"/>
                                      <a:cs typeface="Times New Roman" panose="02020603050405020304" pitchFamily="18" charset="0"/>
                                    </a:rPr>
                                    <m:t>,</m:t>
                                  </m:r>
                                  <m:r>
                                    <a:rPr lang="ru-RU" sz="1800" i="1">
                                      <a:effectLst/>
                                      <a:latin typeface="Cambria Math" panose="02040503050406030204" pitchFamily="18" charset="0"/>
                                      <a:ea typeface="Calibri" panose="020F0502020204030204" pitchFamily="34" charset="0"/>
                                      <a:cs typeface="Times New Roman" panose="02020603050405020304" pitchFamily="18" charset="0"/>
                                    </a:rPr>
                                    <m:t>𝐹𝑒</m:t>
                                  </m:r>
                                </m:sub>
                                <m:sup>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𝑠𝑖𝑚</m:t>
                                  </m:r>
                                </m:sup>
                              </m:sSubSup>
                            </m:e>
                          </m:d>
                          <m:r>
                            <a:rPr lang="ru-RU" sz="1800" i="1">
                              <a:effectLst/>
                              <a:latin typeface="Cambria Math" panose="02040503050406030204" pitchFamily="18" charset="0"/>
                              <a:ea typeface="Calibri" panose="020F0502020204030204" pitchFamily="34" charset="0"/>
                              <a:cs typeface="Times New Roman" panose="02020603050405020304" pitchFamily="18" charset="0"/>
                            </a:rPr>
                            <m:t>−</m:t>
                          </m:r>
                          <m:r>
                            <a:rPr lang="ru-RU" sz="1800" i="1">
                              <a:effectLst/>
                              <a:latin typeface="Cambria Math" panose="02040503050406030204" pitchFamily="18" charset="0"/>
                              <a:ea typeface="Calibri" panose="020F0502020204030204" pitchFamily="34" charset="0"/>
                              <a:cs typeface="Times New Roman" panose="02020603050405020304" pitchFamily="18" charset="0"/>
                            </a:rPr>
                            <m:t>𝑙𝑛</m:t>
                          </m:r>
                          <m:d>
                            <m:dPr>
                              <m:begChr m:val="〈"/>
                              <m:endChr m:val="〉"/>
                              <m:ctrlPr>
                                <a:rPr lang="ru-RU" sz="1800" i="1">
                                  <a:effectLst/>
                                  <a:latin typeface="Cambria Math" panose="02040503050406030204" pitchFamily="18" charset="0"/>
                                  <a:cs typeface="Times New Roman" panose="02020603050405020304" pitchFamily="18" charset="0"/>
                                </a:rPr>
                              </m:ctrlPr>
                            </m:dPr>
                            <m:e>
                              <m:sSubSup>
                                <m:sSubSupPr>
                                  <m:ctrlPr>
                                    <a:rPr lang="ru-RU" sz="1800" i="1">
                                      <a:effectLst/>
                                      <a:latin typeface="Cambria Math" panose="02040503050406030204" pitchFamily="18" charset="0"/>
                                      <a:cs typeface="Times New Roman" panose="02020603050405020304" pitchFamily="18" charset="0"/>
                                    </a:rPr>
                                  </m:ctrlPr>
                                </m:sSubSupPr>
                                <m:e>
                                  <m:r>
                                    <a:rPr lang="ru-RU"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𝜇</m:t>
                                  </m:r>
                                  <m:r>
                                    <a:rPr lang="ru-RU" sz="1800" i="1">
                                      <a:effectLst/>
                                      <a:latin typeface="Cambria Math" panose="02040503050406030204" pitchFamily="18" charset="0"/>
                                      <a:ea typeface="Calibri" panose="020F0502020204030204" pitchFamily="34" charset="0"/>
                                      <a:cs typeface="Times New Roman" panose="02020603050405020304" pitchFamily="18" charset="0"/>
                                    </a:rPr>
                                    <m:t>, </m:t>
                                  </m:r>
                                  <m:r>
                                    <a:rPr lang="ru-RU" sz="1800" i="1">
                                      <a:effectLst/>
                                      <a:latin typeface="Cambria Math" panose="02040503050406030204" pitchFamily="18" charset="0"/>
                                      <a:ea typeface="Calibri" panose="020F0502020204030204" pitchFamily="34" charset="0"/>
                                      <a:cs typeface="Times New Roman" panose="02020603050405020304" pitchFamily="18" charset="0"/>
                                    </a:rPr>
                                    <m:t>𝑝</m:t>
                                  </m:r>
                                </m:sub>
                                <m:sup>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𝑠𝑖𝑚</m:t>
                                  </m:r>
                                </m:sup>
                              </m:sSubSup>
                            </m:e>
                          </m:d>
                        </m:den>
                      </m:f>
                    </m:oMath>
                  </m:oMathPara>
                </a14:m>
                <a:endParaRPr lang="ru-RU" dirty="0"/>
              </a:p>
            </p:txBody>
          </p:sp>
        </mc:Choice>
        <mc:Fallback xmlns="">
          <p:sp>
            <p:nvSpPr>
              <p:cNvPr id="10" name="TextBox 9">
                <a:extLst>
                  <a:ext uri="{FF2B5EF4-FFF2-40B4-BE49-F238E27FC236}">
                    <a16:creationId xmlns:a16="http://schemas.microsoft.com/office/drawing/2014/main" id="{7433E687-6D81-6667-CAAD-8410CFAF71A6}"/>
                  </a:ext>
                </a:extLst>
              </p:cNvPr>
              <p:cNvSpPr txBox="1">
                <a:spLocks noRot="1" noChangeAspect="1" noMove="1" noResize="1" noEditPoints="1" noAdjustHandles="1" noChangeArrowheads="1" noChangeShapeType="1" noTextEdit="1"/>
              </p:cNvSpPr>
              <p:nvPr/>
            </p:nvSpPr>
            <p:spPr>
              <a:xfrm>
                <a:off x="9381535" y="1705743"/>
                <a:ext cx="2678936" cy="790537"/>
              </a:xfrm>
              <a:prstGeom prst="rect">
                <a:avLst/>
              </a:prstGeom>
              <a:blipFill>
                <a:blip r:embed="rId3"/>
                <a:stretch>
                  <a:fillRect/>
                </a:stretch>
              </a:blipFill>
              <a:ln>
                <a:solidFill>
                  <a:schemeClr val="tx1"/>
                </a:solidFill>
              </a:ln>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F92A0FAC-F41F-A98E-8D8C-F0502D5F3424}"/>
                  </a:ext>
                </a:extLst>
              </p:cNvPr>
              <p:cNvSpPr txBox="1"/>
              <p:nvPr/>
            </p:nvSpPr>
            <p:spPr>
              <a:xfrm>
                <a:off x="258219" y="5030102"/>
                <a:ext cx="11552464" cy="1323439"/>
              </a:xfrm>
              <a:prstGeom prst="rect">
                <a:avLst/>
              </a:prstGeom>
              <a:noFill/>
            </p:spPr>
            <p:txBody>
              <a:bodyPr wrap="square" rtlCol="0">
                <a:spAutoFit/>
              </a:bodyPr>
              <a:lstStyle/>
              <a:p>
                <a:r>
                  <a:rPr lang="en-US" sz="2000" dirty="0"/>
                  <a:t>Reduced parameter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𝑧</m:t>
                    </m:r>
                  </m:oMath>
                </a14:m>
                <a:r>
                  <a:rPr lang="en-US" sz="2000" dirty="0"/>
                  <a:t> is obtained by subtracting from calculated </a:t>
                </a:r>
                <a14:m>
                  <m:oMath xmlns:m="http://schemas.openxmlformats.org/officeDocument/2006/math">
                    <m:r>
                      <a:rPr lang="en-US" sz="2000" b="0" i="1" smtClean="0">
                        <a:latin typeface="Cambria Math" panose="02040503050406030204" pitchFamily="18" charset="0"/>
                      </a:rPr>
                      <m:t>𝑧</m:t>
                    </m:r>
                  </m:oMath>
                </a14:m>
                <a:r>
                  <a:rPr lang="en-US" sz="2000" dirty="0"/>
                  <a:t> the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𝑚𝑎𝑠𝑠</m:t>
                        </m:r>
                      </m:sub>
                    </m:sSub>
                  </m:oMath>
                </a14:m>
                <a:r>
                  <a:rPr lang="en-US" sz="2000" dirty="0"/>
                  <a:t>, which is based mainly on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𝑚𝑎𝑥</m:t>
                        </m:r>
                      </m:sub>
                    </m:sSub>
                  </m:oMath>
                </a14:m>
                <a:r>
                  <a:rPr lang="en-US" sz="2000" dirty="0"/>
                  <a:t> measurements, Global Spline Fit. </a:t>
                </a:r>
                <a:r>
                  <a:rPr lang="en-US" sz="2000" dirty="0">
                    <a:solidFill>
                      <a:srgbClr val="FF0000"/>
                    </a:solidFill>
                  </a:rPr>
                  <a:t>Significant non-zero slope!</a:t>
                </a:r>
                <a:r>
                  <a:rPr lang="en-US" sz="2000" dirty="0"/>
                  <a:t> </a:t>
                </a:r>
              </a:p>
              <a:p>
                <a:endParaRPr lang="en-US" sz="2000" dirty="0"/>
              </a:p>
              <a:p>
                <a:r>
                  <a:rPr lang="en-US" sz="2000" dirty="0"/>
                  <a:t>Around </a:t>
                </a:r>
                <a:r>
                  <a:rPr lang="en-US" sz="2000" dirty="0">
                    <a:solidFill>
                      <a:srgbClr val="FF0000"/>
                    </a:solidFill>
                  </a:rPr>
                  <a:t>30% - 60% more muons </a:t>
                </a:r>
                <a:r>
                  <a:rPr lang="en-US" sz="2000" dirty="0"/>
                  <a:t>than expected according to models at high energies</a:t>
                </a:r>
              </a:p>
            </p:txBody>
          </p:sp>
        </mc:Choice>
        <mc:Fallback>
          <p:sp>
            <p:nvSpPr>
              <p:cNvPr id="11" name="TextBox 10">
                <a:extLst>
                  <a:ext uri="{FF2B5EF4-FFF2-40B4-BE49-F238E27FC236}">
                    <a16:creationId xmlns:a16="http://schemas.microsoft.com/office/drawing/2014/main" id="{F92A0FAC-F41F-A98E-8D8C-F0502D5F3424}"/>
                  </a:ext>
                </a:extLst>
              </p:cNvPr>
              <p:cNvSpPr txBox="1">
                <a:spLocks noRot="1" noChangeAspect="1" noMove="1" noResize="1" noEditPoints="1" noAdjustHandles="1" noChangeArrowheads="1" noChangeShapeType="1" noTextEdit="1"/>
              </p:cNvSpPr>
              <p:nvPr/>
            </p:nvSpPr>
            <p:spPr>
              <a:xfrm>
                <a:off x="258219" y="5030102"/>
                <a:ext cx="11552464" cy="1323439"/>
              </a:xfrm>
              <a:prstGeom prst="rect">
                <a:avLst/>
              </a:prstGeom>
              <a:blipFill>
                <a:blip r:embed="rId4"/>
                <a:stretch>
                  <a:fillRect l="-528" t="-2304" b="-7373"/>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7AC6CC9-B679-1588-5E7C-A6847886CD19}"/>
                  </a:ext>
                </a:extLst>
              </p:cNvPr>
              <p:cNvSpPr txBox="1"/>
              <p:nvPr/>
            </p:nvSpPr>
            <p:spPr>
              <a:xfrm>
                <a:off x="9381535" y="2718795"/>
                <a:ext cx="2678936" cy="1477328"/>
              </a:xfrm>
              <a:prstGeom prst="rect">
                <a:avLst/>
              </a:prstGeom>
              <a:noFill/>
              <a:ln w="19050">
                <a:solidFill>
                  <a:srgbClr val="FF0000"/>
                </a:solidFill>
              </a:ln>
            </p:spPr>
            <p:txBody>
              <a:bodyPr wrap="square" rtlCol="0">
                <a:spAutoFit/>
              </a:bodyPr>
              <a:lstStyle/>
              <a:p>
                <a:r>
                  <a:rPr lang="en-US" dirty="0"/>
                  <a:t>The value of</a:t>
                </a:r>
                <a:r>
                  <a:rPr lang="ru-RU" dirty="0"/>
                  <a:t> </a:t>
                </a:r>
                <a14:m>
                  <m:oMath xmlns:m="http://schemas.openxmlformats.org/officeDocument/2006/math">
                    <m:r>
                      <a:rPr lang="en-US" sz="1800" b="0" i="1" smtClean="0">
                        <a:latin typeface="Cambria Math" panose="02040503050406030204" pitchFamily="18" charset="0"/>
                      </a:rPr>
                      <m:t>𝑧</m:t>
                    </m:r>
                  </m:oMath>
                </a14:m>
                <a:r>
                  <a:rPr lang="ru-RU" dirty="0"/>
                  <a:t> </a:t>
                </a:r>
                <a:r>
                  <a:rPr lang="en-US" dirty="0"/>
                  <a:t>parameter</a:t>
                </a:r>
                <a:r>
                  <a:rPr lang="ru-RU" dirty="0"/>
                  <a:t> </a:t>
                </a:r>
                <a:r>
                  <a:rPr lang="en-US" dirty="0"/>
                  <a:t>should be strictly between 0 for pure proton composition of PCR an 1 for pure iron</a:t>
                </a:r>
                <a:endParaRPr lang="ru-RU" dirty="0"/>
              </a:p>
            </p:txBody>
          </p:sp>
        </mc:Choice>
        <mc:Fallback>
          <p:sp>
            <p:nvSpPr>
              <p:cNvPr id="12" name="TextBox 11">
                <a:extLst>
                  <a:ext uri="{FF2B5EF4-FFF2-40B4-BE49-F238E27FC236}">
                    <a16:creationId xmlns:a16="http://schemas.microsoft.com/office/drawing/2014/main" id="{17AC6CC9-B679-1588-5E7C-A6847886CD19}"/>
                  </a:ext>
                </a:extLst>
              </p:cNvPr>
              <p:cNvSpPr txBox="1">
                <a:spLocks noRot="1" noChangeAspect="1" noMove="1" noResize="1" noEditPoints="1" noAdjustHandles="1" noChangeArrowheads="1" noChangeShapeType="1" noTextEdit="1"/>
              </p:cNvSpPr>
              <p:nvPr/>
            </p:nvSpPr>
            <p:spPr>
              <a:xfrm>
                <a:off x="9381535" y="2718795"/>
                <a:ext cx="2678936" cy="1477328"/>
              </a:xfrm>
              <a:prstGeom prst="rect">
                <a:avLst/>
              </a:prstGeom>
              <a:blipFill>
                <a:blip r:embed="rId5"/>
                <a:stretch>
                  <a:fillRect l="-1810" t="-2041" r="-2036" b="-4898"/>
                </a:stretch>
              </a:blipFill>
              <a:ln w="19050">
                <a:solidFill>
                  <a:srgbClr val="FF0000"/>
                </a:solidFill>
              </a:ln>
            </p:spPr>
            <p:txBody>
              <a:bodyPr/>
              <a:lstStyle/>
              <a:p>
                <a:r>
                  <a:rPr lang="ru-RU">
                    <a:noFill/>
                  </a:rPr>
                  <a:t> </a:t>
                </a:r>
              </a:p>
            </p:txBody>
          </p:sp>
        </mc:Fallback>
      </mc:AlternateContent>
      <p:sp>
        <p:nvSpPr>
          <p:cNvPr id="2" name="TextBox 1">
            <a:extLst>
              <a:ext uri="{FF2B5EF4-FFF2-40B4-BE49-F238E27FC236}">
                <a16:creationId xmlns:a16="http://schemas.microsoft.com/office/drawing/2014/main" id="{F7E7E4B3-6A8B-C901-C8F2-1D96CAAC1D78}"/>
              </a:ext>
            </a:extLst>
          </p:cNvPr>
          <p:cNvSpPr txBox="1"/>
          <p:nvPr/>
        </p:nvSpPr>
        <p:spPr>
          <a:xfrm>
            <a:off x="8239607" y="1067642"/>
            <a:ext cx="3485185" cy="307777"/>
          </a:xfrm>
          <a:prstGeom prst="rect">
            <a:avLst/>
          </a:prstGeom>
          <a:noFill/>
        </p:spPr>
        <p:txBody>
          <a:bodyPr wrap="none" rtlCol="0">
            <a:spAutoFit/>
          </a:bodyPr>
          <a:lstStyle/>
          <a:p>
            <a:r>
              <a:rPr lang="pt-BR" sz="1400" dirty="0">
                <a:solidFill>
                  <a:schemeClr val="bg1">
                    <a:lumMod val="50000"/>
                  </a:schemeClr>
                </a:solidFill>
              </a:rPr>
              <a:t>arXiv:2105.06148v2 [astro-ph.HE] 4 Apr 2022</a:t>
            </a:r>
            <a:endParaRPr lang="ru-RU" sz="1400" dirty="0">
              <a:solidFill>
                <a:schemeClr val="bg1">
                  <a:lumMod val="50000"/>
                </a:schemeClr>
              </a:solidFill>
            </a:endParaRPr>
          </a:p>
        </p:txBody>
      </p:sp>
    </p:spTree>
    <p:extLst>
      <p:ext uri="{BB962C8B-B14F-4D97-AF65-F5344CB8AC3E}">
        <p14:creationId xmlns:p14="http://schemas.microsoft.com/office/powerpoint/2010/main" val="4228462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F27478-5D67-250E-3161-B455EC034ECF}"/>
              </a:ext>
            </a:extLst>
          </p:cNvPr>
          <p:cNvSpPr txBox="1">
            <a:spLocks/>
          </p:cNvSpPr>
          <p:nvPr/>
        </p:nvSpPr>
        <p:spPr>
          <a:xfrm>
            <a:off x="334736" y="52524"/>
            <a:ext cx="11552464" cy="8676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How do you change the number of muons? (1)</a:t>
            </a:r>
            <a:endParaRPr lang="ru-RU" sz="4000" dirty="0"/>
          </a:p>
        </p:txBody>
      </p:sp>
      <p:cxnSp>
        <p:nvCxnSpPr>
          <p:cNvPr id="3" name="Прямая соединительная линия 2">
            <a:extLst>
              <a:ext uri="{FF2B5EF4-FFF2-40B4-BE49-F238E27FC236}">
                <a16:creationId xmlns:a16="http://schemas.microsoft.com/office/drawing/2014/main" id="{E98A195F-DF06-D413-EC71-7E459DA052C4}"/>
              </a:ext>
            </a:extLst>
          </p:cNvPr>
          <p:cNvCxnSpPr/>
          <p:nvPr/>
        </p:nvCxnSpPr>
        <p:spPr>
          <a:xfrm>
            <a:off x="-149" y="641072"/>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2297C44-82BA-9D4D-AFDF-497F99B15A68}"/>
                  </a:ext>
                </a:extLst>
              </p:cNvPr>
              <p:cNvSpPr txBox="1"/>
              <p:nvPr/>
            </p:nvSpPr>
            <p:spPr>
              <a:xfrm>
                <a:off x="71122" y="823778"/>
                <a:ext cx="6973447" cy="2606739"/>
              </a:xfrm>
              <a:prstGeom prst="rect">
                <a:avLst/>
              </a:prstGeom>
              <a:noFill/>
            </p:spPr>
            <p:txBody>
              <a:bodyPr wrap="none" rtlCol="0">
                <a:spAutoFit/>
              </a:bodyPr>
              <a:lstStyle/>
              <a:p>
                <a:r>
                  <a:rPr lang="en-US" dirty="0"/>
                  <a:t>In principal, muon number can be easily increased in every model:</a:t>
                </a:r>
              </a:p>
              <a:p>
                <a:pPr marL="800100" lvl="1" indent="-342900">
                  <a:buFont typeface="Wingdings" panose="05000000000000000000" pitchFamily="2" charset="2"/>
                  <a:buChar char="Ø"/>
                </a:pPr>
                <a:r>
                  <a:rPr lang="en-US" dirty="0"/>
                  <a:t>Change a certain parameter that is used in the model</a:t>
                </a:r>
              </a:p>
              <a:p>
                <a:pPr marL="800100" lvl="1" indent="-342900">
                  <a:buFont typeface="Wingdings" panose="05000000000000000000" pitchFamily="2" charset="2"/>
                  <a:buChar char="Ø"/>
                </a:pPr>
                <a:r>
                  <a:rPr lang="en-US" dirty="0"/>
                  <a:t>To preserve the consistency of measured quantities of EAS </a:t>
                </a:r>
              </a:p>
              <a:p>
                <a:pPr lvl="1"/>
                <a:r>
                  <a:rPr lang="en-US" dirty="0"/>
                  <a:t>      vary other parameters too</a:t>
                </a:r>
              </a:p>
              <a:p>
                <a:pPr marL="800100" lvl="1" indent="-342900">
                  <a:buFont typeface="Wingdings" panose="05000000000000000000" pitchFamily="2" charset="2"/>
                  <a:buChar char="Ø"/>
                </a:pPr>
                <a:r>
                  <a:rPr lang="en-US" dirty="0"/>
                  <a:t>If that cannot be done, introduce new parameter!</a:t>
                </a:r>
              </a:p>
              <a:p>
                <a:pPr marL="180975" lvl="1" indent="-180975">
                  <a:buFont typeface="Arial" panose="020B0604020202020204" pitchFamily="34" charset="0"/>
                  <a:buChar char="•"/>
                </a:pPr>
                <a:r>
                  <a:rPr lang="en-US" dirty="0"/>
                  <a:t>Very different kind of parameters are used to tune the muon </a:t>
                </a:r>
              </a:p>
              <a:p>
                <a:pPr marL="0" lvl="1"/>
                <a:r>
                  <a:rPr lang="en-US" dirty="0"/>
                  <a:t>   production (and many other things): (as example)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𝑐𝑜𝑟𝑒</m:t>
                        </m:r>
                      </m:sub>
                    </m:sSub>
                  </m:oMath>
                </a14:m>
                <a:r>
                  <a:rPr lang="en-US" dirty="0"/>
                  <a:t> for EPOS LHC, </a:t>
                </a:r>
              </a:p>
              <a:p>
                <a:pPr marL="0" lvl="1"/>
                <a:r>
                  <a:rPr lang="en-US" dirty="0"/>
                  <a:t>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𝜌</m:t>
                        </m:r>
                      </m:e>
                      <m:sup>
                        <m:r>
                          <a:rPr lang="en-US" b="0" i="1" smtClean="0">
                            <a:latin typeface="Cambria Math" panose="02040503050406030204" pitchFamily="18" charset="0"/>
                          </a:rPr>
                          <m:t>0</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𝜋</m:t>
                        </m:r>
                      </m:e>
                      <m:sup>
                        <m:r>
                          <a:rPr lang="en-US" b="0" i="1" smtClean="0">
                            <a:latin typeface="Cambria Math" panose="02040503050406030204" pitchFamily="18" charset="0"/>
                          </a:rPr>
                          <m:t>0</m:t>
                        </m:r>
                      </m:sup>
                    </m:sSup>
                  </m:oMath>
                </a14:m>
                <a:r>
                  <a:rPr lang="en-US" dirty="0"/>
                  <a:t> from leading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𝜋</m:t>
                        </m:r>
                      </m:e>
                      <m:sup>
                        <m:r>
                          <a:rPr lang="en-US" b="0" i="1" smtClean="0">
                            <a:latin typeface="Cambria Math" panose="02040503050406030204" pitchFamily="18" charset="0"/>
                            <a:ea typeface="Cambria Math" panose="02040503050406030204" pitchFamily="18" charset="0"/>
                          </a:rPr>
                          <m:t>+−</m:t>
                        </m:r>
                      </m:sup>
                    </m:sSup>
                  </m:oMath>
                </a14:m>
                <a:r>
                  <a:rPr lang="en-US" dirty="0"/>
                  <a:t> transformation ratio in SIBYLL 2.3d, </a:t>
                </a:r>
              </a:p>
              <a:p>
                <a:pPr marL="0" lvl="1"/>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𝑒𝑥</m:t>
                        </m:r>
                      </m:sub>
                    </m:sSub>
                  </m:oMath>
                </a14:m>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𝑑𝑖𝑞</m:t>
                        </m:r>
                        <m:r>
                          <a:rPr lang="en-US" b="0" i="1" smtClean="0">
                            <a:latin typeface="Cambria Math" panose="02040503050406030204" pitchFamily="18" charset="0"/>
                          </a:rPr>
                          <m:t>,</m:t>
                        </m:r>
                        <m:r>
                          <a:rPr lang="en-US" b="0" i="1" smtClean="0">
                            <a:latin typeface="Cambria Math" panose="02040503050406030204" pitchFamily="18" charset="0"/>
                          </a:rPr>
                          <m:t>𝑠𝑡𝑟</m:t>
                        </m:r>
                      </m:sub>
                    </m:sSub>
                  </m:oMath>
                </a14:m>
                <a:r>
                  <a:rPr lang="en-US" dirty="0"/>
                  <a:t> for </a:t>
                </a:r>
                <a:r>
                  <a:rPr lang="en-US" dirty="0" err="1"/>
                  <a:t>Picco</a:t>
                </a:r>
                <a:r>
                  <a:rPr lang="en-US" dirty="0"/>
                  <a:t>, etc.</a:t>
                </a:r>
              </a:p>
            </p:txBody>
          </p:sp>
        </mc:Choice>
        <mc:Fallback>
          <p:sp>
            <p:nvSpPr>
              <p:cNvPr id="4" name="TextBox 3">
                <a:extLst>
                  <a:ext uri="{FF2B5EF4-FFF2-40B4-BE49-F238E27FC236}">
                    <a16:creationId xmlns:a16="http://schemas.microsoft.com/office/drawing/2014/main" id="{F2297C44-82BA-9D4D-AFDF-497F99B15A68}"/>
                  </a:ext>
                </a:extLst>
              </p:cNvPr>
              <p:cNvSpPr txBox="1">
                <a:spLocks noRot="1" noChangeAspect="1" noMove="1" noResize="1" noEditPoints="1" noAdjustHandles="1" noChangeArrowheads="1" noChangeShapeType="1" noTextEdit="1"/>
              </p:cNvSpPr>
              <p:nvPr/>
            </p:nvSpPr>
            <p:spPr>
              <a:xfrm>
                <a:off x="71122" y="823778"/>
                <a:ext cx="6973447" cy="2606739"/>
              </a:xfrm>
              <a:prstGeom prst="rect">
                <a:avLst/>
              </a:prstGeom>
              <a:blipFill>
                <a:blip r:embed="rId2"/>
                <a:stretch>
                  <a:fillRect l="-787" t="-1168" b="-2103"/>
                </a:stretch>
              </a:blipFill>
            </p:spPr>
            <p:txBody>
              <a:bodyPr/>
              <a:lstStyle/>
              <a:p>
                <a:r>
                  <a:rPr lang="ru-RU">
                    <a:noFill/>
                  </a:rPr>
                  <a:t> </a:t>
                </a:r>
              </a:p>
            </p:txBody>
          </p:sp>
        </mc:Fallback>
      </mc:AlternateContent>
      <p:pic>
        <p:nvPicPr>
          <p:cNvPr id="6" name="Рисунок 5">
            <a:extLst>
              <a:ext uri="{FF2B5EF4-FFF2-40B4-BE49-F238E27FC236}">
                <a16:creationId xmlns:a16="http://schemas.microsoft.com/office/drawing/2014/main" id="{3DD4934A-D972-3152-5D44-13A30E55C9EC}"/>
              </a:ext>
            </a:extLst>
          </p:cNvPr>
          <p:cNvPicPr>
            <a:picLocks noChangeAspect="1"/>
          </p:cNvPicPr>
          <p:nvPr/>
        </p:nvPicPr>
        <p:blipFill>
          <a:blip r:embed="rId3"/>
          <a:stretch>
            <a:fillRect/>
          </a:stretch>
        </p:blipFill>
        <p:spPr>
          <a:xfrm>
            <a:off x="7405815" y="666848"/>
            <a:ext cx="4568891" cy="3490569"/>
          </a:xfrm>
          <a:prstGeom prst="rect">
            <a:avLst/>
          </a:prstGeom>
        </p:spPr>
      </p:pic>
      <p:pic>
        <p:nvPicPr>
          <p:cNvPr id="8" name="Рисунок 7">
            <a:extLst>
              <a:ext uri="{FF2B5EF4-FFF2-40B4-BE49-F238E27FC236}">
                <a16:creationId xmlns:a16="http://schemas.microsoft.com/office/drawing/2014/main" id="{D9AAF81A-230C-182F-A9F0-1534EBAACC1A}"/>
              </a:ext>
            </a:extLst>
          </p:cNvPr>
          <p:cNvPicPr>
            <a:picLocks noChangeAspect="1"/>
          </p:cNvPicPr>
          <p:nvPr/>
        </p:nvPicPr>
        <p:blipFill>
          <a:blip r:embed="rId4"/>
          <a:stretch>
            <a:fillRect/>
          </a:stretch>
        </p:blipFill>
        <p:spPr>
          <a:xfrm>
            <a:off x="2789032" y="3341208"/>
            <a:ext cx="4534406" cy="3413707"/>
          </a:xfrm>
          <a:prstGeom prst="rect">
            <a:avLst/>
          </a:prstGeom>
        </p:spPr>
      </p:pic>
      <p:pic>
        <p:nvPicPr>
          <p:cNvPr id="10" name="Рисунок 9">
            <a:extLst>
              <a:ext uri="{FF2B5EF4-FFF2-40B4-BE49-F238E27FC236}">
                <a16:creationId xmlns:a16="http://schemas.microsoft.com/office/drawing/2014/main" id="{A7C40C18-E40C-D273-5083-A918CEDE51DB}"/>
              </a:ext>
            </a:extLst>
          </p:cNvPr>
          <p:cNvPicPr>
            <a:picLocks noChangeAspect="1"/>
          </p:cNvPicPr>
          <p:nvPr/>
        </p:nvPicPr>
        <p:blipFill>
          <a:blip r:embed="rId5"/>
          <a:stretch>
            <a:fillRect/>
          </a:stretch>
        </p:blipFill>
        <p:spPr>
          <a:xfrm>
            <a:off x="1028378" y="3658312"/>
            <a:ext cx="1719465" cy="2787939"/>
          </a:xfrm>
          <a:prstGeom prst="rect">
            <a:avLst/>
          </a:prstGeom>
        </p:spPr>
      </p:pic>
      <p:sp>
        <p:nvSpPr>
          <p:cNvPr id="11" name="TextBox 10">
            <a:extLst>
              <a:ext uri="{FF2B5EF4-FFF2-40B4-BE49-F238E27FC236}">
                <a16:creationId xmlns:a16="http://schemas.microsoft.com/office/drawing/2014/main" id="{1595087E-79D7-1DA9-DAEB-B6FFFF032BDD}"/>
              </a:ext>
            </a:extLst>
          </p:cNvPr>
          <p:cNvSpPr txBox="1"/>
          <p:nvPr/>
        </p:nvSpPr>
        <p:spPr>
          <a:xfrm>
            <a:off x="7944179" y="5046150"/>
            <a:ext cx="4036764" cy="707886"/>
          </a:xfrm>
          <a:prstGeom prst="rect">
            <a:avLst/>
          </a:prstGeom>
          <a:noFill/>
          <a:ln w="38100">
            <a:solidFill>
              <a:srgbClr val="FF0000"/>
            </a:solidFill>
          </a:ln>
        </p:spPr>
        <p:txBody>
          <a:bodyPr wrap="square" rtlCol="0">
            <a:spAutoFit/>
          </a:bodyPr>
          <a:lstStyle/>
          <a:p>
            <a:r>
              <a:rPr lang="en-US" sz="2000" dirty="0"/>
              <a:t>Need to introduce the strong energy dependence for steering parameter!</a:t>
            </a:r>
            <a:endParaRPr lang="ru-RU" sz="2000" dirty="0"/>
          </a:p>
        </p:txBody>
      </p:sp>
      <p:cxnSp>
        <p:nvCxnSpPr>
          <p:cNvPr id="13" name="Прямая со стрелкой 12">
            <a:extLst>
              <a:ext uri="{FF2B5EF4-FFF2-40B4-BE49-F238E27FC236}">
                <a16:creationId xmlns:a16="http://schemas.microsoft.com/office/drawing/2014/main" id="{8151D3F7-CE23-4E50-5EFD-184273461E5A}"/>
              </a:ext>
            </a:extLst>
          </p:cNvPr>
          <p:cNvCxnSpPr>
            <a:cxnSpLocks/>
            <a:stCxn id="11" idx="1"/>
          </p:cNvCxnSpPr>
          <p:nvPr/>
        </p:nvCxnSpPr>
        <p:spPr>
          <a:xfrm flipV="1">
            <a:off x="7944179" y="2594919"/>
            <a:ext cx="216009" cy="28051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id="{EC8A3B75-6991-593A-25A7-0FCA2768F621}"/>
              </a:ext>
            </a:extLst>
          </p:cNvPr>
          <p:cNvCxnSpPr>
            <a:cxnSpLocks/>
          </p:cNvCxnSpPr>
          <p:nvPr/>
        </p:nvCxnSpPr>
        <p:spPr>
          <a:xfrm flipH="1">
            <a:off x="3822357" y="5363805"/>
            <a:ext cx="4121822" cy="3285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Номер слайда 5">
            <a:extLst>
              <a:ext uri="{FF2B5EF4-FFF2-40B4-BE49-F238E27FC236}">
                <a16:creationId xmlns:a16="http://schemas.microsoft.com/office/drawing/2014/main" id="{EFE82911-40F9-DA3C-DD37-B7A1BAF1A7B1}"/>
              </a:ext>
            </a:extLst>
          </p:cNvPr>
          <p:cNvSpPr>
            <a:spLocks noGrp="1"/>
          </p:cNvSpPr>
          <p:nvPr>
            <p:ph type="sldNum" sz="quarter" idx="12"/>
          </p:nvPr>
        </p:nvSpPr>
        <p:spPr>
          <a:xfrm>
            <a:off x="8610600" y="6356350"/>
            <a:ext cx="2743200" cy="365125"/>
          </a:xfrm>
        </p:spPr>
        <p:txBody>
          <a:bodyPr/>
          <a:lstStyle/>
          <a:p>
            <a:fld id="{1D785DD5-2F6F-440B-9BD4-3D9BD4A1941F}" type="slidenum">
              <a:rPr lang="ru-RU" sz="1600" smtClean="0">
                <a:solidFill>
                  <a:schemeClr val="tx1"/>
                </a:solidFill>
              </a:rPr>
              <a:t>3</a:t>
            </a:fld>
            <a:endParaRPr lang="ru-RU" sz="1600" dirty="0">
              <a:solidFill>
                <a:schemeClr val="tx1"/>
              </a:solidFill>
            </a:endParaRPr>
          </a:p>
        </p:txBody>
      </p:sp>
      <p:sp>
        <p:nvSpPr>
          <p:cNvPr id="24" name="TextBox 23">
            <a:extLst>
              <a:ext uri="{FF2B5EF4-FFF2-40B4-BE49-F238E27FC236}">
                <a16:creationId xmlns:a16="http://schemas.microsoft.com/office/drawing/2014/main" id="{996C2601-42C2-9588-285D-6E00C930408B}"/>
              </a:ext>
            </a:extLst>
          </p:cNvPr>
          <p:cNvSpPr txBox="1"/>
          <p:nvPr/>
        </p:nvSpPr>
        <p:spPr>
          <a:xfrm>
            <a:off x="3717497" y="3646802"/>
            <a:ext cx="978794" cy="369332"/>
          </a:xfrm>
          <a:prstGeom prst="rect">
            <a:avLst/>
          </a:prstGeom>
          <a:noFill/>
        </p:spPr>
        <p:txBody>
          <a:bodyPr wrap="none" rtlCol="0">
            <a:spAutoFit/>
          </a:bodyPr>
          <a:lstStyle/>
          <a:p>
            <a:r>
              <a:rPr lang="en-US" dirty="0"/>
              <a:t>T. </a:t>
            </a:r>
            <a:r>
              <a:rPr lang="en-US" dirty="0" err="1"/>
              <a:t>Pierog</a:t>
            </a:r>
            <a:endParaRPr lang="ru-RU" dirty="0"/>
          </a:p>
        </p:txBody>
      </p:sp>
      <p:sp>
        <p:nvSpPr>
          <p:cNvPr id="26" name="TextBox 25">
            <a:extLst>
              <a:ext uri="{FF2B5EF4-FFF2-40B4-BE49-F238E27FC236}">
                <a16:creationId xmlns:a16="http://schemas.microsoft.com/office/drawing/2014/main" id="{6E9ECAE7-92C5-A259-9925-3FA42460CCA4}"/>
              </a:ext>
            </a:extLst>
          </p:cNvPr>
          <p:cNvSpPr txBox="1"/>
          <p:nvPr/>
        </p:nvSpPr>
        <p:spPr>
          <a:xfrm>
            <a:off x="9077831" y="4073335"/>
            <a:ext cx="2809369" cy="276999"/>
          </a:xfrm>
          <a:prstGeom prst="rect">
            <a:avLst/>
          </a:prstGeom>
          <a:noFill/>
        </p:spPr>
        <p:txBody>
          <a:bodyPr wrap="square">
            <a:spAutoFit/>
          </a:bodyPr>
          <a:lstStyle/>
          <a:p>
            <a:r>
              <a:rPr lang="it-IT" sz="1200" b="0" i="0" u="none" strike="noStrike" baseline="0" dirty="0">
                <a:solidFill>
                  <a:srgbClr val="808080"/>
                </a:solidFill>
                <a:latin typeface="Times New Roman" panose="02020603050405020304" pitchFamily="18" charset="0"/>
              </a:rPr>
              <a:t>arXiv:0712.1517v1 [hep-ph] 10 Dec 2007</a:t>
            </a:r>
            <a:endParaRPr lang="ru-RU" sz="1200" dirty="0"/>
          </a:p>
        </p:txBody>
      </p:sp>
    </p:spTree>
    <p:extLst>
      <p:ext uri="{BB962C8B-B14F-4D97-AF65-F5344CB8AC3E}">
        <p14:creationId xmlns:p14="http://schemas.microsoft.com/office/powerpoint/2010/main" val="4045850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F4401A-279D-9178-14F5-65F017E63F4B}"/>
              </a:ext>
            </a:extLst>
          </p:cNvPr>
          <p:cNvSpPr txBox="1">
            <a:spLocks/>
          </p:cNvSpPr>
          <p:nvPr/>
        </p:nvSpPr>
        <p:spPr>
          <a:xfrm>
            <a:off x="334736" y="52524"/>
            <a:ext cx="11552464" cy="8676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How do you change the number of muons? (2)</a:t>
            </a:r>
            <a:endParaRPr lang="ru-RU" sz="4000" dirty="0"/>
          </a:p>
        </p:txBody>
      </p:sp>
      <p:cxnSp>
        <p:nvCxnSpPr>
          <p:cNvPr id="3" name="Прямая соединительная линия 2">
            <a:extLst>
              <a:ext uri="{FF2B5EF4-FFF2-40B4-BE49-F238E27FC236}">
                <a16:creationId xmlns:a16="http://schemas.microsoft.com/office/drawing/2014/main" id="{7CB89837-F005-B543-45ED-933078CBCB0B}"/>
              </a:ext>
            </a:extLst>
          </p:cNvPr>
          <p:cNvCxnSpPr/>
          <p:nvPr/>
        </p:nvCxnSpPr>
        <p:spPr>
          <a:xfrm>
            <a:off x="-149" y="641072"/>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C1F5246-D022-6CE2-D7AB-7DEDA91A9928}"/>
                  </a:ext>
                </a:extLst>
              </p:cNvPr>
              <p:cNvSpPr txBox="1"/>
              <p:nvPr/>
            </p:nvSpPr>
            <p:spPr>
              <a:xfrm>
                <a:off x="194693" y="804876"/>
                <a:ext cx="5307287" cy="2381742"/>
              </a:xfrm>
              <a:prstGeom prst="rect">
                <a:avLst/>
              </a:prstGeom>
              <a:noFill/>
            </p:spPr>
            <p:txBody>
              <a:bodyPr wrap="none" rtlCol="0">
                <a:spAutoFit/>
              </a:bodyPr>
              <a:lstStyle/>
              <a:p>
                <a:r>
                  <a:rPr lang="en-US" dirty="0"/>
                  <a:t>The </a:t>
                </a:r>
                <a:r>
                  <a:rPr lang="en-US" dirty="0" err="1"/>
                  <a:t>Heitler</a:t>
                </a:r>
                <a:r>
                  <a:rPr lang="en-US" dirty="0"/>
                  <a:t>-Matthews model</a:t>
                </a:r>
              </a:p>
              <a:p>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𝑁</m:t>
                          </m:r>
                        </m:e>
                        <m:sub>
                          <m:r>
                            <a:rPr lang="ru-RU" i="1" smtClean="0">
                              <a:latin typeface="Cambria Math" panose="02040503050406030204" pitchFamily="18" charset="0"/>
                              <a:ea typeface="Cambria Math" panose="02040503050406030204" pitchFamily="18" charset="0"/>
                            </a:rPr>
                            <m:t>𝜇</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𝜉</m:t>
                                      </m:r>
                                    </m:e>
                                    <m:sub>
                                      <m:r>
                                        <a:rPr lang="en-US" b="0" i="1" smtClean="0">
                                          <a:latin typeface="Cambria Math" panose="02040503050406030204" pitchFamily="18" charset="0"/>
                                        </a:rPr>
                                        <m:t>𝑐</m:t>
                                      </m:r>
                                    </m:sub>
                                    <m:sup>
                                      <m:r>
                                        <a:rPr lang="en-US" b="0" i="1" smtClean="0">
                                          <a:latin typeface="Cambria Math" panose="02040503050406030204" pitchFamily="18" charset="0"/>
                                          <a:ea typeface="Cambria Math" panose="02040503050406030204" pitchFamily="18" charset="0"/>
                                        </a:rPr>
                                        <m:t>𝜋</m:t>
                                      </m:r>
                                    </m:sup>
                                  </m:sSubSup>
                                </m:den>
                              </m:f>
                            </m:e>
                          </m:d>
                        </m:e>
                        <m:sup>
                          <m:r>
                            <a:rPr lang="en-US" b="0" i="1" smtClean="0">
                              <a:latin typeface="Cambria Math" panose="02040503050406030204" pitchFamily="18" charset="0"/>
                              <a:ea typeface="Cambria Math" panose="02040503050406030204" pitchFamily="18" charset="0"/>
                            </a:rPr>
                            <m:t>𝛽</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4</m:t>
                          </m:r>
                        </m:sup>
                      </m:sSup>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0</m:t>
                                      </m:r>
                                    </m:sub>
                                  </m:sSub>
                                </m:num>
                                <m:den>
                                  <m:r>
                                    <a:rPr lang="en-US" b="0" i="1" smtClean="0">
                                      <a:latin typeface="Cambria Math" panose="02040503050406030204" pitchFamily="18" charset="0"/>
                                      <a:ea typeface="Cambria Math" panose="02040503050406030204" pitchFamily="18" charset="0"/>
                                    </a:rPr>
                                    <m:t>1 </m:t>
                                  </m:r>
                                  <m:r>
                                    <a:rPr lang="en-US" b="0" i="1" smtClean="0">
                                      <a:latin typeface="Cambria Math" panose="02040503050406030204" pitchFamily="18" charset="0"/>
                                      <a:ea typeface="Cambria Math" panose="02040503050406030204" pitchFamily="18" charset="0"/>
                                    </a:rPr>
                                    <m:t>𝑃𝑒𝑉</m:t>
                                  </m:r>
                                </m:den>
                              </m:f>
                            </m:e>
                          </m:d>
                        </m:e>
                        <m:sup>
                          <m:r>
                            <a:rPr lang="en-US" b="0" i="1" smtClean="0">
                              <a:latin typeface="Cambria Math" panose="02040503050406030204" pitchFamily="18" charset="0"/>
                              <a:ea typeface="Cambria Math" panose="02040503050406030204" pitchFamily="18" charset="0"/>
                            </a:rPr>
                            <m:t>0.85</m:t>
                          </m:r>
                        </m:sup>
                      </m:sSup>
                    </m:oMath>
                  </m:oMathPara>
                </a14:m>
                <a:endParaRPr lang="en-US" dirty="0"/>
              </a:p>
              <a:p>
                <a:r>
                  <a:rPr lang="en-US" dirty="0"/>
                  <a:t>where</a:t>
                </a:r>
              </a:p>
              <a:p>
                <a:endParaRPr lang="en-US" dirty="0"/>
              </a:p>
              <a:p>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ln</m:t>
                              </m:r>
                            </m:fName>
                            <m:e>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𝑐h</m:t>
                                      </m:r>
                                    </m:sub>
                                  </m:sSub>
                                </m:e>
                              </m:d>
                            </m:e>
                          </m:func>
                        </m:num>
                        <m:den>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ln</m:t>
                              </m:r>
                            </m:fName>
                            <m:e>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𝑡𝑜𝑡</m:t>
                                      </m:r>
                                    </m:sub>
                                  </m:sSub>
                                </m:e>
                              </m:d>
                            </m:e>
                          </m:func>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ln</m:t>
                              </m:r>
                            </m:fName>
                            <m:e>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𝑐h</m:t>
                                      </m:r>
                                    </m:sub>
                                  </m:sSub>
                                </m:e>
                              </m:d>
                            </m:e>
                          </m:func>
                        </m:num>
                        <m:den>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ln</m:t>
                              </m:r>
                            </m:fName>
                            <m:e>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𝑐h</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𝜋</m:t>
                                          </m:r>
                                        </m:e>
                                        <m:sup>
                                          <m:r>
                                            <a:rPr lang="en-US" b="0" i="1" smtClean="0">
                                              <a:latin typeface="Cambria Math" panose="02040503050406030204" pitchFamily="18" charset="0"/>
                                              <a:ea typeface="Cambria Math" panose="02040503050406030204" pitchFamily="18" charset="0"/>
                                            </a:rPr>
                                            <m:t>0</m:t>
                                          </m:r>
                                        </m:sup>
                                      </m:sSup>
                                    </m:sub>
                                  </m:sSub>
                                </m:e>
                              </m:d>
                            </m:e>
                          </m:func>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ln</m:t>
                              </m:r>
                            </m:fName>
                            <m:e>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𝑐h</m:t>
                                      </m:r>
                                    </m:sub>
                                  </m:sSub>
                                </m:e>
                              </m:d>
                            </m:e>
                          </m:func>
                        </m:num>
                        <m:den>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ln</m:t>
                              </m:r>
                            </m:fName>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num>
                                    <m:den>
                                      <m:r>
                                        <a:rPr lang="en-US" b="0" i="1" smtClean="0">
                                          <a:latin typeface="Cambria Math" panose="02040503050406030204" pitchFamily="18" charset="0"/>
                                          <a:ea typeface="Cambria Math" panose="02040503050406030204" pitchFamily="18" charset="0"/>
                                        </a:rPr>
                                        <m:t>2</m:t>
                                      </m:r>
                                    </m:den>
                                  </m:f>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𝑐h</m:t>
                                      </m:r>
                                    </m:sub>
                                  </m:sSub>
                                </m:e>
                              </m:d>
                            </m:e>
                          </m:func>
                        </m:den>
                      </m:f>
                      <m:r>
                        <a:rPr lang="en-US" b="0" i="1" smtClean="0">
                          <a:latin typeface="Cambria Math" panose="02040503050406030204" pitchFamily="18" charset="0"/>
                          <a:ea typeface="Cambria Math" panose="02040503050406030204" pitchFamily="18" charset="0"/>
                        </a:rPr>
                        <m:t>≈0.85</m:t>
                      </m:r>
                    </m:oMath>
                  </m:oMathPara>
                </a14:m>
                <a:endParaRPr lang="ru-RU" dirty="0"/>
              </a:p>
            </p:txBody>
          </p:sp>
        </mc:Choice>
        <mc:Fallback>
          <p:sp>
            <p:nvSpPr>
              <p:cNvPr id="4" name="TextBox 3">
                <a:extLst>
                  <a:ext uri="{FF2B5EF4-FFF2-40B4-BE49-F238E27FC236}">
                    <a16:creationId xmlns:a16="http://schemas.microsoft.com/office/drawing/2014/main" id="{4C1F5246-D022-6CE2-D7AB-7DEDA91A9928}"/>
                  </a:ext>
                </a:extLst>
              </p:cNvPr>
              <p:cNvSpPr txBox="1">
                <a:spLocks noRot="1" noChangeAspect="1" noMove="1" noResize="1" noEditPoints="1" noAdjustHandles="1" noChangeArrowheads="1" noChangeShapeType="1" noTextEdit="1"/>
              </p:cNvSpPr>
              <p:nvPr/>
            </p:nvSpPr>
            <p:spPr>
              <a:xfrm>
                <a:off x="194693" y="804876"/>
                <a:ext cx="5307287" cy="2381742"/>
              </a:xfrm>
              <a:prstGeom prst="rect">
                <a:avLst/>
              </a:prstGeom>
              <a:blipFill>
                <a:blip r:embed="rId2"/>
                <a:stretch>
                  <a:fillRect l="-1033" t="-1279"/>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59C81F8-A6C6-334E-D1B9-4B582E5291AA}"/>
                  </a:ext>
                </a:extLst>
              </p:cNvPr>
              <p:cNvSpPr txBox="1"/>
              <p:nvPr/>
            </p:nvSpPr>
            <p:spPr>
              <a:xfrm>
                <a:off x="5867276" y="804876"/>
                <a:ext cx="6210446" cy="2031325"/>
              </a:xfrm>
              <a:prstGeom prst="rect">
                <a:avLst/>
              </a:prstGeom>
              <a:noFill/>
            </p:spPr>
            <p:txBody>
              <a:bodyPr wrap="square" rtlCol="0">
                <a:spAutoFit/>
              </a:bodyPr>
              <a:lstStyle/>
              <a:p>
                <a:r>
                  <a:rPr lang="en-US" dirty="0"/>
                  <a:t>Main ways to increase the number of muons:</a:t>
                </a:r>
              </a:p>
              <a:p>
                <a:endParaRPr lang="en-US" dirty="0"/>
              </a:p>
              <a:p>
                <a:pPr marL="342900" indent="-342900">
                  <a:buFont typeface="Wingdings" panose="05000000000000000000" pitchFamily="2" charset="2"/>
                  <a:buChar char="Ø"/>
                </a:pPr>
                <a:r>
                  <a:rPr lang="en-US" dirty="0">
                    <a:solidFill>
                      <a:srgbClr val="FF0000"/>
                    </a:solidFill>
                  </a:rPr>
                  <a:t>Enhanced baryon production</a:t>
                </a:r>
              </a:p>
              <a:p>
                <a:pPr marL="800100" lvl="1" indent="-342900">
                  <a:buFont typeface="Wingdings" panose="05000000000000000000" pitchFamily="2" charset="2"/>
                  <a:buChar char="Ø"/>
                </a:pPr>
                <a:r>
                  <a:rPr lang="en-US" dirty="0"/>
                  <a:t>Always leaves a secondary baryon</a:t>
                </a:r>
              </a:p>
              <a:p>
                <a:pPr marL="800100" lvl="1" indent="-342900">
                  <a:buFont typeface="Wingdings" panose="05000000000000000000" pitchFamily="2" charset="2"/>
                  <a:buChar char="Ø"/>
                </a:pPr>
                <a:endParaRPr lang="en-US" dirty="0"/>
              </a:p>
              <a:p>
                <a:pPr marL="361950" lvl="1" indent="-361950">
                  <a:buFont typeface="Wingdings" panose="05000000000000000000" pitchFamily="2" charset="2"/>
                  <a:buChar char="Ø"/>
                </a:pPr>
                <a:r>
                  <a:rPr lang="en-US" dirty="0">
                    <a:solidFill>
                      <a:srgbClr val="FF0000"/>
                    </a:solidFill>
                  </a:rPr>
                  <a:t>Enhanced </a:t>
                </a:r>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smtClean="0">
                            <a:solidFill>
                              <a:srgbClr val="FF0000"/>
                            </a:solidFill>
                            <a:latin typeface="Cambria Math" panose="02040503050406030204" pitchFamily="18" charset="0"/>
                            <a:ea typeface="Cambria Math" panose="02040503050406030204" pitchFamily="18" charset="0"/>
                          </a:rPr>
                          <m:t>𝜌</m:t>
                        </m:r>
                      </m:e>
                      <m:sup>
                        <m:r>
                          <a:rPr lang="en-US" b="0" i="1" smtClean="0">
                            <a:solidFill>
                              <a:srgbClr val="FF0000"/>
                            </a:solidFill>
                            <a:latin typeface="Cambria Math" panose="02040503050406030204" pitchFamily="18" charset="0"/>
                          </a:rPr>
                          <m:t>0</m:t>
                        </m:r>
                      </m:sup>
                    </m:sSup>
                  </m:oMath>
                </a14:m>
                <a:r>
                  <a:rPr lang="en-US" dirty="0">
                    <a:solidFill>
                      <a:srgbClr val="FF0000"/>
                    </a:solidFill>
                  </a:rPr>
                  <a:t> production, mainly for remnant break-up</a:t>
                </a:r>
              </a:p>
              <a:p>
                <a:pPr marL="819150" lvl="2" indent="-361950">
                  <a:buFont typeface="Wingdings" panose="05000000000000000000" pitchFamily="2" charset="2"/>
                  <a:buChar char="Ø"/>
                </a:pPr>
                <a14:m>
                  <m:oMath xmlns:m="http://schemas.openxmlformats.org/officeDocument/2006/math">
                    <m:sSup>
                      <m:sSupPr>
                        <m:ctrlPr>
                          <a:rPr lang="ru-RU" i="1" smtClean="0">
                            <a:latin typeface="Cambria Math" panose="02040503050406030204" pitchFamily="18" charset="0"/>
                          </a:rPr>
                        </m:ctrlPr>
                      </m:sSupPr>
                      <m:e>
                        <m:r>
                          <a:rPr lang="ru-RU" i="1" smtClean="0">
                            <a:latin typeface="Cambria Math" panose="02040503050406030204" pitchFamily="18" charset="0"/>
                            <a:ea typeface="Cambria Math" panose="02040503050406030204" pitchFamily="18" charset="0"/>
                          </a:rPr>
                          <m:t>𝜌</m:t>
                        </m:r>
                      </m:e>
                      <m:sup>
                        <m:r>
                          <a:rPr lang="en-US" b="0" i="1" smtClean="0">
                            <a:latin typeface="Cambria Math" panose="02040503050406030204" pitchFamily="18" charset="0"/>
                          </a:rPr>
                          <m:t>0</m:t>
                        </m:r>
                      </m:sup>
                    </m:sSup>
                  </m:oMath>
                </a14:m>
                <a:r>
                  <a:rPr lang="en-US" dirty="0"/>
                  <a:t> decays into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𝜋</m:t>
                        </m:r>
                      </m:e>
                      <m:sup>
                        <m:r>
                          <a:rPr lang="en-US" b="0" i="1" smtClean="0">
                            <a:latin typeface="Cambria Math" panose="02040503050406030204" pitchFamily="18" charset="0"/>
                          </a:rPr>
                          <m:t>+</m:t>
                        </m:r>
                      </m:sup>
                    </m:sSup>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𝜋</m:t>
                        </m:r>
                      </m:e>
                      <m:sup>
                        <m:r>
                          <a:rPr lang="en-US" b="0" i="1" smtClean="0">
                            <a:latin typeface="Cambria Math" panose="02040503050406030204" pitchFamily="18" charset="0"/>
                          </a:rPr>
                          <m:t>−</m:t>
                        </m:r>
                      </m:sup>
                    </m:sSup>
                  </m:oMath>
                </a14:m>
                <a:r>
                  <a:rPr lang="en-US" dirty="0"/>
                  <a:t> pair</a:t>
                </a:r>
                <a:endParaRPr lang="ru-RU" dirty="0"/>
              </a:p>
            </p:txBody>
          </p:sp>
        </mc:Choice>
        <mc:Fallback>
          <p:sp>
            <p:nvSpPr>
              <p:cNvPr id="5" name="TextBox 4">
                <a:extLst>
                  <a:ext uri="{FF2B5EF4-FFF2-40B4-BE49-F238E27FC236}">
                    <a16:creationId xmlns:a16="http://schemas.microsoft.com/office/drawing/2014/main" id="{959C81F8-A6C6-334E-D1B9-4B582E5291AA}"/>
                  </a:ext>
                </a:extLst>
              </p:cNvPr>
              <p:cNvSpPr txBox="1">
                <a:spLocks noRot="1" noChangeAspect="1" noMove="1" noResize="1" noEditPoints="1" noAdjustHandles="1" noChangeArrowheads="1" noChangeShapeType="1" noTextEdit="1"/>
              </p:cNvSpPr>
              <p:nvPr/>
            </p:nvSpPr>
            <p:spPr>
              <a:xfrm>
                <a:off x="5867276" y="804876"/>
                <a:ext cx="6210446" cy="2031325"/>
              </a:xfrm>
              <a:prstGeom prst="rect">
                <a:avLst/>
              </a:prstGeom>
              <a:blipFill>
                <a:blip r:embed="rId3"/>
                <a:stretch>
                  <a:fillRect l="-785" t="-1502" b="-3904"/>
                </a:stretch>
              </a:blipFill>
            </p:spPr>
            <p:txBody>
              <a:bodyPr/>
              <a:lstStyle/>
              <a:p>
                <a:r>
                  <a:rPr lang="ru-RU">
                    <a:noFill/>
                  </a:rPr>
                  <a:t> </a:t>
                </a:r>
              </a:p>
            </p:txBody>
          </p:sp>
        </mc:Fallback>
      </mc:AlternateContent>
      <p:pic>
        <p:nvPicPr>
          <p:cNvPr id="6" name="Рисунок 5">
            <a:extLst>
              <a:ext uri="{FF2B5EF4-FFF2-40B4-BE49-F238E27FC236}">
                <a16:creationId xmlns:a16="http://schemas.microsoft.com/office/drawing/2014/main" id="{4A2E47BF-42D9-9AA3-031D-31A3A19F8F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726" y="2717285"/>
            <a:ext cx="5411545" cy="4140715"/>
          </a:xfrm>
          <a:prstGeom prst="rect">
            <a:avLst/>
          </a:prstGeom>
          <a:noFill/>
          <a:ln>
            <a:noFill/>
          </a:ln>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8CDF50C0-C028-C941-C347-019A54D50409}"/>
                  </a:ext>
                </a:extLst>
              </p:cNvPr>
              <p:cNvSpPr txBox="1"/>
              <p:nvPr/>
            </p:nvSpPr>
            <p:spPr>
              <a:xfrm>
                <a:off x="30082" y="3429000"/>
                <a:ext cx="5411546" cy="1754326"/>
              </a:xfrm>
              <a:prstGeom prst="rect">
                <a:avLst/>
              </a:prstGeom>
              <a:noFill/>
            </p:spPr>
            <p:txBody>
              <a:bodyPr wrap="none" rtlCol="0">
                <a:spAutoFit/>
              </a:bodyPr>
              <a:lstStyle/>
              <a:p>
                <a:r>
                  <a:rPr lang="en-US" dirty="0"/>
                  <a:t>EPOS LHC: main focus on first nucleus-nucleus collisions</a:t>
                </a:r>
              </a:p>
              <a:p>
                <a:pPr marL="285750" indent="-285750">
                  <a:buFont typeface="Wingdings" panose="05000000000000000000" pitchFamily="2" charset="2"/>
                  <a:buChar char="Ø"/>
                </a:pPr>
                <a:r>
                  <a:rPr lang="en-US" dirty="0"/>
                  <a:t>Core-corona approach: is it enough?</a:t>
                </a:r>
              </a:p>
              <a:p>
                <a:pPr marL="285750" indent="-285750">
                  <a:buFont typeface="Wingdings" panose="05000000000000000000" pitchFamily="2" charset="2"/>
                  <a:buChar char="Ø"/>
                </a:pPr>
                <a:r>
                  <a:rPr lang="en-US" dirty="0"/>
                  <a:t>All neutral pions into charged – can’t change more!</a:t>
                </a:r>
              </a:p>
              <a:p>
                <a:r>
                  <a:rPr lang="en-US" dirty="0"/>
                  <a:t>      (no energy flow correction though)</a:t>
                </a:r>
              </a:p>
              <a:p>
                <a:endParaRPr lang="en-US" dirty="0"/>
              </a:p>
              <a:p>
                <a:r>
                  <a:rPr lang="en-US" dirty="0"/>
                  <a:t>Enhanced </a:t>
                </a:r>
                <a14:m>
                  <m:oMath xmlns:m="http://schemas.openxmlformats.org/officeDocument/2006/math">
                    <m:sSup>
                      <m:sSupPr>
                        <m:ctrlPr>
                          <a:rPr lang="ru-RU" i="1" smtClean="0">
                            <a:latin typeface="Cambria Math" panose="02040503050406030204" pitchFamily="18" charset="0"/>
                          </a:rPr>
                        </m:ctrlPr>
                      </m:sSupPr>
                      <m:e>
                        <m:r>
                          <a:rPr lang="ru-RU" i="1" smtClean="0">
                            <a:latin typeface="Cambria Math" panose="02040503050406030204" pitchFamily="18" charset="0"/>
                            <a:ea typeface="Cambria Math" panose="02040503050406030204" pitchFamily="18" charset="0"/>
                          </a:rPr>
                          <m:t>𝜌</m:t>
                        </m:r>
                      </m:e>
                      <m:sup>
                        <m:r>
                          <a:rPr lang="en-US" b="0" i="1" smtClean="0">
                            <a:latin typeface="Cambria Math" panose="02040503050406030204" pitchFamily="18" charset="0"/>
                          </a:rPr>
                          <m:t>0</m:t>
                        </m:r>
                      </m:sup>
                    </m:sSup>
                  </m:oMath>
                </a14:m>
                <a:r>
                  <a:rPr lang="en-US" dirty="0"/>
                  <a:t> production </a:t>
                </a:r>
                <a:endParaRPr lang="ru-RU" dirty="0"/>
              </a:p>
            </p:txBody>
          </p:sp>
        </mc:Choice>
        <mc:Fallback>
          <p:sp>
            <p:nvSpPr>
              <p:cNvPr id="7" name="TextBox 6">
                <a:extLst>
                  <a:ext uri="{FF2B5EF4-FFF2-40B4-BE49-F238E27FC236}">
                    <a16:creationId xmlns:a16="http://schemas.microsoft.com/office/drawing/2014/main" id="{8CDF50C0-C028-C941-C347-019A54D50409}"/>
                  </a:ext>
                </a:extLst>
              </p:cNvPr>
              <p:cNvSpPr txBox="1">
                <a:spLocks noRot="1" noChangeAspect="1" noMove="1" noResize="1" noEditPoints="1" noAdjustHandles="1" noChangeArrowheads="1" noChangeShapeType="1" noTextEdit="1"/>
              </p:cNvSpPr>
              <p:nvPr/>
            </p:nvSpPr>
            <p:spPr>
              <a:xfrm>
                <a:off x="30082" y="3429000"/>
                <a:ext cx="5411546" cy="1754326"/>
              </a:xfrm>
              <a:prstGeom prst="rect">
                <a:avLst/>
              </a:prstGeom>
              <a:blipFill>
                <a:blip r:embed="rId5"/>
                <a:stretch>
                  <a:fillRect l="-1014" t="-2091" r="-225" b="-4530"/>
                </a:stretch>
              </a:blipFill>
            </p:spPr>
            <p:txBody>
              <a:bodyPr/>
              <a:lstStyle/>
              <a:p>
                <a:r>
                  <a:rPr lang="ru-RU">
                    <a:noFill/>
                  </a:rPr>
                  <a:t> </a:t>
                </a:r>
              </a:p>
            </p:txBody>
          </p:sp>
        </mc:Fallback>
      </mc:AlternateContent>
      <p:sp>
        <p:nvSpPr>
          <p:cNvPr id="8" name="Стрелка: вправо 7">
            <a:extLst>
              <a:ext uri="{FF2B5EF4-FFF2-40B4-BE49-F238E27FC236}">
                <a16:creationId xmlns:a16="http://schemas.microsoft.com/office/drawing/2014/main" id="{DAA4ABC2-1E0E-9710-946A-ECDA56B3564C}"/>
              </a:ext>
            </a:extLst>
          </p:cNvPr>
          <p:cNvSpPr/>
          <p:nvPr/>
        </p:nvSpPr>
        <p:spPr>
          <a:xfrm>
            <a:off x="5415873" y="3708133"/>
            <a:ext cx="902805" cy="4036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5">
            <a:extLst>
              <a:ext uri="{FF2B5EF4-FFF2-40B4-BE49-F238E27FC236}">
                <a16:creationId xmlns:a16="http://schemas.microsoft.com/office/drawing/2014/main" id="{176C4A15-58BE-98A1-E9CE-6DF5DBD9AA13}"/>
              </a:ext>
            </a:extLst>
          </p:cNvPr>
          <p:cNvSpPr>
            <a:spLocks noGrp="1"/>
          </p:cNvSpPr>
          <p:nvPr>
            <p:ph type="sldNum" sz="quarter" idx="12"/>
          </p:nvPr>
        </p:nvSpPr>
        <p:spPr>
          <a:xfrm>
            <a:off x="8610600" y="6356350"/>
            <a:ext cx="2743200" cy="365125"/>
          </a:xfrm>
        </p:spPr>
        <p:txBody>
          <a:bodyPr/>
          <a:lstStyle/>
          <a:p>
            <a:fld id="{1D785DD5-2F6F-440B-9BD4-3D9BD4A1941F}" type="slidenum">
              <a:rPr lang="ru-RU" sz="1600" smtClean="0">
                <a:solidFill>
                  <a:schemeClr val="tx1"/>
                </a:solidFill>
              </a:rPr>
              <a:t>4</a:t>
            </a:fld>
            <a:endParaRPr lang="ru-RU" sz="1600" dirty="0">
              <a:solidFill>
                <a:schemeClr val="tx1"/>
              </a:solidFill>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3EC4AB47-74F6-DDFD-CA62-636C6804BB40}"/>
                  </a:ext>
                </a:extLst>
              </p:cNvPr>
              <p:cNvSpPr txBox="1"/>
              <p:nvPr/>
            </p:nvSpPr>
            <p:spPr>
              <a:xfrm>
                <a:off x="63290" y="5163638"/>
                <a:ext cx="1856598" cy="28039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ru-RU" i="1" smtClean="0">
                              <a:latin typeface="Cambria Math" panose="02040503050406030204" pitchFamily="18" charset="0"/>
                            </a:rPr>
                          </m:ctrlPr>
                        </m:sSupPr>
                        <m:e>
                          <m:r>
                            <a:rPr lang="ru-RU" i="1" smtClean="0">
                              <a:latin typeface="Cambria Math" panose="02040503050406030204" pitchFamily="18" charset="0"/>
                              <a:ea typeface="Cambria Math" panose="02040503050406030204" pitchFamily="18" charset="0"/>
                            </a:rPr>
                            <m:t>𝜋</m:t>
                          </m:r>
                        </m:e>
                        <m:sup>
                          <m:r>
                            <a:rPr lang="ru-RU"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 →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𝜋</m:t>
                          </m:r>
                        </m:e>
                        <m:sup>
                          <m:r>
                            <a:rPr lang="en-US" b="0" i="1" smtClean="0">
                              <a:latin typeface="Cambria Math" panose="02040503050406030204" pitchFamily="18" charset="0"/>
                              <a:ea typeface="Cambria Math" panose="02040503050406030204" pitchFamily="18" charset="0"/>
                            </a:rPr>
                            <m:t>0</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𝑋</m:t>
                      </m:r>
                    </m:oMath>
                  </m:oMathPara>
                </a14:m>
                <a:endParaRPr lang="ru-RU" dirty="0"/>
              </a:p>
            </p:txBody>
          </p:sp>
        </mc:Choice>
        <mc:Fallback>
          <p:sp>
            <p:nvSpPr>
              <p:cNvPr id="10" name="TextBox 9">
                <a:extLst>
                  <a:ext uri="{FF2B5EF4-FFF2-40B4-BE49-F238E27FC236}">
                    <a16:creationId xmlns:a16="http://schemas.microsoft.com/office/drawing/2014/main" id="{3EC4AB47-74F6-DDFD-CA62-636C6804BB40}"/>
                  </a:ext>
                </a:extLst>
              </p:cNvPr>
              <p:cNvSpPr txBox="1">
                <a:spLocks noRot="1" noChangeAspect="1" noMove="1" noResize="1" noEditPoints="1" noAdjustHandles="1" noChangeArrowheads="1" noChangeShapeType="1" noTextEdit="1"/>
              </p:cNvSpPr>
              <p:nvPr/>
            </p:nvSpPr>
            <p:spPr>
              <a:xfrm>
                <a:off x="63290" y="5163638"/>
                <a:ext cx="1856598" cy="280398"/>
              </a:xfrm>
              <a:prstGeom prst="rect">
                <a:avLst/>
              </a:prstGeom>
              <a:blipFill>
                <a:blip r:embed="rId6"/>
                <a:stretch>
                  <a:fillRect l="-1311" t="-6522" r="-2623" b="-26087"/>
                </a:stretch>
              </a:blipFill>
            </p:spPr>
            <p:txBody>
              <a:bodyPr/>
              <a:lstStyle/>
              <a:p>
                <a:r>
                  <a:rPr lang="ru-RU">
                    <a:noFill/>
                  </a:rPr>
                  <a:t> </a:t>
                </a:r>
              </a:p>
            </p:txBody>
          </p:sp>
        </mc:Fallback>
      </mc:AlternateContent>
      <p:cxnSp>
        <p:nvCxnSpPr>
          <p:cNvPr id="31" name="Прямая соединительная линия 30">
            <a:extLst>
              <a:ext uri="{FF2B5EF4-FFF2-40B4-BE49-F238E27FC236}">
                <a16:creationId xmlns:a16="http://schemas.microsoft.com/office/drawing/2014/main" id="{863E3AE6-B0C2-1573-15E5-471F4E07C383}"/>
              </a:ext>
            </a:extLst>
          </p:cNvPr>
          <p:cNvCxnSpPr/>
          <p:nvPr/>
        </p:nvCxnSpPr>
        <p:spPr>
          <a:xfrm>
            <a:off x="1268627" y="5435798"/>
            <a:ext cx="0" cy="2235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a:extLst>
              <a:ext uri="{FF2B5EF4-FFF2-40B4-BE49-F238E27FC236}">
                <a16:creationId xmlns:a16="http://schemas.microsoft.com/office/drawing/2014/main" id="{8D9FA198-4731-795A-F7AA-F200860DD675}"/>
              </a:ext>
            </a:extLst>
          </p:cNvPr>
          <p:cNvCxnSpPr/>
          <p:nvPr/>
        </p:nvCxnSpPr>
        <p:spPr>
          <a:xfrm>
            <a:off x="1268627" y="5659392"/>
            <a:ext cx="2883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216BF893-1B9A-3CE1-6AC7-D9130DF66B8B}"/>
                  </a:ext>
                </a:extLst>
              </p:cNvPr>
              <p:cNvSpPr txBox="1"/>
              <p:nvPr/>
            </p:nvSpPr>
            <p:spPr>
              <a:xfrm>
                <a:off x="1594580" y="5493464"/>
                <a:ext cx="584712"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oMath>
                  </m:oMathPara>
                </a14:m>
                <a:endParaRPr lang="ru-RU" dirty="0"/>
              </a:p>
            </p:txBody>
          </p:sp>
        </mc:Choice>
        <mc:Fallback>
          <p:sp>
            <p:nvSpPr>
              <p:cNvPr id="34" name="TextBox 33">
                <a:extLst>
                  <a:ext uri="{FF2B5EF4-FFF2-40B4-BE49-F238E27FC236}">
                    <a16:creationId xmlns:a16="http://schemas.microsoft.com/office/drawing/2014/main" id="{216BF893-1B9A-3CE1-6AC7-D9130DF66B8B}"/>
                  </a:ext>
                </a:extLst>
              </p:cNvPr>
              <p:cNvSpPr txBox="1">
                <a:spLocks noRot="1" noChangeAspect="1" noMove="1" noResize="1" noEditPoints="1" noAdjustHandles="1" noChangeArrowheads="1" noChangeShapeType="1" noTextEdit="1"/>
              </p:cNvSpPr>
              <p:nvPr/>
            </p:nvSpPr>
            <p:spPr>
              <a:xfrm>
                <a:off x="1594580" y="5493464"/>
                <a:ext cx="584712" cy="276999"/>
              </a:xfrm>
              <a:prstGeom prst="rect">
                <a:avLst/>
              </a:prstGeom>
              <a:blipFill>
                <a:blip r:embed="rId7"/>
                <a:stretch>
                  <a:fillRect l="-9474" r="-8421" b="-21739"/>
                </a:stretch>
              </a:blipFill>
            </p:spPr>
            <p:txBody>
              <a:bodyPr/>
              <a:lstStyle/>
              <a:p>
                <a:r>
                  <a:rPr lang="ru-RU">
                    <a:noFill/>
                  </a:rPr>
                  <a:t> </a:t>
                </a:r>
              </a:p>
            </p:txBody>
          </p:sp>
        </mc:Fallback>
      </mc:AlternateContent>
      <p:sp>
        <p:nvSpPr>
          <p:cNvPr id="35" name="TextBox 34">
            <a:extLst>
              <a:ext uri="{FF2B5EF4-FFF2-40B4-BE49-F238E27FC236}">
                <a16:creationId xmlns:a16="http://schemas.microsoft.com/office/drawing/2014/main" id="{75C0A869-14D2-7BF5-DD13-9615E8CD0795}"/>
              </a:ext>
            </a:extLst>
          </p:cNvPr>
          <p:cNvSpPr txBox="1"/>
          <p:nvPr/>
        </p:nvSpPr>
        <p:spPr>
          <a:xfrm>
            <a:off x="2397045" y="5096390"/>
            <a:ext cx="377604" cy="369332"/>
          </a:xfrm>
          <a:prstGeom prst="rect">
            <a:avLst/>
          </a:prstGeom>
          <a:noFill/>
        </p:spPr>
        <p:txBody>
          <a:bodyPr wrap="none" rtlCol="0">
            <a:spAutoFit/>
          </a:bodyPr>
          <a:lstStyle/>
          <a:p>
            <a:r>
              <a:rPr lang="en-US" dirty="0"/>
              <a:t>vs</a:t>
            </a:r>
            <a:endParaRPr lang="ru-RU" dirty="0"/>
          </a:p>
        </p:txBody>
      </p:sp>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12C9A08D-55C1-76AE-0767-4924B878CF02}"/>
                  </a:ext>
                </a:extLst>
              </p:cNvPr>
              <p:cNvSpPr txBox="1"/>
              <p:nvPr/>
            </p:nvSpPr>
            <p:spPr>
              <a:xfrm>
                <a:off x="2950650" y="5126626"/>
                <a:ext cx="1856598" cy="28039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ru-RU" i="1" smtClean="0">
                              <a:latin typeface="Cambria Math" panose="02040503050406030204" pitchFamily="18" charset="0"/>
                            </a:rPr>
                          </m:ctrlPr>
                        </m:sSupPr>
                        <m:e>
                          <m:r>
                            <a:rPr lang="ru-RU" i="1" smtClean="0">
                              <a:latin typeface="Cambria Math" panose="02040503050406030204" pitchFamily="18" charset="0"/>
                              <a:ea typeface="Cambria Math" panose="02040503050406030204" pitchFamily="18" charset="0"/>
                            </a:rPr>
                            <m:t>𝜋</m:t>
                          </m:r>
                        </m:e>
                        <m:sup>
                          <m:r>
                            <a:rPr lang="ru-RU"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 →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𝜌</m:t>
                          </m:r>
                        </m:e>
                        <m:sup>
                          <m:r>
                            <a:rPr lang="en-US" b="0" i="1" smtClean="0">
                              <a:latin typeface="Cambria Math" panose="02040503050406030204" pitchFamily="18" charset="0"/>
                              <a:ea typeface="Cambria Math" panose="02040503050406030204" pitchFamily="18" charset="0"/>
                            </a:rPr>
                            <m:t>0</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𝑋</m:t>
                      </m:r>
                    </m:oMath>
                  </m:oMathPara>
                </a14:m>
                <a:endParaRPr lang="ru-RU" dirty="0"/>
              </a:p>
            </p:txBody>
          </p:sp>
        </mc:Choice>
        <mc:Fallback>
          <p:sp>
            <p:nvSpPr>
              <p:cNvPr id="36" name="TextBox 35">
                <a:extLst>
                  <a:ext uri="{FF2B5EF4-FFF2-40B4-BE49-F238E27FC236}">
                    <a16:creationId xmlns:a16="http://schemas.microsoft.com/office/drawing/2014/main" id="{12C9A08D-55C1-76AE-0767-4924B878CF02}"/>
                  </a:ext>
                </a:extLst>
              </p:cNvPr>
              <p:cNvSpPr txBox="1">
                <a:spLocks noRot="1" noChangeAspect="1" noMove="1" noResize="1" noEditPoints="1" noAdjustHandles="1" noChangeArrowheads="1" noChangeShapeType="1" noTextEdit="1"/>
              </p:cNvSpPr>
              <p:nvPr/>
            </p:nvSpPr>
            <p:spPr>
              <a:xfrm>
                <a:off x="2950650" y="5126626"/>
                <a:ext cx="1856598" cy="280398"/>
              </a:xfrm>
              <a:prstGeom prst="rect">
                <a:avLst/>
              </a:prstGeom>
              <a:blipFill>
                <a:blip r:embed="rId8"/>
                <a:stretch>
                  <a:fillRect l="-984" t="-6522" r="-1967" b="-26087"/>
                </a:stretch>
              </a:blipFill>
            </p:spPr>
            <p:txBody>
              <a:bodyPr/>
              <a:lstStyle/>
              <a:p>
                <a:r>
                  <a:rPr lang="ru-RU">
                    <a:noFill/>
                  </a:rPr>
                  <a:t> </a:t>
                </a:r>
              </a:p>
            </p:txBody>
          </p:sp>
        </mc:Fallback>
      </mc:AlternateContent>
      <p:cxnSp>
        <p:nvCxnSpPr>
          <p:cNvPr id="37" name="Прямая соединительная линия 36">
            <a:extLst>
              <a:ext uri="{FF2B5EF4-FFF2-40B4-BE49-F238E27FC236}">
                <a16:creationId xmlns:a16="http://schemas.microsoft.com/office/drawing/2014/main" id="{65A0472E-1669-FC70-029C-AC8AFD822B44}"/>
              </a:ext>
            </a:extLst>
          </p:cNvPr>
          <p:cNvCxnSpPr/>
          <p:nvPr/>
        </p:nvCxnSpPr>
        <p:spPr>
          <a:xfrm>
            <a:off x="4155987" y="5398786"/>
            <a:ext cx="0" cy="2235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a:extLst>
              <a:ext uri="{FF2B5EF4-FFF2-40B4-BE49-F238E27FC236}">
                <a16:creationId xmlns:a16="http://schemas.microsoft.com/office/drawing/2014/main" id="{34670966-826F-5A1B-51C7-C5A65F3C9293}"/>
              </a:ext>
            </a:extLst>
          </p:cNvPr>
          <p:cNvCxnSpPr/>
          <p:nvPr/>
        </p:nvCxnSpPr>
        <p:spPr>
          <a:xfrm>
            <a:off x="4147749" y="5622380"/>
            <a:ext cx="2883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1F8BFB62-3EA2-E684-E023-4D2623EA1DCA}"/>
                  </a:ext>
                </a:extLst>
              </p:cNvPr>
              <p:cNvSpPr txBox="1"/>
              <p:nvPr/>
            </p:nvSpPr>
            <p:spPr>
              <a:xfrm>
                <a:off x="4481940" y="5456452"/>
                <a:ext cx="889539"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ru-RU" i="1" smtClean="0">
                              <a:latin typeface="Cambria Math" panose="02040503050406030204" pitchFamily="18" charset="0"/>
                              <a:ea typeface="Cambria Math" panose="02040503050406030204" pitchFamily="18" charset="0"/>
                            </a:rPr>
                          </m:ctrlPr>
                        </m:sSupPr>
                        <m:e>
                          <m:r>
                            <a:rPr lang="ru-RU" i="1" smtClean="0">
                              <a:latin typeface="Cambria Math" panose="02040503050406030204" pitchFamily="18" charset="0"/>
                              <a:ea typeface="Cambria Math" panose="02040503050406030204" pitchFamily="18" charset="0"/>
                            </a:rPr>
                            <m:t>𝜋</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𝜋</m:t>
                          </m:r>
                        </m:e>
                        <m:sup>
                          <m:r>
                            <a:rPr lang="en-US" b="0" i="1" smtClean="0">
                              <a:latin typeface="Cambria Math" panose="02040503050406030204" pitchFamily="18" charset="0"/>
                              <a:ea typeface="Cambria Math" panose="02040503050406030204" pitchFamily="18" charset="0"/>
                            </a:rPr>
                            <m:t>−</m:t>
                          </m:r>
                        </m:sup>
                      </m:sSup>
                    </m:oMath>
                  </m:oMathPara>
                </a14:m>
                <a:endParaRPr lang="ru-RU" dirty="0"/>
              </a:p>
            </p:txBody>
          </p:sp>
        </mc:Choice>
        <mc:Fallback>
          <p:sp>
            <p:nvSpPr>
              <p:cNvPr id="39" name="TextBox 38">
                <a:extLst>
                  <a:ext uri="{FF2B5EF4-FFF2-40B4-BE49-F238E27FC236}">
                    <a16:creationId xmlns:a16="http://schemas.microsoft.com/office/drawing/2014/main" id="{1F8BFB62-3EA2-E684-E023-4D2623EA1DCA}"/>
                  </a:ext>
                </a:extLst>
              </p:cNvPr>
              <p:cNvSpPr txBox="1">
                <a:spLocks noRot="1" noChangeAspect="1" noMove="1" noResize="1" noEditPoints="1" noAdjustHandles="1" noChangeArrowheads="1" noChangeShapeType="1" noTextEdit="1"/>
              </p:cNvSpPr>
              <p:nvPr/>
            </p:nvSpPr>
            <p:spPr>
              <a:xfrm>
                <a:off x="4481940" y="5456452"/>
                <a:ext cx="889539" cy="276999"/>
              </a:xfrm>
              <a:prstGeom prst="rect">
                <a:avLst/>
              </a:prstGeom>
              <a:blipFill>
                <a:blip r:embed="rId9"/>
                <a:stretch>
                  <a:fillRect l="-3425" b="-6522"/>
                </a:stretch>
              </a:blipFill>
            </p:spPr>
            <p:txBody>
              <a:bodyPr/>
              <a:lstStyle/>
              <a:p>
                <a:r>
                  <a:rPr lang="ru-RU">
                    <a:noFill/>
                  </a:rPr>
                  <a:t> </a:t>
                </a:r>
              </a:p>
            </p:txBody>
          </p:sp>
        </mc:Fallback>
      </mc:AlternateContent>
      <p:sp>
        <p:nvSpPr>
          <p:cNvPr id="40" name="TextBox 39">
            <a:extLst>
              <a:ext uri="{FF2B5EF4-FFF2-40B4-BE49-F238E27FC236}">
                <a16:creationId xmlns:a16="http://schemas.microsoft.com/office/drawing/2014/main" id="{1F40A9C9-F475-A860-A534-1CE535FD0250}"/>
              </a:ext>
            </a:extLst>
          </p:cNvPr>
          <p:cNvSpPr txBox="1"/>
          <p:nvPr/>
        </p:nvSpPr>
        <p:spPr>
          <a:xfrm>
            <a:off x="-149" y="5794316"/>
            <a:ext cx="4081438" cy="369332"/>
          </a:xfrm>
          <a:prstGeom prst="rect">
            <a:avLst/>
          </a:prstGeom>
          <a:noFill/>
        </p:spPr>
        <p:txBody>
          <a:bodyPr wrap="none" rtlCol="0">
            <a:spAutoFit/>
          </a:bodyPr>
          <a:lstStyle/>
          <a:p>
            <a:r>
              <a:rPr lang="en-US" dirty="0"/>
              <a:t>Not that easy in reality: need to suppress </a:t>
            </a:r>
            <a:endParaRPr lang="ru-RU" dirty="0"/>
          </a:p>
        </p:txBody>
      </p: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57359F21-7D87-03FF-372B-1A9834300DDC}"/>
                  </a:ext>
                </a:extLst>
              </p:cNvPr>
              <p:cNvSpPr txBox="1"/>
              <p:nvPr/>
            </p:nvSpPr>
            <p:spPr>
              <a:xfrm>
                <a:off x="4002447" y="5849167"/>
                <a:ext cx="1871282" cy="28039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ru-RU" i="1" smtClean="0">
                              <a:latin typeface="Cambria Math" panose="02040503050406030204" pitchFamily="18" charset="0"/>
                            </a:rPr>
                          </m:ctrlPr>
                        </m:sSupPr>
                        <m:e>
                          <m:r>
                            <a:rPr lang="ru-RU" i="1" smtClean="0">
                              <a:latin typeface="Cambria Math" panose="02040503050406030204" pitchFamily="18" charset="0"/>
                              <a:ea typeface="Cambria Math" panose="02040503050406030204" pitchFamily="18" charset="0"/>
                            </a:rPr>
                            <m:t>𝜋</m:t>
                          </m:r>
                        </m:e>
                        <m:sup>
                          <m:r>
                            <a:rPr lang="ru-RU"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 →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𝜌</m:t>
                          </m:r>
                        </m:e>
                        <m:sup>
                          <m:r>
                            <a:rPr lang="en-US" i="1">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𝑋</m:t>
                      </m:r>
                    </m:oMath>
                  </m:oMathPara>
                </a14:m>
                <a:endParaRPr lang="ru-RU" dirty="0"/>
              </a:p>
            </p:txBody>
          </p:sp>
        </mc:Choice>
        <mc:Fallback>
          <p:sp>
            <p:nvSpPr>
              <p:cNvPr id="41" name="TextBox 40">
                <a:extLst>
                  <a:ext uri="{FF2B5EF4-FFF2-40B4-BE49-F238E27FC236}">
                    <a16:creationId xmlns:a16="http://schemas.microsoft.com/office/drawing/2014/main" id="{57359F21-7D87-03FF-372B-1A9834300DDC}"/>
                  </a:ext>
                </a:extLst>
              </p:cNvPr>
              <p:cNvSpPr txBox="1">
                <a:spLocks noRot="1" noChangeAspect="1" noMove="1" noResize="1" noEditPoints="1" noAdjustHandles="1" noChangeArrowheads="1" noChangeShapeType="1" noTextEdit="1"/>
              </p:cNvSpPr>
              <p:nvPr/>
            </p:nvSpPr>
            <p:spPr>
              <a:xfrm>
                <a:off x="4002447" y="5849167"/>
                <a:ext cx="1871282" cy="280398"/>
              </a:xfrm>
              <a:prstGeom prst="rect">
                <a:avLst/>
              </a:prstGeom>
              <a:blipFill>
                <a:blip r:embed="rId10"/>
                <a:stretch>
                  <a:fillRect l="-1303" t="-6522" r="-2280" b="-26087"/>
                </a:stretch>
              </a:blipFill>
            </p:spPr>
            <p:txBody>
              <a:bodyPr/>
              <a:lstStyle/>
              <a:p>
                <a:r>
                  <a:rPr lang="ru-RU">
                    <a:noFill/>
                  </a:rPr>
                  <a:t> </a:t>
                </a:r>
              </a:p>
            </p:txBody>
          </p:sp>
        </mc:Fallback>
      </mc:AlternateContent>
      <p:cxnSp>
        <p:nvCxnSpPr>
          <p:cNvPr id="42" name="Прямая соединительная линия 41">
            <a:extLst>
              <a:ext uri="{FF2B5EF4-FFF2-40B4-BE49-F238E27FC236}">
                <a16:creationId xmlns:a16="http://schemas.microsoft.com/office/drawing/2014/main" id="{45F359FF-A82B-F4F8-F654-7A9B55FC7198}"/>
              </a:ext>
            </a:extLst>
          </p:cNvPr>
          <p:cNvCxnSpPr/>
          <p:nvPr/>
        </p:nvCxnSpPr>
        <p:spPr>
          <a:xfrm>
            <a:off x="5207784" y="6121327"/>
            <a:ext cx="0" cy="2235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a:extLst>
              <a:ext uri="{FF2B5EF4-FFF2-40B4-BE49-F238E27FC236}">
                <a16:creationId xmlns:a16="http://schemas.microsoft.com/office/drawing/2014/main" id="{C9F73B8E-1E3B-28BC-1A09-44087AC7DE03}"/>
              </a:ext>
            </a:extLst>
          </p:cNvPr>
          <p:cNvCxnSpPr/>
          <p:nvPr/>
        </p:nvCxnSpPr>
        <p:spPr>
          <a:xfrm>
            <a:off x="5199546" y="6344921"/>
            <a:ext cx="2883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6B15C6E5-9E88-6B8A-4A01-2ACAD6D8F30D}"/>
                  </a:ext>
                </a:extLst>
              </p:cNvPr>
              <p:cNvSpPr txBox="1"/>
              <p:nvPr/>
            </p:nvSpPr>
            <p:spPr>
              <a:xfrm>
                <a:off x="5533737" y="6178993"/>
                <a:ext cx="870302" cy="28039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ru-RU" i="1" smtClean="0">
                              <a:latin typeface="Cambria Math" panose="02040503050406030204" pitchFamily="18" charset="0"/>
                              <a:ea typeface="Cambria Math" panose="02040503050406030204" pitchFamily="18" charset="0"/>
                            </a:rPr>
                          </m:ctrlPr>
                        </m:sSupPr>
                        <m:e>
                          <m:r>
                            <a:rPr lang="ru-RU" i="1" smtClean="0">
                              <a:latin typeface="Cambria Math" panose="02040503050406030204" pitchFamily="18" charset="0"/>
                              <a:ea typeface="Cambria Math" panose="02040503050406030204" pitchFamily="18" charset="0"/>
                            </a:rPr>
                            <m:t>𝜋</m:t>
                          </m:r>
                        </m:e>
                        <m:sup>
                          <m:r>
                            <a:rPr lang="en-US" i="1">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𝜋</m:t>
                          </m:r>
                        </m:e>
                        <m:sup>
                          <m:r>
                            <a:rPr lang="en-US" b="0" i="1" smtClean="0">
                              <a:latin typeface="Cambria Math" panose="02040503050406030204" pitchFamily="18" charset="0"/>
                              <a:ea typeface="Cambria Math" panose="02040503050406030204" pitchFamily="18" charset="0"/>
                            </a:rPr>
                            <m:t>0</m:t>
                          </m:r>
                        </m:sup>
                      </m:sSup>
                    </m:oMath>
                  </m:oMathPara>
                </a14:m>
                <a:endParaRPr lang="ru-RU" dirty="0"/>
              </a:p>
            </p:txBody>
          </p:sp>
        </mc:Choice>
        <mc:Fallback>
          <p:sp>
            <p:nvSpPr>
              <p:cNvPr id="44" name="TextBox 43">
                <a:extLst>
                  <a:ext uri="{FF2B5EF4-FFF2-40B4-BE49-F238E27FC236}">
                    <a16:creationId xmlns:a16="http://schemas.microsoft.com/office/drawing/2014/main" id="{6B15C6E5-9E88-6B8A-4A01-2ACAD6D8F30D}"/>
                  </a:ext>
                </a:extLst>
              </p:cNvPr>
              <p:cNvSpPr txBox="1">
                <a:spLocks noRot="1" noChangeAspect="1" noMove="1" noResize="1" noEditPoints="1" noAdjustHandles="1" noChangeArrowheads="1" noChangeShapeType="1" noTextEdit="1"/>
              </p:cNvSpPr>
              <p:nvPr/>
            </p:nvSpPr>
            <p:spPr>
              <a:xfrm>
                <a:off x="5533737" y="6178993"/>
                <a:ext cx="870302" cy="280398"/>
              </a:xfrm>
              <a:prstGeom prst="rect">
                <a:avLst/>
              </a:prstGeom>
              <a:blipFill>
                <a:blip r:embed="rId11"/>
                <a:stretch>
                  <a:fillRect l="-3497" t="-6522" r="-2098" b="-6522"/>
                </a:stretch>
              </a:blipFill>
            </p:spPr>
            <p:txBody>
              <a:bodyPr/>
              <a:lstStyle/>
              <a:p>
                <a:r>
                  <a:rPr lang="ru-RU">
                    <a:noFill/>
                  </a:rPr>
                  <a:t> </a:t>
                </a:r>
              </a:p>
            </p:txBody>
          </p:sp>
        </mc:Fallback>
      </mc:AlternateContent>
    </p:spTree>
    <p:extLst>
      <p:ext uri="{BB962C8B-B14F-4D97-AF65-F5344CB8AC3E}">
        <p14:creationId xmlns:p14="http://schemas.microsoft.com/office/powerpoint/2010/main" val="3806290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AA2B61-CCA4-8435-DEDC-E46150762B44}"/>
              </a:ext>
            </a:extLst>
          </p:cNvPr>
          <p:cNvSpPr txBox="1">
            <a:spLocks/>
          </p:cNvSpPr>
          <p:nvPr/>
        </p:nvSpPr>
        <p:spPr>
          <a:xfrm>
            <a:off x="334736" y="52524"/>
            <a:ext cx="11552464" cy="8676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Models of hadronization</a:t>
            </a:r>
            <a:endParaRPr lang="ru-RU" sz="4000" dirty="0"/>
          </a:p>
        </p:txBody>
      </p:sp>
      <p:cxnSp>
        <p:nvCxnSpPr>
          <p:cNvPr id="3" name="Прямая соединительная линия 2">
            <a:extLst>
              <a:ext uri="{FF2B5EF4-FFF2-40B4-BE49-F238E27FC236}">
                <a16:creationId xmlns:a16="http://schemas.microsoft.com/office/drawing/2014/main" id="{19A74843-DB53-EF3D-9EA3-9F8BEAF2B59A}"/>
              </a:ext>
            </a:extLst>
          </p:cNvPr>
          <p:cNvCxnSpPr/>
          <p:nvPr/>
        </p:nvCxnSpPr>
        <p:spPr>
          <a:xfrm>
            <a:off x="-149" y="641072"/>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E9BD6B8-B955-9838-84FD-8A77089F9EE0}"/>
              </a:ext>
            </a:extLst>
          </p:cNvPr>
          <p:cNvSpPr txBox="1"/>
          <p:nvPr/>
        </p:nvSpPr>
        <p:spPr>
          <a:xfrm>
            <a:off x="181233" y="859991"/>
            <a:ext cx="11610129" cy="646331"/>
          </a:xfrm>
          <a:prstGeom prst="rect">
            <a:avLst/>
          </a:prstGeom>
          <a:noFill/>
        </p:spPr>
        <p:txBody>
          <a:bodyPr wrap="square" rtlCol="0">
            <a:spAutoFit/>
          </a:bodyPr>
          <a:lstStyle/>
          <a:p>
            <a:r>
              <a:rPr lang="en-US" dirty="0"/>
              <a:t>It is evident anyway, that the mechanism that is behind the excess of muons in UHECR is to be found in hadronization process. So how do models perform it?</a:t>
            </a:r>
            <a:endParaRPr lang="ru-RU" dirty="0"/>
          </a:p>
        </p:txBody>
      </p:sp>
      <p:pic>
        <p:nvPicPr>
          <p:cNvPr id="5" name="Рисунок 4">
            <a:extLst>
              <a:ext uri="{FF2B5EF4-FFF2-40B4-BE49-F238E27FC236}">
                <a16:creationId xmlns:a16="http://schemas.microsoft.com/office/drawing/2014/main" id="{4FB926E6-9732-D7F7-67E3-4EBB17654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2161" y="1513059"/>
            <a:ext cx="4937481" cy="4898756"/>
          </a:xfrm>
          <a:prstGeom prst="rect">
            <a:avLst/>
          </a:prstGeom>
        </p:spPr>
      </p:pic>
      <p:sp>
        <p:nvSpPr>
          <p:cNvPr id="6" name="Стрелка: вправо 5">
            <a:extLst>
              <a:ext uri="{FF2B5EF4-FFF2-40B4-BE49-F238E27FC236}">
                <a16:creationId xmlns:a16="http://schemas.microsoft.com/office/drawing/2014/main" id="{BBCA9E6C-1BC9-E449-DED4-B1F12CA4C8A5}"/>
              </a:ext>
            </a:extLst>
          </p:cNvPr>
          <p:cNvSpPr/>
          <p:nvPr/>
        </p:nvSpPr>
        <p:spPr>
          <a:xfrm>
            <a:off x="8230354" y="5127132"/>
            <a:ext cx="510746" cy="3610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a:extLst>
              <a:ext uri="{FF2B5EF4-FFF2-40B4-BE49-F238E27FC236}">
                <a16:creationId xmlns:a16="http://schemas.microsoft.com/office/drawing/2014/main" id="{AC46188F-0FC4-2EB0-46AD-0581C1F1AA8F}"/>
              </a:ext>
            </a:extLst>
          </p:cNvPr>
          <p:cNvSpPr txBox="1"/>
          <p:nvPr/>
        </p:nvSpPr>
        <p:spPr>
          <a:xfrm>
            <a:off x="8868457" y="4139103"/>
            <a:ext cx="3189551" cy="2031325"/>
          </a:xfrm>
          <a:prstGeom prst="rect">
            <a:avLst/>
          </a:prstGeom>
          <a:noFill/>
        </p:spPr>
        <p:txBody>
          <a:bodyPr wrap="square" rtlCol="0">
            <a:spAutoFit/>
          </a:bodyPr>
          <a:lstStyle/>
          <a:p>
            <a:r>
              <a:rPr lang="en-US" dirty="0"/>
              <a:t>Used in </a:t>
            </a:r>
            <a:r>
              <a:rPr lang="en-US" dirty="0" err="1"/>
              <a:t>NeXus</a:t>
            </a:r>
            <a:r>
              <a:rPr lang="en-US" dirty="0"/>
              <a:t> 2.0, EPOS 1.99 and EPOS LHC (corona part)</a:t>
            </a:r>
          </a:p>
          <a:p>
            <a:endParaRPr lang="en-US" dirty="0"/>
          </a:p>
          <a:p>
            <a:r>
              <a:rPr lang="en-US" dirty="0"/>
              <a:t>Area law: the generalized version of decay law</a:t>
            </a:r>
          </a:p>
          <a:p>
            <a:pPr marL="285750" indent="-285750">
              <a:buFont typeface="Wingdings" panose="05000000000000000000" pitchFamily="2" charset="2"/>
              <a:buChar char="Ø"/>
            </a:pPr>
            <a:r>
              <a:rPr lang="en-US" dirty="0"/>
              <a:t>Nambu-Goto </a:t>
            </a:r>
            <a:r>
              <a:rPr lang="en-US" dirty="0" err="1"/>
              <a:t>Lagrangian</a:t>
            </a:r>
            <a:r>
              <a:rPr lang="en-US" dirty="0"/>
              <a:t> formalism  </a:t>
            </a:r>
            <a:endParaRPr lang="ru-RU" dirty="0"/>
          </a:p>
        </p:txBody>
      </p:sp>
      <p:sp>
        <p:nvSpPr>
          <p:cNvPr id="8" name="Стрелка: вправо 7">
            <a:extLst>
              <a:ext uri="{FF2B5EF4-FFF2-40B4-BE49-F238E27FC236}">
                <a16:creationId xmlns:a16="http://schemas.microsoft.com/office/drawing/2014/main" id="{F54E8E31-030A-49B3-4054-878D80FDAD5E}"/>
              </a:ext>
            </a:extLst>
          </p:cNvPr>
          <p:cNvSpPr/>
          <p:nvPr/>
        </p:nvSpPr>
        <p:spPr>
          <a:xfrm rot="10800000">
            <a:off x="3060703" y="2148135"/>
            <a:ext cx="510746" cy="3610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0986F822-E3DF-1031-B632-9EB0D314B587}"/>
              </a:ext>
            </a:extLst>
          </p:cNvPr>
          <p:cNvSpPr txBox="1"/>
          <p:nvPr/>
        </p:nvSpPr>
        <p:spPr>
          <a:xfrm>
            <a:off x="181233" y="1890798"/>
            <a:ext cx="3189551" cy="923330"/>
          </a:xfrm>
          <a:prstGeom prst="rect">
            <a:avLst/>
          </a:prstGeom>
          <a:noFill/>
        </p:spPr>
        <p:txBody>
          <a:bodyPr wrap="square" rtlCol="0">
            <a:spAutoFit/>
          </a:bodyPr>
          <a:lstStyle/>
          <a:p>
            <a:r>
              <a:rPr lang="en-US" dirty="0"/>
              <a:t>Still used in QGSJET-II-04</a:t>
            </a:r>
          </a:p>
          <a:p>
            <a:r>
              <a:rPr lang="en-US" dirty="0"/>
              <a:t>(in generalized form)</a:t>
            </a:r>
          </a:p>
          <a:p>
            <a:r>
              <a:rPr lang="en-US" dirty="0"/>
              <a:t>Exact description from VENUS</a:t>
            </a:r>
            <a:endParaRPr lang="ru-RU" dirty="0"/>
          </a:p>
        </p:txBody>
      </p:sp>
      <p:sp>
        <p:nvSpPr>
          <p:cNvPr id="10" name="Стрелка: вправо 9">
            <a:extLst>
              <a:ext uri="{FF2B5EF4-FFF2-40B4-BE49-F238E27FC236}">
                <a16:creationId xmlns:a16="http://schemas.microsoft.com/office/drawing/2014/main" id="{C1B3BB74-3C38-4083-97D4-85D11F6F1B8F}"/>
              </a:ext>
            </a:extLst>
          </p:cNvPr>
          <p:cNvSpPr/>
          <p:nvPr/>
        </p:nvSpPr>
        <p:spPr>
          <a:xfrm rot="10800000">
            <a:off x="3060702" y="5127132"/>
            <a:ext cx="510746" cy="36102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extLst>
              <a:ext uri="{FF2B5EF4-FFF2-40B4-BE49-F238E27FC236}">
                <a16:creationId xmlns:a16="http://schemas.microsoft.com/office/drawing/2014/main" id="{9FCE8032-0AE7-68EF-133A-306506B531A6}"/>
              </a:ext>
            </a:extLst>
          </p:cNvPr>
          <p:cNvSpPr txBox="1"/>
          <p:nvPr/>
        </p:nvSpPr>
        <p:spPr>
          <a:xfrm>
            <a:off x="89515" y="3980770"/>
            <a:ext cx="3189551" cy="1754326"/>
          </a:xfrm>
          <a:prstGeom prst="rect">
            <a:avLst/>
          </a:prstGeom>
          <a:noFill/>
        </p:spPr>
        <p:txBody>
          <a:bodyPr wrap="square" rtlCol="0">
            <a:spAutoFit/>
          </a:bodyPr>
          <a:lstStyle/>
          <a:p>
            <a:r>
              <a:rPr lang="en-US" dirty="0"/>
              <a:t>PYTHIA – the embodiment of Lund Monte-Carlo</a:t>
            </a:r>
          </a:p>
          <a:p>
            <a:pPr marL="285750" indent="-285750">
              <a:buFont typeface="Arial" panose="020B0604020202020204" pitchFamily="34" charset="0"/>
              <a:buChar char="•"/>
            </a:pPr>
            <a:r>
              <a:rPr lang="en-US" dirty="0"/>
              <a:t>Many collective effects are included in PYTHIA 8 – rope fragmentation, junction formation, etc.</a:t>
            </a:r>
            <a:endParaRPr lang="ru-RU" dirty="0"/>
          </a:p>
        </p:txBody>
      </p:sp>
      <p:pic>
        <p:nvPicPr>
          <p:cNvPr id="12" name="Рисунок 11">
            <a:extLst>
              <a:ext uri="{FF2B5EF4-FFF2-40B4-BE49-F238E27FC236}">
                <a16:creationId xmlns:a16="http://schemas.microsoft.com/office/drawing/2014/main" id="{C8C1BB8A-832F-5C81-4997-1F7347E2CB43}"/>
              </a:ext>
            </a:extLst>
          </p:cNvPr>
          <p:cNvPicPr>
            <a:picLocks noChangeAspect="1"/>
          </p:cNvPicPr>
          <p:nvPr/>
        </p:nvPicPr>
        <p:blipFill>
          <a:blip r:embed="rId3"/>
          <a:stretch>
            <a:fillRect/>
          </a:stretch>
        </p:blipFill>
        <p:spPr>
          <a:xfrm>
            <a:off x="119856" y="2818259"/>
            <a:ext cx="3250928" cy="761617"/>
          </a:xfrm>
          <a:prstGeom prst="rect">
            <a:avLst/>
          </a:prstGeom>
        </p:spPr>
      </p:pic>
      <p:pic>
        <p:nvPicPr>
          <p:cNvPr id="13" name="Рисунок 12">
            <a:extLst>
              <a:ext uri="{FF2B5EF4-FFF2-40B4-BE49-F238E27FC236}">
                <a16:creationId xmlns:a16="http://schemas.microsoft.com/office/drawing/2014/main" id="{F1C141EE-2671-D992-C93E-3E1FA1F9EDF4}"/>
              </a:ext>
            </a:extLst>
          </p:cNvPr>
          <p:cNvPicPr>
            <a:picLocks noChangeAspect="1"/>
          </p:cNvPicPr>
          <p:nvPr/>
        </p:nvPicPr>
        <p:blipFill>
          <a:blip r:embed="rId4"/>
          <a:stretch>
            <a:fillRect/>
          </a:stretch>
        </p:blipFill>
        <p:spPr>
          <a:xfrm>
            <a:off x="334736" y="5647406"/>
            <a:ext cx="2598610" cy="973163"/>
          </a:xfrm>
          <a:prstGeom prst="rect">
            <a:avLst/>
          </a:prstGeom>
        </p:spPr>
      </p:pic>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5FAA8F00-A304-F887-E9C1-AF06F88F83D2}"/>
                  </a:ext>
                </a:extLst>
              </p:cNvPr>
              <p:cNvSpPr txBox="1"/>
              <p:nvPr/>
            </p:nvSpPr>
            <p:spPr>
              <a:xfrm>
                <a:off x="8230355" y="1545000"/>
                <a:ext cx="3656846" cy="923330"/>
              </a:xfrm>
              <a:prstGeom prst="rect">
                <a:avLst/>
              </a:prstGeom>
              <a:noFill/>
            </p:spPr>
            <p:txBody>
              <a:bodyPr wrap="square" rtlCol="0">
                <a:spAutoFit/>
              </a:bodyPr>
              <a:lstStyle/>
              <a:p>
                <a:pPr marL="285750" indent="-285750">
                  <a:buFont typeface="Arial" panose="020B0604020202020204" pitchFamily="34" charset="0"/>
                  <a:buChar char="•"/>
                </a:pPr>
                <a:r>
                  <a:rPr lang="en-US" dirty="0"/>
                  <a:t>Most models are tuned to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up>
                    </m:sSup>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up>
                    </m:sSup>
                  </m:oMath>
                </a14:m>
                <a:r>
                  <a:rPr lang="en-US" dirty="0"/>
                  <a:t> data. Many things can be different for hadron collisions though</a:t>
                </a:r>
                <a:endParaRPr lang="ru-RU" dirty="0"/>
              </a:p>
            </p:txBody>
          </p:sp>
        </mc:Choice>
        <mc:Fallback>
          <p:sp>
            <p:nvSpPr>
              <p:cNvPr id="14" name="TextBox 13">
                <a:extLst>
                  <a:ext uri="{FF2B5EF4-FFF2-40B4-BE49-F238E27FC236}">
                    <a16:creationId xmlns:a16="http://schemas.microsoft.com/office/drawing/2014/main" id="{5FAA8F00-A304-F887-E9C1-AF06F88F83D2}"/>
                  </a:ext>
                </a:extLst>
              </p:cNvPr>
              <p:cNvSpPr txBox="1">
                <a:spLocks noRot="1" noChangeAspect="1" noMove="1" noResize="1" noEditPoints="1" noAdjustHandles="1" noChangeArrowheads="1" noChangeShapeType="1" noTextEdit="1"/>
              </p:cNvSpPr>
              <p:nvPr/>
            </p:nvSpPr>
            <p:spPr>
              <a:xfrm>
                <a:off x="8230355" y="1545000"/>
                <a:ext cx="3656846" cy="923330"/>
              </a:xfrm>
              <a:prstGeom prst="rect">
                <a:avLst/>
              </a:prstGeom>
              <a:blipFill>
                <a:blip r:embed="rId5"/>
                <a:stretch>
                  <a:fillRect l="-1000" t="-3289" r="-2333" b="-9211"/>
                </a:stretch>
              </a:blipFill>
            </p:spPr>
            <p:txBody>
              <a:bodyPr/>
              <a:lstStyle/>
              <a:p>
                <a:r>
                  <a:rPr lang="ru-RU">
                    <a:noFill/>
                  </a:rPr>
                  <a:t> </a:t>
                </a:r>
              </a:p>
            </p:txBody>
          </p:sp>
        </mc:Fallback>
      </mc:AlternateContent>
      <p:sp>
        <p:nvSpPr>
          <p:cNvPr id="15" name="TextBox 14">
            <a:extLst>
              <a:ext uri="{FF2B5EF4-FFF2-40B4-BE49-F238E27FC236}">
                <a16:creationId xmlns:a16="http://schemas.microsoft.com/office/drawing/2014/main" id="{F88E51B3-4CFD-6B19-BFA7-BBABA8F484FD}"/>
              </a:ext>
            </a:extLst>
          </p:cNvPr>
          <p:cNvSpPr txBox="1"/>
          <p:nvPr/>
        </p:nvSpPr>
        <p:spPr>
          <a:xfrm>
            <a:off x="4509360" y="3611438"/>
            <a:ext cx="1976182" cy="369332"/>
          </a:xfrm>
          <a:prstGeom prst="rect">
            <a:avLst/>
          </a:prstGeom>
          <a:noFill/>
        </p:spPr>
        <p:txBody>
          <a:bodyPr wrap="none" rtlCol="0">
            <a:spAutoFit/>
          </a:bodyPr>
          <a:lstStyle/>
          <a:p>
            <a:r>
              <a:rPr lang="en-US" dirty="0"/>
              <a:t>Used in SIBYLL too!</a:t>
            </a:r>
            <a:endParaRPr lang="ru-RU" dirty="0"/>
          </a:p>
        </p:txBody>
      </p:sp>
      <p:cxnSp>
        <p:nvCxnSpPr>
          <p:cNvPr id="17" name="Прямая со стрелкой 16">
            <a:extLst>
              <a:ext uri="{FF2B5EF4-FFF2-40B4-BE49-F238E27FC236}">
                <a16:creationId xmlns:a16="http://schemas.microsoft.com/office/drawing/2014/main" id="{BD8CED6C-DD38-3839-191B-63753859D39A}"/>
              </a:ext>
            </a:extLst>
          </p:cNvPr>
          <p:cNvCxnSpPr>
            <a:cxnSpLocks/>
          </p:cNvCxnSpPr>
          <p:nvPr/>
        </p:nvCxnSpPr>
        <p:spPr>
          <a:xfrm flipH="1">
            <a:off x="4405531" y="3957951"/>
            <a:ext cx="207658" cy="2870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Номер слайда 5">
            <a:extLst>
              <a:ext uri="{FF2B5EF4-FFF2-40B4-BE49-F238E27FC236}">
                <a16:creationId xmlns:a16="http://schemas.microsoft.com/office/drawing/2014/main" id="{6A12C65C-8E77-F38D-8337-3677BEBCE608}"/>
              </a:ext>
            </a:extLst>
          </p:cNvPr>
          <p:cNvSpPr>
            <a:spLocks noGrp="1"/>
          </p:cNvSpPr>
          <p:nvPr>
            <p:ph type="sldNum" sz="quarter" idx="12"/>
          </p:nvPr>
        </p:nvSpPr>
        <p:spPr>
          <a:xfrm>
            <a:off x="8610600" y="6356350"/>
            <a:ext cx="2743200" cy="365125"/>
          </a:xfrm>
        </p:spPr>
        <p:txBody>
          <a:bodyPr/>
          <a:lstStyle/>
          <a:p>
            <a:fld id="{1D785DD5-2F6F-440B-9BD4-3D9BD4A1941F}" type="slidenum">
              <a:rPr lang="ru-RU" sz="1600" smtClean="0">
                <a:solidFill>
                  <a:schemeClr val="tx1"/>
                </a:solidFill>
              </a:rPr>
              <a:t>5</a:t>
            </a:fld>
            <a:endParaRPr lang="ru-RU" sz="1600" dirty="0">
              <a:solidFill>
                <a:schemeClr val="tx1"/>
              </a:solidFill>
            </a:endParaRPr>
          </a:p>
        </p:txBody>
      </p:sp>
    </p:spTree>
    <p:extLst>
      <p:ext uri="{BB962C8B-B14F-4D97-AF65-F5344CB8AC3E}">
        <p14:creationId xmlns:p14="http://schemas.microsoft.com/office/powerpoint/2010/main" val="3341316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6CD283-EE5E-B372-87D2-472579B0C7A4}"/>
              </a:ext>
            </a:extLst>
          </p:cNvPr>
          <p:cNvSpPr txBox="1">
            <a:spLocks/>
          </p:cNvSpPr>
          <p:nvPr/>
        </p:nvSpPr>
        <p:spPr>
          <a:xfrm>
            <a:off x="334736" y="52524"/>
            <a:ext cx="11552464" cy="8676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Lund string fragmentation vs Area law</a:t>
            </a:r>
            <a:endParaRPr lang="ru-RU" sz="4000" dirty="0"/>
          </a:p>
        </p:txBody>
      </p:sp>
      <p:cxnSp>
        <p:nvCxnSpPr>
          <p:cNvPr id="3" name="Прямая соединительная линия 2">
            <a:extLst>
              <a:ext uri="{FF2B5EF4-FFF2-40B4-BE49-F238E27FC236}">
                <a16:creationId xmlns:a16="http://schemas.microsoft.com/office/drawing/2014/main" id="{05F997F4-D77B-7A1C-6696-890C1DCBB931}"/>
              </a:ext>
            </a:extLst>
          </p:cNvPr>
          <p:cNvCxnSpPr/>
          <p:nvPr/>
        </p:nvCxnSpPr>
        <p:spPr>
          <a:xfrm>
            <a:off x="-149" y="641072"/>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3940ABD7-48A0-5202-B3FB-6E9781AF6777}"/>
                  </a:ext>
                </a:extLst>
              </p:cNvPr>
              <p:cNvSpPr txBox="1"/>
              <p:nvPr/>
            </p:nvSpPr>
            <p:spPr>
              <a:xfrm>
                <a:off x="304800" y="856735"/>
                <a:ext cx="3423694" cy="923330"/>
              </a:xfrm>
              <a:prstGeom prst="rect">
                <a:avLst/>
              </a:prstGeom>
              <a:noFill/>
            </p:spPr>
            <p:txBody>
              <a:bodyPr wrap="none" rtlCol="0">
                <a:spAutoFit/>
              </a:bodyPr>
              <a:lstStyle/>
              <a:p>
                <a:r>
                  <a:rPr lang="en-US" dirty="0"/>
                  <a:t>Basic Lund fragmentation formula:</a:t>
                </a:r>
              </a:p>
              <a:p>
                <a:endParaRPr lang="en-US" dirty="0"/>
              </a:p>
              <a:p>
                <a:r>
                  <a:rPr lang="en-US" dirty="0"/>
                  <a:t>String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String + Hadron</a:t>
                </a:r>
                <a:endParaRPr lang="ru-RU" dirty="0"/>
              </a:p>
            </p:txBody>
          </p:sp>
        </mc:Choice>
        <mc:Fallback>
          <p:sp>
            <p:nvSpPr>
              <p:cNvPr id="4" name="TextBox 3">
                <a:extLst>
                  <a:ext uri="{FF2B5EF4-FFF2-40B4-BE49-F238E27FC236}">
                    <a16:creationId xmlns:a16="http://schemas.microsoft.com/office/drawing/2014/main" id="{3940ABD7-48A0-5202-B3FB-6E9781AF6777}"/>
                  </a:ext>
                </a:extLst>
              </p:cNvPr>
              <p:cNvSpPr txBox="1">
                <a:spLocks noRot="1" noChangeAspect="1" noMove="1" noResize="1" noEditPoints="1" noAdjustHandles="1" noChangeArrowheads="1" noChangeShapeType="1" noTextEdit="1"/>
              </p:cNvSpPr>
              <p:nvPr/>
            </p:nvSpPr>
            <p:spPr>
              <a:xfrm>
                <a:off x="304800" y="856735"/>
                <a:ext cx="3423694" cy="923330"/>
              </a:xfrm>
              <a:prstGeom prst="rect">
                <a:avLst/>
              </a:prstGeom>
              <a:blipFill>
                <a:blip r:embed="rId2"/>
                <a:stretch>
                  <a:fillRect l="-1423" t="-3974" r="-534" b="-9934"/>
                </a:stretch>
              </a:blipFill>
            </p:spPr>
            <p:txBody>
              <a:bodyPr/>
              <a:lstStyle/>
              <a:p>
                <a:r>
                  <a:rPr lang="ru-RU">
                    <a:noFill/>
                  </a:rPr>
                  <a:t> </a:t>
                </a:r>
              </a:p>
            </p:txBody>
          </p:sp>
        </mc:Fallback>
      </mc:AlternateContent>
      <p:pic>
        <p:nvPicPr>
          <p:cNvPr id="6" name="Рисунок 5">
            <a:extLst>
              <a:ext uri="{FF2B5EF4-FFF2-40B4-BE49-F238E27FC236}">
                <a16:creationId xmlns:a16="http://schemas.microsoft.com/office/drawing/2014/main" id="{69884992-C578-5235-1D32-48C4A21F402A}"/>
              </a:ext>
            </a:extLst>
          </p:cNvPr>
          <p:cNvPicPr>
            <a:picLocks noChangeAspect="1"/>
          </p:cNvPicPr>
          <p:nvPr/>
        </p:nvPicPr>
        <p:blipFill>
          <a:blip r:embed="rId3"/>
          <a:stretch>
            <a:fillRect/>
          </a:stretch>
        </p:blipFill>
        <p:spPr>
          <a:xfrm>
            <a:off x="304800" y="1811515"/>
            <a:ext cx="4543794" cy="2690941"/>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53C925B-0928-5872-F300-97ABB4537C39}"/>
                  </a:ext>
                </a:extLst>
              </p:cNvPr>
              <p:cNvSpPr txBox="1"/>
              <p:nvPr/>
            </p:nvSpPr>
            <p:spPr>
              <a:xfrm>
                <a:off x="1103870" y="1939137"/>
                <a:ext cx="3419206" cy="523220"/>
              </a:xfrm>
              <a:prstGeom prst="rect">
                <a:avLst/>
              </a:prstGeom>
              <a:noFill/>
            </p:spPr>
            <p:txBody>
              <a:bodyPr wrap="none" rtlCol="0">
                <a:spAutoFit/>
              </a:bodyPr>
              <a:lstStyle/>
              <a:p>
                <a14:m>
                  <m:oMath xmlns:m="http://schemas.openxmlformats.org/officeDocument/2006/math">
                    <m:r>
                      <a:rPr lang="en-US" sz="1400" b="0" i="1" smtClean="0">
                        <a:latin typeface="Cambria Math" panose="02040503050406030204" pitchFamily="18" charset="0"/>
                      </a:rPr>
                      <m:t>𝑞</m:t>
                    </m:r>
                    <m:acc>
                      <m:accPr>
                        <m:chr m:val="̅"/>
                        <m:ctrlPr>
                          <a:rPr lang="en-US" sz="1400" b="0" i="1" smtClean="0">
                            <a:latin typeface="Cambria Math" panose="02040503050406030204" pitchFamily="18" charset="0"/>
                          </a:rPr>
                        </m:ctrlPr>
                      </m:accPr>
                      <m:e>
                        <m:r>
                          <a:rPr lang="en-US" sz="1400" b="0" i="1" smtClean="0">
                            <a:latin typeface="Cambria Math" panose="02040503050406030204" pitchFamily="18" charset="0"/>
                          </a:rPr>
                          <m:t>𝑞</m:t>
                        </m:r>
                      </m:e>
                    </m:acc>
                  </m:oMath>
                </a14:m>
                <a:r>
                  <a:rPr lang="en-US" sz="1400" dirty="0"/>
                  <a:t> pairs are formed along the hyperbola on </a:t>
                </a:r>
              </a:p>
              <a:p>
                <a:r>
                  <a:rPr lang="en-US" sz="1400" dirty="0"/>
                  <a:t>the time-space sheet of the string</a:t>
                </a:r>
                <a:endParaRPr lang="ru-RU" sz="1400" dirty="0"/>
              </a:p>
            </p:txBody>
          </p:sp>
        </mc:Choice>
        <mc:Fallback>
          <p:sp>
            <p:nvSpPr>
              <p:cNvPr id="7" name="TextBox 6">
                <a:extLst>
                  <a:ext uri="{FF2B5EF4-FFF2-40B4-BE49-F238E27FC236}">
                    <a16:creationId xmlns:a16="http://schemas.microsoft.com/office/drawing/2014/main" id="{C53C925B-0928-5872-F300-97ABB4537C39}"/>
                  </a:ext>
                </a:extLst>
              </p:cNvPr>
              <p:cNvSpPr txBox="1">
                <a:spLocks noRot="1" noChangeAspect="1" noMove="1" noResize="1" noEditPoints="1" noAdjustHandles="1" noChangeArrowheads="1" noChangeShapeType="1" noTextEdit="1"/>
              </p:cNvSpPr>
              <p:nvPr/>
            </p:nvSpPr>
            <p:spPr>
              <a:xfrm>
                <a:off x="1103870" y="1939137"/>
                <a:ext cx="3419206" cy="523220"/>
              </a:xfrm>
              <a:prstGeom prst="rect">
                <a:avLst/>
              </a:prstGeom>
              <a:blipFill>
                <a:blip r:embed="rId4"/>
                <a:stretch>
                  <a:fillRect l="-535" t="-2326" b="-11628"/>
                </a:stretch>
              </a:blipFill>
            </p:spPr>
            <p:txBody>
              <a:bodyPr/>
              <a:lstStyle/>
              <a:p>
                <a:r>
                  <a:rPr lang="ru-RU">
                    <a:noFill/>
                  </a:rPr>
                  <a:t> </a:t>
                </a:r>
              </a:p>
            </p:txBody>
          </p:sp>
        </mc:Fallback>
      </mc:AlternateContent>
      <p:cxnSp>
        <p:nvCxnSpPr>
          <p:cNvPr id="9" name="Прямая со стрелкой 8">
            <a:extLst>
              <a:ext uri="{FF2B5EF4-FFF2-40B4-BE49-F238E27FC236}">
                <a16:creationId xmlns:a16="http://schemas.microsoft.com/office/drawing/2014/main" id="{40EA2FF1-0BBB-5982-7A04-2F096036C42F}"/>
              </a:ext>
            </a:extLst>
          </p:cNvPr>
          <p:cNvCxnSpPr/>
          <p:nvPr/>
        </p:nvCxnSpPr>
        <p:spPr>
          <a:xfrm flipH="1">
            <a:off x="1639330" y="2461282"/>
            <a:ext cx="1174143" cy="6031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a:extLst>
              <a:ext uri="{FF2B5EF4-FFF2-40B4-BE49-F238E27FC236}">
                <a16:creationId xmlns:a16="http://schemas.microsoft.com/office/drawing/2014/main" id="{2885249C-8E03-E9B3-8106-FA7E6285F44E}"/>
              </a:ext>
            </a:extLst>
          </p:cNvPr>
          <p:cNvCxnSpPr/>
          <p:nvPr/>
        </p:nvCxnSpPr>
        <p:spPr>
          <a:xfrm flipH="1">
            <a:off x="2092411" y="2492732"/>
            <a:ext cx="721062" cy="10330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a:extLst>
              <a:ext uri="{FF2B5EF4-FFF2-40B4-BE49-F238E27FC236}">
                <a16:creationId xmlns:a16="http://schemas.microsoft.com/office/drawing/2014/main" id="{64AD6F07-F2C7-4CC7-A231-B60582120DBF}"/>
              </a:ext>
            </a:extLst>
          </p:cNvPr>
          <p:cNvCxnSpPr>
            <a:cxnSpLocks/>
          </p:cNvCxnSpPr>
          <p:nvPr/>
        </p:nvCxnSpPr>
        <p:spPr>
          <a:xfrm flipH="1">
            <a:off x="2512541" y="2492732"/>
            <a:ext cx="300932" cy="12045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A62F8197-C269-238C-7E22-AC3A0BEEA69B}"/>
              </a:ext>
            </a:extLst>
          </p:cNvPr>
          <p:cNvCxnSpPr/>
          <p:nvPr/>
        </p:nvCxnSpPr>
        <p:spPr>
          <a:xfrm>
            <a:off x="2813473" y="2461282"/>
            <a:ext cx="135673" cy="12045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id="{6712AD72-9273-AD5E-80DC-B2DF5116ACA0}"/>
              </a:ext>
            </a:extLst>
          </p:cNvPr>
          <p:cNvCxnSpPr>
            <a:cxnSpLocks/>
            <a:stCxn id="7" idx="2"/>
          </p:cNvCxnSpPr>
          <p:nvPr/>
        </p:nvCxnSpPr>
        <p:spPr>
          <a:xfrm>
            <a:off x="2813473" y="2462357"/>
            <a:ext cx="654657" cy="8009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7268393-E8A3-4583-E99D-86683038201F}"/>
              </a:ext>
            </a:extLst>
          </p:cNvPr>
          <p:cNvSpPr txBox="1"/>
          <p:nvPr/>
        </p:nvSpPr>
        <p:spPr>
          <a:xfrm>
            <a:off x="79233" y="4573777"/>
            <a:ext cx="6016618" cy="646331"/>
          </a:xfrm>
          <a:prstGeom prst="rect">
            <a:avLst/>
          </a:prstGeom>
          <a:noFill/>
        </p:spPr>
        <p:txBody>
          <a:bodyPr wrap="square" rtlCol="0">
            <a:spAutoFit/>
          </a:bodyPr>
          <a:lstStyle/>
          <a:p>
            <a:r>
              <a:rPr lang="en-US" dirty="0"/>
              <a:t>String fragmentation functions: define the distribution of the fraction of momentum, carried by produced hadron</a:t>
            </a:r>
            <a:endParaRPr lang="ru-RU" dirty="0"/>
          </a:p>
        </p:txBody>
      </p:sp>
      <p:pic>
        <p:nvPicPr>
          <p:cNvPr id="22" name="Рисунок 21">
            <a:extLst>
              <a:ext uri="{FF2B5EF4-FFF2-40B4-BE49-F238E27FC236}">
                <a16:creationId xmlns:a16="http://schemas.microsoft.com/office/drawing/2014/main" id="{8846504E-1B18-F015-322D-A8CC086CBC06}"/>
              </a:ext>
            </a:extLst>
          </p:cNvPr>
          <p:cNvPicPr>
            <a:picLocks noChangeAspect="1"/>
          </p:cNvPicPr>
          <p:nvPr/>
        </p:nvPicPr>
        <p:blipFill>
          <a:blip r:embed="rId5"/>
          <a:stretch>
            <a:fillRect/>
          </a:stretch>
        </p:blipFill>
        <p:spPr>
          <a:xfrm>
            <a:off x="334736" y="5256069"/>
            <a:ext cx="2686925" cy="747627"/>
          </a:xfrm>
          <a:prstGeom prst="rect">
            <a:avLst/>
          </a:prstGeom>
        </p:spPr>
      </p:pic>
      <p:pic>
        <p:nvPicPr>
          <p:cNvPr id="24" name="Рисунок 23">
            <a:extLst>
              <a:ext uri="{FF2B5EF4-FFF2-40B4-BE49-F238E27FC236}">
                <a16:creationId xmlns:a16="http://schemas.microsoft.com/office/drawing/2014/main" id="{6BBFFFD8-5F10-991B-1A46-94A09F5E932C}"/>
              </a:ext>
            </a:extLst>
          </p:cNvPr>
          <p:cNvPicPr>
            <a:picLocks noChangeAspect="1"/>
          </p:cNvPicPr>
          <p:nvPr/>
        </p:nvPicPr>
        <p:blipFill>
          <a:blip r:embed="rId6"/>
          <a:stretch>
            <a:fillRect/>
          </a:stretch>
        </p:blipFill>
        <p:spPr>
          <a:xfrm>
            <a:off x="334267" y="5940288"/>
            <a:ext cx="4484860" cy="758437"/>
          </a:xfrm>
          <a:prstGeom prst="rect">
            <a:avLst/>
          </a:prstGeom>
        </p:spPr>
      </p:pic>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EE2F8BAB-878F-9644-4CEA-2968E62103DD}"/>
                  </a:ext>
                </a:extLst>
              </p:cNvPr>
              <p:cNvSpPr txBox="1"/>
              <p:nvPr/>
            </p:nvSpPr>
            <p:spPr>
              <a:xfrm>
                <a:off x="6110968" y="851222"/>
                <a:ext cx="4864217" cy="923330"/>
              </a:xfrm>
              <a:prstGeom prst="rect">
                <a:avLst/>
              </a:prstGeom>
              <a:noFill/>
            </p:spPr>
            <p:txBody>
              <a:bodyPr wrap="none" rtlCol="0">
                <a:spAutoFit/>
              </a:bodyPr>
              <a:lstStyle/>
              <a:p>
                <a:r>
                  <a:rPr lang="en-US" dirty="0"/>
                  <a:t>Area law approach (originally in Caltech-II model):</a:t>
                </a:r>
              </a:p>
              <a:p>
                <a:endParaRPr lang="en-US" dirty="0"/>
              </a:p>
              <a:p>
                <a:r>
                  <a:rPr lang="en-US" dirty="0"/>
                  <a:t>String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String + String</a:t>
                </a:r>
                <a:endParaRPr lang="ru-RU" dirty="0"/>
              </a:p>
            </p:txBody>
          </p:sp>
        </mc:Choice>
        <mc:Fallback>
          <p:sp>
            <p:nvSpPr>
              <p:cNvPr id="25" name="TextBox 24">
                <a:extLst>
                  <a:ext uri="{FF2B5EF4-FFF2-40B4-BE49-F238E27FC236}">
                    <a16:creationId xmlns:a16="http://schemas.microsoft.com/office/drawing/2014/main" id="{EE2F8BAB-878F-9644-4CEA-2968E62103DD}"/>
                  </a:ext>
                </a:extLst>
              </p:cNvPr>
              <p:cNvSpPr txBox="1">
                <a:spLocks noRot="1" noChangeAspect="1" noMove="1" noResize="1" noEditPoints="1" noAdjustHandles="1" noChangeArrowheads="1" noChangeShapeType="1" noTextEdit="1"/>
              </p:cNvSpPr>
              <p:nvPr/>
            </p:nvSpPr>
            <p:spPr>
              <a:xfrm>
                <a:off x="6110968" y="851222"/>
                <a:ext cx="4864217" cy="923330"/>
              </a:xfrm>
              <a:prstGeom prst="rect">
                <a:avLst/>
              </a:prstGeom>
              <a:blipFill>
                <a:blip r:embed="rId7"/>
                <a:stretch>
                  <a:fillRect l="-1003" t="-3974" r="-376" b="-9934"/>
                </a:stretch>
              </a:blipFill>
            </p:spPr>
            <p:txBody>
              <a:bodyPr/>
              <a:lstStyle/>
              <a:p>
                <a:r>
                  <a:rPr lang="ru-RU">
                    <a:noFill/>
                  </a:rPr>
                  <a:t> </a:t>
                </a:r>
              </a:p>
            </p:txBody>
          </p:sp>
        </mc:Fallback>
      </mc:AlternateContent>
      <p:pic>
        <p:nvPicPr>
          <p:cNvPr id="27" name="Рисунок 26">
            <a:extLst>
              <a:ext uri="{FF2B5EF4-FFF2-40B4-BE49-F238E27FC236}">
                <a16:creationId xmlns:a16="http://schemas.microsoft.com/office/drawing/2014/main" id="{2EA8A776-0EB6-5AB9-502A-0A5D7C60DD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6783" y="1839432"/>
            <a:ext cx="4239142" cy="2853381"/>
          </a:xfrm>
          <a:prstGeom prst="rect">
            <a:avLst/>
          </a:prstGeom>
        </p:spPr>
      </p:pic>
      <p:sp>
        <p:nvSpPr>
          <p:cNvPr id="28" name="TextBox 27">
            <a:extLst>
              <a:ext uri="{FF2B5EF4-FFF2-40B4-BE49-F238E27FC236}">
                <a16:creationId xmlns:a16="http://schemas.microsoft.com/office/drawing/2014/main" id="{668BD4E1-E7DE-1ABA-BD59-2CD18A67FA4A}"/>
              </a:ext>
            </a:extLst>
          </p:cNvPr>
          <p:cNvSpPr txBox="1"/>
          <p:nvPr/>
        </p:nvSpPr>
        <p:spPr>
          <a:xfrm>
            <a:off x="9631771" y="1466775"/>
            <a:ext cx="2008307" cy="307777"/>
          </a:xfrm>
          <a:prstGeom prst="rect">
            <a:avLst/>
          </a:prstGeom>
          <a:noFill/>
        </p:spPr>
        <p:txBody>
          <a:bodyPr wrap="none" rtlCol="0">
            <a:spAutoFit/>
          </a:bodyPr>
          <a:lstStyle/>
          <a:p>
            <a:r>
              <a:rPr lang="en-US" sz="1400" dirty="0"/>
              <a:t>Clusters decay in the end</a:t>
            </a:r>
            <a:endParaRPr lang="ru-RU" sz="1400" dirty="0"/>
          </a:p>
        </p:txBody>
      </p:sp>
      <p:cxnSp>
        <p:nvCxnSpPr>
          <p:cNvPr id="30" name="Прямая со стрелкой 29">
            <a:extLst>
              <a:ext uri="{FF2B5EF4-FFF2-40B4-BE49-F238E27FC236}">
                <a16:creationId xmlns:a16="http://schemas.microsoft.com/office/drawing/2014/main" id="{88CF592D-E438-B274-49B2-6847A32154A3}"/>
              </a:ext>
            </a:extLst>
          </p:cNvPr>
          <p:cNvCxnSpPr>
            <a:cxnSpLocks/>
            <a:stCxn id="28" idx="2"/>
          </p:cNvCxnSpPr>
          <p:nvPr/>
        </p:nvCxnSpPr>
        <p:spPr>
          <a:xfrm flipH="1">
            <a:off x="6905550" y="1774552"/>
            <a:ext cx="3730375" cy="4261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a:extLst>
              <a:ext uri="{FF2B5EF4-FFF2-40B4-BE49-F238E27FC236}">
                <a16:creationId xmlns:a16="http://schemas.microsoft.com/office/drawing/2014/main" id="{7EA81A81-35E2-799B-CF3A-FC5C73BFAB7F}"/>
              </a:ext>
            </a:extLst>
          </p:cNvPr>
          <p:cNvCxnSpPr>
            <a:stCxn id="28" idx="2"/>
          </p:cNvCxnSpPr>
          <p:nvPr/>
        </p:nvCxnSpPr>
        <p:spPr>
          <a:xfrm flipH="1">
            <a:off x="8204886" y="1774552"/>
            <a:ext cx="2431039" cy="4261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a:extLst>
              <a:ext uri="{FF2B5EF4-FFF2-40B4-BE49-F238E27FC236}">
                <a16:creationId xmlns:a16="http://schemas.microsoft.com/office/drawing/2014/main" id="{7EEB90DD-43F9-5B80-4DC5-A743025CC5A8}"/>
              </a:ext>
            </a:extLst>
          </p:cNvPr>
          <p:cNvCxnSpPr>
            <a:stCxn id="28" idx="2"/>
          </p:cNvCxnSpPr>
          <p:nvPr/>
        </p:nvCxnSpPr>
        <p:spPr>
          <a:xfrm flipH="1">
            <a:off x="9504726" y="1774552"/>
            <a:ext cx="1131199" cy="3508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a:extLst>
              <a:ext uri="{FF2B5EF4-FFF2-40B4-BE49-F238E27FC236}">
                <a16:creationId xmlns:a16="http://schemas.microsoft.com/office/drawing/2014/main" id="{64983AEF-7CD0-B914-5936-EB2D139B89FC}"/>
              </a:ext>
            </a:extLst>
          </p:cNvPr>
          <p:cNvCxnSpPr>
            <a:stCxn id="28" idx="2"/>
          </p:cNvCxnSpPr>
          <p:nvPr/>
        </p:nvCxnSpPr>
        <p:spPr>
          <a:xfrm flipH="1">
            <a:off x="10402772" y="1774552"/>
            <a:ext cx="233153" cy="3672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9" name="Рисунок 38">
            <a:extLst>
              <a:ext uri="{FF2B5EF4-FFF2-40B4-BE49-F238E27FC236}">
                <a16:creationId xmlns:a16="http://schemas.microsoft.com/office/drawing/2014/main" id="{5D01CC52-F3A1-EAA2-D633-66A9D4D9C6D7}"/>
              </a:ext>
            </a:extLst>
          </p:cNvPr>
          <p:cNvPicPr>
            <a:picLocks noChangeAspect="1"/>
          </p:cNvPicPr>
          <p:nvPr/>
        </p:nvPicPr>
        <p:blipFill>
          <a:blip r:embed="rId9"/>
          <a:stretch>
            <a:fillRect/>
          </a:stretch>
        </p:blipFill>
        <p:spPr>
          <a:xfrm>
            <a:off x="6110968" y="5079379"/>
            <a:ext cx="2998585" cy="590273"/>
          </a:xfrm>
          <a:prstGeom prst="rect">
            <a:avLst/>
          </a:prstGeom>
        </p:spPr>
      </p:pic>
      <p:sp>
        <p:nvSpPr>
          <p:cNvPr id="40" name="TextBox 39">
            <a:extLst>
              <a:ext uri="{FF2B5EF4-FFF2-40B4-BE49-F238E27FC236}">
                <a16:creationId xmlns:a16="http://schemas.microsoft.com/office/drawing/2014/main" id="{929DA3DA-0FB2-51EE-E9DF-8889803DAAAE}"/>
              </a:ext>
            </a:extLst>
          </p:cNvPr>
          <p:cNvSpPr txBox="1"/>
          <p:nvPr/>
        </p:nvSpPr>
        <p:spPr>
          <a:xfrm>
            <a:off x="6029948" y="4750884"/>
            <a:ext cx="2570355" cy="369332"/>
          </a:xfrm>
          <a:prstGeom prst="rect">
            <a:avLst/>
          </a:prstGeom>
          <a:noFill/>
        </p:spPr>
        <p:txBody>
          <a:bodyPr wrap="square" rtlCol="0">
            <a:spAutoFit/>
          </a:bodyPr>
          <a:lstStyle/>
          <a:p>
            <a:r>
              <a:rPr lang="en-US" dirty="0"/>
              <a:t>Nambu-Goto </a:t>
            </a:r>
            <a:r>
              <a:rPr lang="en-US" dirty="0" err="1"/>
              <a:t>Lagrangian</a:t>
            </a:r>
            <a:endParaRPr lang="ru-RU" dirty="0"/>
          </a:p>
        </p:txBody>
      </p:sp>
      <p:pic>
        <p:nvPicPr>
          <p:cNvPr id="42" name="Рисунок 41">
            <a:extLst>
              <a:ext uri="{FF2B5EF4-FFF2-40B4-BE49-F238E27FC236}">
                <a16:creationId xmlns:a16="http://schemas.microsoft.com/office/drawing/2014/main" id="{E67074CC-C797-22D6-BCC1-CF521DB8AC18}"/>
              </a:ext>
            </a:extLst>
          </p:cNvPr>
          <p:cNvPicPr>
            <a:picLocks noChangeAspect="1"/>
          </p:cNvPicPr>
          <p:nvPr/>
        </p:nvPicPr>
        <p:blipFill>
          <a:blip r:embed="rId10"/>
          <a:stretch>
            <a:fillRect/>
          </a:stretch>
        </p:blipFill>
        <p:spPr>
          <a:xfrm>
            <a:off x="6110968" y="6182555"/>
            <a:ext cx="1911190" cy="314585"/>
          </a:xfrm>
          <a:prstGeom prst="rect">
            <a:avLst/>
          </a:prstGeom>
        </p:spPr>
      </p:pic>
      <p:sp>
        <p:nvSpPr>
          <p:cNvPr id="43" name="TextBox 42">
            <a:extLst>
              <a:ext uri="{FF2B5EF4-FFF2-40B4-BE49-F238E27FC236}">
                <a16:creationId xmlns:a16="http://schemas.microsoft.com/office/drawing/2014/main" id="{9776CBEC-1D83-2E5D-3E4F-D8885D4C74CD}"/>
              </a:ext>
            </a:extLst>
          </p:cNvPr>
          <p:cNvSpPr txBox="1"/>
          <p:nvPr/>
        </p:nvSpPr>
        <p:spPr>
          <a:xfrm>
            <a:off x="6029948" y="5669652"/>
            <a:ext cx="6016618" cy="369332"/>
          </a:xfrm>
          <a:prstGeom prst="rect">
            <a:avLst/>
          </a:prstGeom>
          <a:noFill/>
        </p:spPr>
        <p:txBody>
          <a:bodyPr wrap="square" rtlCol="0">
            <a:spAutoFit/>
          </a:bodyPr>
          <a:lstStyle/>
          <a:p>
            <a:r>
              <a:rPr lang="en-US" dirty="0"/>
              <a:t>String break-up probability</a:t>
            </a:r>
            <a:endParaRPr lang="ru-RU" dirty="0"/>
          </a:p>
        </p:txBody>
      </p:sp>
      <p:sp>
        <p:nvSpPr>
          <p:cNvPr id="44" name="TextBox 43">
            <a:extLst>
              <a:ext uri="{FF2B5EF4-FFF2-40B4-BE49-F238E27FC236}">
                <a16:creationId xmlns:a16="http://schemas.microsoft.com/office/drawing/2014/main" id="{67CD1DE1-458E-774D-C914-6B628A541A44}"/>
              </a:ext>
            </a:extLst>
          </p:cNvPr>
          <p:cNvSpPr txBox="1"/>
          <p:nvPr/>
        </p:nvSpPr>
        <p:spPr>
          <a:xfrm>
            <a:off x="9631771" y="5239971"/>
            <a:ext cx="2326049" cy="646331"/>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en-US" dirty="0"/>
              <a:t>Seems to be a more general approach</a:t>
            </a:r>
            <a:endParaRPr lang="ru-RU" dirty="0"/>
          </a:p>
        </p:txBody>
      </p:sp>
      <p:sp>
        <p:nvSpPr>
          <p:cNvPr id="45" name="Номер слайда 5">
            <a:extLst>
              <a:ext uri="{FF2B5EF4-FFF2-40B4-BE49-F238E27FC236}">
                <a16:creationId xmlns:a16="http://schemas.microsoft.com/office/drawing/2014/main" id="{D736E179-9345-3F51-F5CD-FBACC9DA725F}"/>
              </a:ext>
            </a:extLst>
          </p:cNvPr>
          <p:cNvSpPr>
            <a:spLocks noGrp="1"/>
          </p:cNvSpPr>
          <p:nvPr>
            <p:ph type="sldNum" sz="quarter" idx="12"/>
          </p:nvPr>
        </p:nvSpPr>
        <p:spPr>
          <a:xfrm>
            <a:off x="8610600" y="6356350"/>
            <a:ext cx="2743200" cy="365125"/>
          </a:xfrm>
        </p:spPr>
        <p:txBody>
          <a:bodyPr/>
          <a:lstStyle/>
          <a:p>
            <a:fld id="{1D785DD5-2F6F-440B-9BD4-3D9BD4A1941F}" type="slidenum">
              <a:rPr lang="ru-RU" sz="1600" smtClean="0">
                <a:solidFill>
                  <a:schemeClr val="tx1"/>
                </a:solidFill>
              </a:rPr>
              <a:t>6</a:t>
            </a:fld>
            <a:endParaRPr lang="ru-RU" sz="1600" dirty="0">
              <a:solidFill>
                <a:schemeClr val="tx1"/>
              </a:solidFill>
            </a:endParaRPr>
          </a:p>
        </p:txBody>
      </p:sp>
    </p:spTree>
    <p:extLst>
      <p:ext uri="{BB962C8B-B14F-4D97-AF65-F5344CB8AC3E}">
        <p14:creationId xmlns:p14="http://schemas.microsoft.com/office/powerpoint/2010/main" val="2325620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0A34C8-B0C0-CB15-3990-EF055689904C}"/>
              </a:ext>
            </a:extLst>
          </p:cNvPr>
          <p:cNvSpPr txBox="1">
            <a:spLocks/>
          </p:cNvSpPr>
          <p:nvPr/>
        </p:nvSpPr>
        <p:spPr>
          <a:xfrm>
            <a:off x="334736" y="52524"/>
            <a:ext cx="11552464" cy="8676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String motion calculation technique</a:t>
            </a:r>
            <a:endParaRPr lang="ru-RU" sz="4000" dirty="0"/>
          </a:p>
        </p:txBody>
      </p:sp>
      <p:cxnSp>
        <p:nvCxnSpPr>
          <p:cNvPr id="3" name="Прямая соединительная линия 2">
            <a:extLst>
              <a:ext uri="{FF2B5EF4-FFF2-40B4-BE49-F238E27FC236}">
                <a16:creationId xmlns:a16="http://schemas.microsoft.com/office/drawing/2014/main" id="{A687104A-8923-F7F2-08EC-A71B645A3ACB}"/>
              </a:ext>
            </a:extLst>
          </p:cNvPr>
          <p:cNvCxnSpPr/>
          <p:nvPr/>
        </p:nvCxnSpPr>
        <p:spPr>
          <a:xfrm>
            <a:off x="-149" y="641072"/>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7A4B7A9-A6EB-6FA7-4055-D7A582206F5A}"/>
              </a:ext>
            </a:extLst>
          </p:cNvPr>
          <p:cNvSpPr txBox="1"/>
          <p:nvPr/>
        </p:nvSpPr>
        <p:spPr>
          <a:xfrm>
            <a:off x="304800" y="901479"/>
            <a:ext cx="3430491" cy="369332"/>
          </a:xfrm>
          <a:prstGeom prst="rect">
            <a:avLst/>
          </a:prstGeom>
          <a:noFill/>
        </p:spPr>
        <p:txBody>
          <a:bodyPr wrap="none" rtlCol="0">
            <a:spAutoFit/>
          </a:bodyPr>
          <a:lstStyle/>
          <a:p>
            <a:r>
              <a:rPr lang="en-US" dirty="0"/>
              <a:t>Have the Nambu-Goto </a:t>
            </a:r>
            <a:r>
              <a:rPr lang="en-US" dirty="0" err="1"/>
              <a:t>Lagrangian</a:t>
            </a:r>
            <a:r>
              <a:rPr lang="en-US" dirty="0"/>
              <a:t>:</a:t>
            </a:r>
            <a:endParaRPr lang="ru-RU" dirty="0"/>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06D3BB65-CC08-E9A8-103E-D95A10E0642A}"/>
                  </a:ext>
                </a:extLst>
              </p:cNvPr>
              <p:cNvSpPr txBox="1"/>
              <p:nvPr/>
            </p:nvSpPr>
            <p:spPr>
              <a:xfrm>
                <a:off x="3809014" y="763026"/>
                <a:ext cx="2591800" cy="56368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ea typeface="Cambria Math" panose="02040503050406030204" pitchFamily="18" charset="0"/>
                        </a:rPr>
                        <m:t>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𝜅</m:t>
                      </m:r>
                      <m:rad>
                        <m:radPr>
                          <m:degHide m:val="on"/>
                          <m:ctrlPr>
                            <a:rPr lang="en-US" b="0" i="1" smtClean="0">
                              <a:latin typeface="Cambria Math" panose="02040503050406030204" pitchFamily="18" charset="0"/>
                              <a:ea typeface="Cambria Math" panose="02040503050406030204" pitchFamily="18" charset="0"/>
                            </a:rPr>
                          </m:ctrlPr>
                        </m:radPr>
                        <m:deg/>
                        <m:e>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m:t>
                                      </m:r>
                                    </m:sup>
                                  </m:sSup>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d>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m:t>
                                  </m:r>
                                </m:sup>
                              </m:sSup>
                            </m:e>
                            <m:sup>
                              <m:r>
                                <a:rPr lang="en-US" b="0" i="1" smtClean="0">
                                  <a:latin typeface="Cambria Math" panose="02040503050406030204" pitchFamily="18" charset="0"/>
                                  <a:ea typeface="Cambria Math" panose="02040503050406030204" pitchFamily="18" charset="0"/>
                                </a:rPr>
                                <m:t>2</m:t>
                              </m:r>
                            </m:sup>
                          </m:sSup>
                          <m:sSup>
                            <m:sSupPr>
                              <m:ctrlPr>
                                <a:rPr lang="en-US" b="0" i="1" smtClean="0">
                                  <a:latin typeface="Cambria Math" panose="02040503050406030204" pitchFamily="18" charset="0"/>
                                  <a:ea typeface="Cambria Math" panose="02040503050406030204" pitchFamily="18" charset="0"/>
                                </a:rPr>
                              </m:ctrlPr>
                            </m:sSup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sup>
                              <m:r>
                                <a:rPr lang="en-US" b="0" i="1" smtClean="0">
                                  <a:latin typeface="Cambria Math" panose="02040503050406030204" pitchFamily="18" charset="0"/>
                                  <a:ea typeface="Cambria Math" panose="02040503050406030204" pitchFamily="18" charset="0"/>
                                </a:rPr>
                                <m:t>2</m:t>
                              </m:r>
                            </m:sup>
                          </m:sSup>
                        </m:e>
                      </m:rad>
                      <m:r>
                        <a:rPr lang="en-US" b="0" i="1" smtClean="0">
                          <a:latin typeface="Cambria Math" panose="02040503050406030204" pitchFamily="18" charset="0"/>
                          <a:ea typeface="Cambria Math" panose="02040503050406030204" pitchFamily="18" charset="0"/>
                        </a:rPr>
                        <m:t>,  </m:t>
                      </m:r>
                    </m:oMath>
                  </m:oMathPara>
                </a14:m>
                <a:endParaRPr lang="ru-RU" dirty="0"/>
              </a:p>
            </p:txBody>
          </p:sp>
        </mc:Choice>
        <mc:Fallback>
          <p:sp>
            <p:nvSpPr>
              <p:cNvPr id="5" name="TextBox 4">
                <a:extLst>
                  <a:ext uri="{FF2B5EF4-FFF2-40B4-BE49-F238E27FC236}">
                    <a16:creationId xmlns:a16="http://schemas.microsoft.com/office/drawing/2014/main" id="{06D3BB65-CC08-E9A8-103E-D95A10E0642A}"/>
                  </a:ext>
                </a:extLst>
              </p:cNvPr>
              <p:cNvSpPr txBox="1">
                <a:spLocks noRot="1" noChangeAspect="1" noMove="1" noResize="1" noEditPoints="1" noAdjustHandles="1" noChangeArrowheads="1" noChangeShapeType="1" noTextEdit="1"/>
              </p:cNvSpPr>
              <p:nvPr/>
            </p:nvSpPr>
            <p:spPr>
              <a:xfrm>
                <a:off x="3809014" y="763026"/>
                <a:ext cx="2591800" cy="563680"/>
              </a:xfrm>
              <a:prstGeom prst="rect">
                <a:avLst/>
              </a:prstGeom>
              <a:blipFill>
                <a:blip r:embed="rId2"/>
                <a:stretch>
                  <a:fillRect b="-1075"/>
                </a:stretch>
              </a:blipFill>
            </p:spPr>
            <p:txBody>
              <a:bodyPr/>
              <a:lstStyle/>
              <a:p>
                <a:r>
                  <a:rPr lang="ru-RU">
                    <a:noFill/>
                  </a:rPr>
                  <a:t> </a:t>
                </a:r>
              </a:p>
            </p:txBody>
          </p:sp>
        </mc:Fallback>
      </mc:AlternateContent>
      <p:sp>
        <p:nvSpPr>
          <p:cNvPr id="6" name="TextBox 5">
            <a:extLst>
              <a:ext uri="{FF2B5EF4-FFF2-40B4-BE49-F238E27FC236}">
                <a16:creationId xmlns:a16="http://schemas.microsoft.com/office/drawing/2014/main" id="{562A1AAD-20D6-F437-7A8E-70054DF7EFB6}"/>
              </a:ext>
            </a:extLst>
          </p:cNvPr>
          <p:cNvSpPr txBox="1"/>
          <p:nvPr/>
        </p:nvSpPr>
        <p:spPr>
          <a:xfrm>
            <a:off x="304798" y="1408475"/>
            <a:ext cx="5650201" cy="369332"/>
          </a:xfrm>
          <a:prstGeom prst="rect">
            <a:avLst/>
          </a:prstGeom>
          <a:noFill/>
        </p:spPr>
        <p:txBody>
          <a:bodyPr wrap="none" rtlCol="0">
            <a:spAutoFit/>
          </a:bodyPr>
          <a:lstStyle/>
          <a:p>
            <a:r>
              <a:rPr lang="en-US" dirty="0"/>
              <a:t>After variation and minimization obtain motion equations:</a:t>
            </a:r>
            <a:endParaRPr lang="ru-RU" dirty="0"/>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68FE50B1-8639-4B05-0408-2E6A63401D46}"/>
                  </a:ext>
                </a:extLst>
              </p:cNvPr>
              <p:cNvSpPr txBox="1"/>
              <p:nvPr/>
            </p:nvSpPr>
            <p:spPr>
              <a:xfrm>
                <a:off x="5954999" y="1334686"/>
                <a:ext cx="2142766" cy="60484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r>
                            <a:rPr lang="ru-RU" i="1" smtClean="0">
                              <a:latin typeface="Cambria Math" panose="02040503050406030204" pitchFamily="18" charset="0"/>
                              <a:ea typeface="Cambria Math" panose="02040503050406030204" pitchFamily="18" charset="0"/>
                            </a:rPr>
                            <m:t>𝜕</m:t>
                          </m:r>
                        </m:num>
                        <m:den>
                          <m:r>
                            <a:rPr lang="ru-RU" i="1" smtClean="0">
                              <a:latin typeface="Cambria Math" panose="02040503050406030204" pitchFamily="18" charset="0"/>
                              <a:ea typeface="Cambria Math" panose="02040503050406030204" pitchFamily="18" charset="0"/>
                            </a:rPr>
                            <m:t>𝜕𝜏</m:t>
                          </m:r>
                        </m:den>
                      </m:f>
                      <m:f>
                        <m:fPr>
                          <m:ctrlPr>
                            <a:rPr lang="ru-RU" i="1" smtClean="0">
                              <a:latin typeface="Cambria Math" panose="02040503050406030204" pitchFamily="18" charset="0"/>
                            </a:rPr>
                          </m:ctrlPr>
                        </m:fPr>
                        <m:num>
                          <m:r>
                            <a:rPr lang="ru-RU" i="1" smtClean="0">
                              <a:latin typeface="Cambria Math" panose="02040503050406030204" pitchFamily="18" charset="0"/>
                              <a:ea typeface="Cambria Math" panose="02040503050406030204" pitchFamily="18" charset="0"/>
                            </a:rPr>
                            <m:t>𝜕</m:t>
                          </m:r>
                          <m:r>
                            <a:rPr lang="ru-RU" i="1" smtClean="0">
                              <a:latin typeface="Cambria Math" panose="02040503050406030204" pitchFamily="18" charset="0"/>
                              <a:ea typeface="Cambria Math" panose="02040503050406030204" pitchFamily="18" charset="0"/>
                            </a:rPr>
                            <m:t>ℒ</m:t>
                          </m:r>
                        </m:num>
                        <m:den>
                          <m:r>
                            <a:rPr lang="ru-RU" i="1" smtClean="0">
                              <a:latin typeface="Cambria Math" panose="02040503050406030204" pitchFamily="18" charset="0"/>
                              <a:ea typeface="Cambria Math" panose="02040503050406030204" pitchFamily="18" charset="0"/>
                            </a:rPr>
                            <m:t>𝜕</m:t>
                          </m:r>
                          <m:sSub>
                            <m:sSubPr>
                              <m:ctrlPr>
                                <a:rPr lang="ru-RU" i="1" smtClean="0">
                                  <a:latin typeface="Cambria Math" panose="02040503050406030204" pitchFamily="18" charset="0"/>
                                  <a:ea typeface="Cambria Math" panose="02040503050406030204" pitchFamily="18" charset="0"/>
                                </a:rPr>
                              </m:ctrlPr>
                            </m:sSubPr>
                            <m:e>
                              <m:acc>
                                <m:accPr>
                                  <m:chr m:val="̇"/>
                                  <m:ctrlPr>
                                    <a:rPr lang="ru-RU"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sub>
                              <m:r>
                                <a:rPr lang="ru-RU" i="1" smtClean="0">
                                  <a:latin typeface="Cambria Math" panose="02040503050406030204" pitchFamily="18" charset="0"/>
                                  <a:ea typeface="Cambria Math" panose="02040503050406030204" pitchFamily="18" charset="0"/>
                                </a:rPr>
                                <m:t>𝜇</m:t>
                              </m:r>
                            </m:sub>
                          </m:sSub>
                        </m:den>
                      </m:f>
                      <m:r>
                        <a:rPr lang="en-US" b="0" i="1" smtClean="0">
                          <a:latin typeface="Cambria Math" panose="02040503050406030204" pitchFamily="18" charset="0"/>
                        </a:rPr>
                        <m:t>+</m:t>
                      </m:r>
                      <m:f>
                        <m:fPr>
                          <m:ctrlPr>
                            <a:rPr lang="ru-RU" i="1" smtClean="0">
                              <a:latin typeface="Cambria Math" panose="02040503050406030204" pitchFamily="18" charset="0"/>
                            </a:rPr>
                          </m:ctrlPr>
                        </m:fPr>
                        <m:num>
                          <m:r>
                            <a:rPr lang="ru-RU" i="1" smtClean="0">
                              <a:latin typeface="Cambria Math" panose="02040503050406030204" pitchFamily="18" charset="0"/>
                              <a:ea typeface="Cambria Math" panose="02040503050406030204" pitchFamily="18" charset="0"/>
                            </a:rPr>
                            <m:t>𝜕</m:t>
                          </m:r>
                        </m:num>
                        <m:den>
                          <m:r>
                            <a:rPr lang="ru-RU" i="1" smtClean="0">
                              <a:latin typeface="Cambria Math" panose="02040503050406030204" pitchFamily="18" charset="0"/>
                              <a:ea typeface="Cambria Math" panose="02040503050406030204" pitchFamily="18" charset="0"/>
                            </a:rPr>
                            <m:t>𝜕</m:t>
                          </m:r>
                          <m:r>
                            <a:rPr lang="ru-RU" i="1" smtClean="0">
                              <a:latin typeface="Cambria Math" panose="02040503050406030204" pitchFamily="18" charset="0"/>
                              <a:ea typeface="Cambria Math" panose="02040503050406030204" pitchFamily="18" charset="0"/>
                            </a:rPr>
                            <m:t>𝜎</m:t>
                          </m:r>
                        </m:den>
                      </m:f>
                      <m:f>
                        <m:fPr>
                          <m:ctrlPr>
                            <a:rPr lang="ru-RU" i="1" smtClean="0">
                              <a:latin typeface="Cambria Math" panose="02040503050406030204" pitchFamily="18" charset="0"/>
                            </a:rPr>
                          </m:ctrlPr>
                        </m:fPr>
                        <m:num>
                          <m:r>
                            <a:rPr lang="ru-RU" i="1" smtClean="0">
                              <a:latin typeface="Cambria Math" panose="02040503050406030204" pitchFamily="18" charset="0"/>
                              <a:ea typeface="Cambria Math" panose="02040503050406030204" pitchFamily="18" charset="0"/>
                            </a:rPr>
                            <m:t>𝜕</m:t>
                          </m:r>
                          <m:r>
                            <a:rPr lang="ru-RU" i="1" smtClean="0">
                              <a:latin typeface="Cambria Math" panose="02040503050406030204" pitchFamily="18" charset="0"/>
                              <a:ea typeface="Cambria Math" panose="02040503050406030204" pitchFamily="18" charset="0"/>
                            </a:rPr>
                            <m:t>ℒ</m:t>
                          </m:r>
                        </m:num>
                        <m:den>
                          <m:r>
                            <a:rPr lang="ru-RU" i="1" smtClean="0">
                              <a:latin typeface="Cambria Math" panose="02040503050406030204" pitchFamily="18" charset="0"/>
                              <a:ea typeface="Cambria Math" panose="02040503050406030204" pitchFamily="18" charset="0"/>
                            </a:rPr>
                            <m:t>𝜕</m:t>
                          </m:r>
                          <m:sSub>
                            <m:sSubPr>
                              <m:ctrlPr>
                                <a:rPr lang="ru-RU"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e>
                            <m:sub>
                              <m:r>
                                <a:rPr lang="ru-RU" i="1" smtClean="0">
                                  <a:latin typeface="Cambria Math" panose="02040503050406030204" pitchFamily="18" charset="0"/>
                                  <a:ea typeface="Cambria Math" panose="02040503050406030204" pitchFamily="18" charset="0"/>
                                </a:rPr>
                                <m:t>𝜇</m:t>
                              </m:r>
                            </m:sub>
                          </m:sSub>
                        </m:den>
                      </m:f>
                      <m:r>
                        <a:rPr lang="en-US" b="0" i="1" smtClean="0">
                          <a:latin typeface="Cambria Math" panose="02040503050406030204" pitchFamily="18" charset="0"/>
                          <a:ea typeface="Cambria Math" panose="02040503050406030204" pitchFamily="18" charset="0"/>
                        </a:rPr>
                        <m:t>=0</m:t>
                      </m:r>
                    </m:oMath>
                  </m:oMathPara>
                </a14:m>
                <a:endParaRPr lang="ru-RU" dirty="0"/>
              </a:p>
            </p:txBody>
          </p:sp>
        </mc:Choice>
        <mc:Fallback>
          <p:sp>
            <p:nvSpPr>
              <p:cNvPr id="7" name="TextBox 6">
                <a:extLst>
                  <a:ext uri="{FF2B5EF4-FFF2-40B4-BE49-F238E27FC236}">
                    <a16:creationId xmlns:a16="http://schemas.microsoft.com/office/drawing/2014/main" id="{68FE50B1-8639-4B05-0408-2E6A63401D46}"/>
                  </a:ext>
                </a:extLst>
              </p:cNvPr>
              <p:cNvSpPr txBox="1">
                <a:spLocks noRot="1" noChangeAspect="1" noMove="1" noResize="1" noEditPoints="1" noAdjustHandles="1" noChangeArrowheads="1" noChangeShapeType="1" noTextEdit="1"/>
              </p:cNvSpPr>
              <p:nvPr/>
            </p:nvSpPr>
            <p:spPr>
              <a:xfrm>
                <a:off x="5954999" y="1334686"/>
                <a:ext cx="2142766" cy="604846"/>
              </a:xfrm>
              <a:prstGeom prst="rect">
                <a:avLst/>
              </a:prstGeom>
              <a:blipFill>
                <a:blip r:embed="rId3"/>
                <a:stretch>
                  <a:fillRect/>
                </a:stretch>
              </a:blipFill>
            </p:spPr>
            <p:txBody>
              <a:bodyPr/>
              <a:lstStyle/>
              <a:p>
                <a:r>
                  <a:rPr lang="ru-RU">
                    <a:noFill/>
                  </a:rPr>
                  <a:t> </a:t>
                </a:r>
              </a:p>
            </p:txBody>
          </p:sp>
        </mc:Fallback>
      </mc:AlternateContent>
      <p:sp>
        <p:nvSpPr>
          <p:cNvPr id="8" name="TextBox 7">
            <a:extLst>
              <a:ext uri="{FF2B5EF4-FFF2-40B4-BE49-F238E27FC236}">
                <a16:creationId xmlns:a16="http://schemas.microsoft.com/office/drawing/2014/main" id="{29022DC9-F8F5-AEDD-EFBF-9BA291284476}"/>
              </a:ext>
            </a:extLst>
          </p:cNvPr>
          <p:cNvSpPr txBox="1"/>
          <p:nvPr/>
        </p:nvSpPr>
        <p:spPr>
          <a:xfrm>
            <a:off x="304798" y="2004744"/>
            <a:ext cx="2590004" cy="369332"/>
          </a:xfrm>
          <a:prstGeom prst="rect">
            <a:avLst/>
          </a:prstGeom>
          <a:noFill/>
        </p:spPr>
        <p:txBody>
          <a:bodyPr wrap="none" rtlCol="0">
            <a:spAutoFit/>
          </a:bodyPr>
          <a:lstStyle/>
          <a:p>
            <a:r>
              <a:rPr lang="en-US" dirty="0"/>
              <a:t>with boundary conditions</a:t>
            </a:r>
            <a:endParaRPr lang="ru-RU" dirty="0"/>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02499BF-555E-CDB6-A134-B9773A3AEC13}"/>
                  </a:ext>
                </a:extLst>
              </p:cNvPr>
              <p:cNvSpPr txBox="1"/>
              <p:nvPr/>
            </p:nvSpPr>
            <p:spPr>
              <a:xfrm>
                <a:off x="2815391" y="1830605"/>
                <a:ext cx="2909910" cy="6971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r>
                            <a:rPr lang="ru-RU" i="1" smtClean="0">
                              <a:latin typeface="Cambria Math" panose="02040503050406030204" pitchFamily="18" charset="0"/>
                              <a:ea typeface="Cambria Math" panose="02040503050406030204" pitchFamily="18" charset="0"/>
                            </a:rPr>
                            <m:t>𝜕</m:t>
                          </m:r>
                          <m:r>
                            <a:rPr lang="ru-RU" i="1" smtClean="0">
                              <a:latin typeface="Cambria Math" panose="02040503050406030204" pitchFamily="18" charset="0"/>
                              <a:ea typeface="Cambria Math" panose="02040503050406030204" pitchFamily="18" charset="0"/>
                            </a:rPr>
                            <m:t>ℒ</m:t>
                          </m:r>
                        </m:num>
                        <m:den>
                          <m:r>
                            <a:rPr lang="ru-RU" i="1" smtClean="0">
                              <a:latin typeface="Cambria Math" panose="02040503050406030204" pitchFamily="18" charset="0"/>
                              <a:ea typeface="Cambria Math" panose="02040503050406030204" pitchFamily="18" charset="0"/>
                            </a:rPr>
                            <m:t>𝜕</m:t>
                          </m:r>
                          <m:sSub>
                            <m:sSubPr>
                              <m:ctrlPr>
                                <a:rPr lang="ru-RU" i="1" smtClean="0">
                                  <a:latin typeface="Cambria Math" panose="02040503050406030204" pitchFamily="18" charset="0"/>
                                  <a:ea typeface="Cambria Math" panose="02040503050406030204" pitchFamily="18" charset="0"/>
                                </a:rPr>
                              </m:ctrlPr>
                            </m:sSub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m:t>
                                  </m:r>
                                </m:sup>
                              </m:sSup>
                            </m:e>
                            <m:sub>
                              <m:r>
                                <a:rPr lang="ru-RU" i="1" smtClean="0">
                                  <a:latin typeface="Cambria Math" panose="02040503050406030204" pitchFamily="18" charset="0"/>
                                  <a:ea typeface="Cambria Math" panose="02040503050406030204" pitchFamily="18" charset="0"/>
                                </a:rPr>
                                <m:t>𝜇</m:t>
                              </m:r>
                            </m:sub>
                          </m:sSub>
                        </m:den>
                      </m:f>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𝜏</m:t>
                          </m:r>
                        </m:e>
                      </m:d>
                      <m:r>
                        <a:rPr lang="en-US" b="0" i="1" smtClean="0">
                          <a:latin typeface="Cambria Math" panose="02040503050406030204" pitchFamily="18" charset="0"/>
                          <a:ea typeface="Cambria Math" panose="02040503050406030204" pitchFamily="18" charset="0"/>
                        </a:rPr>
                        <m:t>=0,  </m:t>
                      </m:r>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=0, </m:t>
                      </m:r>
                      <m:r>
                        <a:rPr lang="en-US" b="0" i="1" smtClean="0">
                          <a:latin typeface="Cambria Math" panose="02040503050406030204" pitchFamily="18" charset="0"/>
                          <a:ea typeface="Cambria Math" panose="02040503050406030204" pitchFamily="18" charset="0"/>
                        </a:rPr>
                        <m:t>𝜋</m:t>
                      </m:r>
                    </m:oMath>
                  </m:oMathPara>
                </a14:m>
                <a:endParaRPr lang="ru-RU" dirty="0"/>
              </a:p>
            </p:txBody>
          </p:sp>
        </mc:Choice>
        <mc:Fallback>
          <p:sp>
            <p:nvSpPr>
              <p:cNvPr id="10" name="TextBox 9">
                <a:extLst>
                  <a:ext uri="{FF2B5EF4-FFF2-40B4-BE49-F238E27FC236}">
                    <a16:creationId xmlns:a16="http://schemas.microsoft.com/office/drawing/2014/main" id="{F02499BF-555E-CDB6-A134-B9773A3AEC13}"/>
                  </a:ext>
                </a:extLst>
              </p:cNvPr>
              <p:cNvSpPr txBox="1">
                <a:spLocks noRot="1" noChangeAspect="1" noMove="1" noResize="1" noEditPoints="1" noAdjustHandles="1" noChangeArrowheads="1" noChangeShapeType="1" noTextEdit="1"/>
              </p:cNvSpPr>
              <p:nvPr/>
            </p:nvSpPr>
            <p:spPr>
              <a:xfrm>
                <a:off x="2815391" y="1830605"/>
                <a:ext cx="2909910" cy="697179"/>
              </a:xfrm>
              <a:prstGeom prst="rect">
                <a:avLst/>
              </a:prstGeom>
              <a:blipFill>
                <a:blip r:embed="rId4"/>
                <a:stretch>
                  <a:fillRect/>
                </a:stretch>
              </a:blipFill>
            </p:spPr>
            <p:txBody>
              <a:bodyPr/>
              <a:lstStyle/>
              <a:p>
                <a:r>
                  <a:rPr lang="ru-RU">
                    <a:noFill/>
                  </a:rPr>
                  <a:t> </a:t>
                </a:r>
              </a:p>
            </p:txBody>
          </p:sp>
        </mc:Fallback>
      </mc:AlternateContent>
      <p:sp>
        <p:nvSpPr>
          <p:cNvPr id="11" name="TextBox 10">
            <a:extLst>
              <a:ext uri="{FF2B5EF4-FFF2-40B4-BE49-F238E27FC236}">
                <a16:creationId xmlns:a16="http://schemas.microsoft.com/office/drawing/2014/main" id="{F6E3E96F-900F-DBCC-B34D-70542D253B3D}"/>
              </a:ext>
            </a:extLst>
          </p:cNvPr>
          <p:cNvSpPr txBox="1"/>
          <p:nvPr/>
        </p:nvSpPr>
        <p:spPr>
          <a:xfrm>
            <a:off x="6428222" y="890854"/>
            <a:ext cx="779572" cy="369332"/>
          </a:xfrm>
          <a:prstGeom prst="rect">
            <a:avLst/>
          </a:prstGeom>
          <a:noFill/>
        </p:spPr>
        <p:txBody>
          <a:bodyPr wrap="none" rtlCol="0">
            <a:spAutoFit/>
          </a:bodyPr>
          <a:lstStyle/>
          <a:p>
            <a:r>
              <a:rPr lang="en-US" dirty="0"/>
              <a:t>where</a:t>
            </a:r>
            <a:endParaRPr lang="ru-RU" dirty="0"/>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B36D5D56-C21D-2FCD-E6F6-7628EF7DDD47}"/>
                  </a:ext>
                </a:extLst>
              </p:cNvPr>
              <p:cNvSpPr txBox="1"/>
              <p:nvPr/>
            </p:nvSpPr>
            <p:spPr>
              <a:xfrm>
                <a:off x="7291673" y="934995"/>
                <a:ext cx="1401666"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ru-RU" i="1" smtClean="0">
                              <a:latin typeface="Cambria Math" panose="02040503050406030204" pitchFamily="18" charset="0"/>
                            </a:rPr>
                          </m:ctrlPr>
                        </m:sSupPr>
                        <m:e>
                          <m:r>
                            <a:rPr lang="en-US" b="0" i="1" smtClean="0">
                              <a:latin typeface="Cambria Math" panose="02040503050406030204" pitchFamily="18" charset="0"/>
                            </a:rPr>
                            <m:t>𝑥</m:t>
                          </m:r>
                        </m:e>
                        <m:sup>
                          <m:r>
                            <a:rPr lang="ru-RU" i="1" smtClean="0">
                              <a:latin typeface="Cambria Math" panose="02040503050406030204" pitchFamily="18" charset="0"/>
                              <a:ea typeface="Cambria Math" panose="02040503050406030204" pitchFamily="18" charset="0"/>
                            </a:rPr>
                            <m:t>𝜇</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𝜇</m:t>
                          </m:r>
                        </m:sup>
                      </m:sSup>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𝜏</m:t>
                          </m:r>
                        </m:e>
                      </m:d>
                    </m:oMath>
                  </m:oMathPara>
                </a14:m>
                <a:endParaRPr lang="ru-RU" dirty="0"/>
              </a:p>
            </p:txBody>
          </p:sp>
        </mc:Choice>
        <mc:Fallback>
          <p:sp>
            <p:nvSpPr>
              <p:cNvPr id="12" name="TextBox 11">
                <a:extLst>
                  <a:ext uri="{FF2B5EF4-FFF2-40B4-BE49-F238E27FC236}">
                    <a16:creationId xmlns:a16="http://schemas.microsoft.com/office/drawing/2014/main" id="{B36D5D56-C21D-2FCD-E6F6-7628EF7DDD47}"/>
                  </a:ext>
                </a:extLst>
              </p:cNvPr>
              <p:cNvSpPr txBox="1">
                <a:spLocks noRot="1" noChangeAspect="1" noMove="1" noResize="1" noEditPoints="1" noAdjustHandles="1" noChangeArrowheads="1" noChangeShapeType="1" noTextEdit="1"/>
              </p:cNvSpPr>
              <p:nvPr/>
            </p:nvSpPr>
            <p:spPr>
              <a:xfrm>
                <a:off x="7291673" y="934995"/>
                <a:ext cx="1401666" cy="276999"/>
              </a:xfrm>
              <a:prstGeom prst="rect">
                <a:avLst/>
              </a:prstGeom>
              <a:blipFill>
                <a:blip r:embed="rId5"/>
                <a:stretch>
                  <a:fillRect l="-2174"/>
                </a:stretch>
              </a:blipFill>
            </p:spPr>
            <p:txBody>
              <a:bodyPr/>
              <a:lstStyle/>
              <a:p>
                <a:r>
                  <a:rPr lang="ru-RU">
                    <a:noFill/>
                  </a:rPr>
                  <a:t> </a:t>
                </a:r>
              </a:p>
            </p:txBody>
          </p:sp>
        </mc:Fallback>
      </mc:AlternateContent>
      <p:sp>
        <p:nvSpPr>
          <p:cNvPr id="13" name="TextBox 12">
            <a:extLst>
              <a:ext uri="{FF2B5EF4-FFF2-40B4-BE49-F238E27FC236}">
                <a16:creationId xmlns:a16="http://schemas.microsoft.com/office/drawing/2014/main" id="{F9624ACA-C112-B7CC-6130-69BC26FADCAD}"/>
              </a:ext>
            </a:extLst>
          </p:cNvPr>
          <p:cNvSpPr txBox="1"/>
          <p:nvPr/>
        </p:nvSpPr>
        <p:spPr>
          <a:xfrm>
            <a:off x="304798" y="2585790"/>
            <a:ext cx="4004173" cy="369332"/>
          </a:xfrm>
          <a:prstGeom prst="rect">
            <a:avLst/>
          </a:prstGeom>
          <a:noFill/>
        </p:spPr>
        <p:txBody>
          <a:bodyPr wrap="none" rtlCol="0">
            <a:spAutoFit/>
          </a:bodyPr>
          <a:lstStyle/>
          <a:p>
            <a:r>
              <a:rPr lang="en-US" dirty="0"/>
              <a:t>Use additional gauge to fix the solutions:</a:t>
            </a:r>
            <a:endParaRPr lang="ru-RU" dirty="0"/>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F46ED630-F567-73A5-780F-EDB1D98A407A}"/>
                  </a:ext>
                </a:extLst>
              </p:cNvPr>
              <p:cNvSpPr txBox="1"/>
              <p:nvPr/>
            </p:nvSpPr>
            <p:spPr>
              <a:xfrm>
                <a:off x="4425927" y="2622852"/>
                <a:ext cx="2566408"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ru-RU" i="1" smtClean="0">
                              <a:latin typeface="Cambria Math" panose="02040503050406030204" pitchFamily="18" charset="0"/>
                            </a:rPr>
                          </m:ctrlPr>
                        </m:sSupPr>
                        <m:e>
                          <m:acc>
                            <m:accPr>
                              <m:chr m:val="̇"/>
                              <m:ctrlPr>
                                <a:rPr lang="ru-RU" i="1" smtClean="0">
                                  <a:latin typeface="Cambria Math" panose="02040503050406030204" pitchFamily="18" charset="0"/>
                                </a:rPr>
                              </m:ctrlPr>
                            </m:accPr>
                            <m:e>
                              <m:r>
                                <a:rPr lang="en-US" b="0" i="1" smtClean="0">
                                  <a:latin typeface="Cambria Math" panose="02040503050406030204" pitchFamily="18" charset="0"/>
                                </a:rPr>
                                <m:t>𝑥</m:t>
                              </m:r>
                            </m:e>
                          </m:acc>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=0,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=0</m:t>
                      </m:r>
                    </m:oMath>
                  </m:oMathPara>
                </a14:m>
                <a:endParaRPr lang="ru-RU" dirty="0"/>
              </a:p>
            </p:txBody>
          </p:sp>
        </mc:Choice>
        <mc:Fallback>
          <p:sp>
            <p:nvSpPr>
              <p:cNvPr id="14" name="TextBox 13">
                <a:extLst>
                  <a:ext uri="{FF2B5EF4-FFF2-40B4-BE49-F238E27FC236}">
                    <a16:creationId xmlns:a16="http://schemas.microsoft.com/office/drawing/2014/main" id="{F46ED630-F567-73A5-780F-EDB1D98A407A}"/>
                  </a:ext>
                </a:extLst>
              </p:cNvPr>
              <p:cNvSpPr txBox="1">
                <a:spLocks noRot="1" noChangeAspect="1" noMove="1" noResize="1" noEditPoints="1" noAdjustHandles="1" noChangeArrowheads="1" noChangeShapeType="1" noTextEdit="1"/>
              </p:cNvSpPr>
              <p:nvPr/>
            </p:nvSpPr>
            <p:spPr>
              <a:xfrm>
                <a:off x="4425927" y="2622852"/>
                <a:ext cx="2566408" cy="276999"/>
              </a:xfrm>
              <a:prstGeom prst="rect">
                <a:avLst/>
              </a:prstGeom>
              <a:blipFill>
                <a:blip r:embed="rId6"/>
                <a:stretch>
                  <a:fillRect l="-950" t="-4348" r="-1900" b="-8696"/>
                </a:stretch>
              </a:blipFill>
            </p:spPr>
            <p:txBody>
              <a:bodyPr/>
              <a:lstStyle/>
              <a:p>
                <a:r>
                  <a:rPr lang="ru-RU">
                    <a:noFill/>
                  </a:rPr>
                  <a:t> </a:t>
                </a:r>
              </a:p>
            </p:txBody>
          </p:sp>
        </mc:Fallback>
      </mc:AlternateContent>
      <p:sp>
        <p:nvSpPr>
          <p:cNvPr id="15" name="TextBox 14">
            <a:extLst>
              <a:ext uri="{FF2B5EF4-FFF2-40B4-BE49-F238E27FC236}">
                <a16:creationId xmlns:a16="http://schemas.microsoft.com/office/drawing/2014/main" id="{7047B365-8A1C-95AB-5609-CA686F9C244E}"/>
              </a:ext>
            </a:extLst>
          </p:cNvPr>
          <p:cNvSpPr txBox="1"/>
          <p:nvPr/>
        </p:nvSpPr>
        <p:spPr>
          <a:xfrm>
            <a:off x="280085" y="3034455"/>
            <a:ext cx="8242256" cy="369332"/>
          </a:xfrm>
          <a:prstGeom prst="rect">
            <a:avLst/>
          </a:prstGeom>
          <a:noFill/>
        </p:spPr>
        <p:txBody>
          <a:bodyPr wrap="none" rtlCol="0">
            <a:spAutoFit/>
          </a:bodyPr>
          <a:lstStyle/>
          <a:p>
            <a:r>
              <a:rPr lang="en-US" dirty="0"/>
              <a:t>Solve the wave equation that was obtained after simplifying the equations of motion:</a:t>
            </a:r>
            <a:endParaRPr lang="ru-RU" dirty="0"/>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FBE928FC-4E96-8B75-5E4C-3DAEFC48010D}"/>
                  </a:ext>
                </a:extLst>
              </p:cNvPr>
              <p:cNvSpPr txBox="1"/>
              <p:nvPr/>
            </p:nvSpPr>
            <p:spPr>
              <a:xfrm>
                <a:off x="8522341" y="2937216"/>
                <a:ext cx="1720407" cy="56380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sSup>
                            <m:sSupPr>
                              <m:ctrlPr>
                                <a:rPr lang="ru-RU" i="1" smtClean="0">
                                  <a:latin typeface="Cambria Math" panose="02040503050406030204" pitchFamily="18" charset="0"/>
                                </a:rPr>
                              </m:ctrlPr>
                            </m:sSupPr>
                            <m:e>
                              <m:r>
                                <a:rPr lang="ru-RU"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rPr>
                                <m:t>2</m:t>
                              </m:r>
                            </m:sup>
                          </m:sSup>
                          <m:sSub>
                            <m:sSubPr>
                              <m:ctrlPr>
                                <a:rPr lang="ru-RU" i="1" smtClean="0">
                                  <a:latin typeface="Cambria Math" panose="02040503050406030204" pitchFamily="18" charset="0"/>
                                </a:rPr>
                              </m:ctrlPr>
                            </m:sSubPr>
                            <m:e>
                              <m:r>
                                <a:rPr lang="en-US" b="0" i="1" smtClean="0">
                                  <a:latin typeface="Cambria Math" panose="02040503050406030204" pitchFamily="18" charset="0"/>
                                </a:rPr>
                                <m:t>𝑥</m:t>
                              </m:r>
                            </m:e>
                            <m:sub>
                              <m:r>
                                <a:rPr lang="ru-RU" i="1" smtClean="0">
                                  <a:latin typeface="Cambria Math" panose="02040503050406030204" pitchFamily="18" charset="0"/>
                                  <a:ea typeface="Cambria Math" panose="02040503050406030204" pitchFamily="18" charset="0"/>
                                </a:rPr>
                                <m:t>𝜇</m:t>
                              </m:r>
                            </m:sub>
                          </m:sSub>
                        </m:num>
                        <m:den>
                          <m:r>
                            <a:rPr lang="ru-RU" i="1" smtClean="0">
                              <a:latin typeface="Cambria Math" panose="02040503050406030204" pitchFamily="18" charset="0"/>
                              <a:ea typeface="Cambria Math" panose="02040503050406030204" pitchFamily="18" charset="0"/>
                            </a:rPr>
                            <m:t>𝜕</m:t>
                          </m:r>
                          <m:sSup>
                            <m:sSupPr>
                              <m:ctrlPr>
                                <a:rPr lang="ru-RU" i="1" smtClean="0">
                                  <a:latin typeface="Cambria Math" panose="02040503050406030204" pitchFamily="18" charset="0"/>
                                  <a:ea typeface="Cambria Math" panose="02040503050406030204" pitchFamily="18" charset="0"/>
                                </a:rPr>
                              </m:ctrlPr>
                            </m:sSupPr>
                            <m:e>
                              <m:r>
                                <a:rPr lang="ru-RU" i="1" smtClean="0">
                                  <a:latin typeface="Cambria Math" panose="02040503050406030204" pitchFamily="18" charset="0"/>
                                  <a:ea typeface="Cambria Math" panose="02040503050406030204" pitchFamily="18" charset="0"/>
                                </a:rPr>
                                <m:t>𝜏</m:t>
                              </m:r>
                            </m:e>
                            <m:sup>
                              <m:r>
                                <a:rPr lang="en-US" b="0" i="1" smtClean="0">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rPr>
                        <m:t>−</m:t>
                      </m:r>
                      <m:f>
                        <m:fPr>
                          <m:ctrlPr>
                            <a:rPr lang="ru-RU" i="1" smtClean="0">
                              <a:latin typeface="Cambria Math" panose="02040503050406030204" pitchFamily="18" charset="0"/>
                            </a:rPr>
                          </m:ctrlPr>
                        </m:fPr>
                        <m:num>
                          <m:sSup>
                            <m:sSupPr>
                              <m:ctrlPr>
                                <a:rPr lang="ru-RU" i="1" smtClean="0">
                                  <a:latin typeface="Cambria Math" panose="02040503050406030204" pitchFamily="18" charset="0"/>
                                </a:rPr>
                              </m:ctrlPr>
                            </m:sSupPr>
                            <m:e>
                              <m:r>
                                <a:rPr lang="ru-RU"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rPr>
                                <m:t>2</m:t>
                              </m:r>
                            </m:sup>
                          </m:sSup>
                          <m:sSub>
                            <m:sSubPr>
                              <m:ctrlPr>
                                <a:rPr lang="ru-RU" i="1" smtClean="0">
                                  <a:latin typeface="Cambria Math" panose="02040503050406030204" pitchFamily="18" charset="0"/>
                                </a:rPr>
                              </m:ctrlPr>
                            </m:sSubPr>
                            <m:e>
                              <m:r>
                                <a:rPr lang="en-US" b="0" i="1" smtClean="0">
                                  <a:latin typeface="Cambria Math" panose="02040503050406030204" pitchFamily="18" charset="0"/>
                                </a:rPr>
                                <m:t>𝑥</m:t>
                              </m:r>
                            </m:e>
                            <m:sub>
                              <m:r>
                                <a:rPr lang="ru-RU" i="1" smtClean="0">
                                  <a:latin typeface="Cambria Math" panose="02040503050406030204" pitchFamily="18" charset="0"/>
                                  <a:ea typeface="Cambria Math" panose="02040503050406030204" pitchFamily="18" charset="0"/>
                                </a:rPr>
                                <m:t>𝜇</m:t>
                              </m:r>
                            </m:sub>
                          </m:sSub>
                        </m:num>
                        <m:den>
                          <m:r>
                            <a:rPr lang="ru-RU" i="1" smtClean="0">
                              <a:latin typeface="Cambria Math" panose="02040503050406030204" pitchFamily="18" charset="0"/>
                              <a:ea typeface="Cambria Math" panose="02040503050406030204" pitchFamily="18" charset="0"/>
                            </a:rPr>
                            <m:t>𝜕</m:t>
                          </m:r>
                          <m:sSup>
                            <m:sSupPr>
                              <m:ctrlPr>
                                <a:rPr lang="ru-RU" i="1" smtClean="0">
                                  <a:latin typeface="Cambria Math" panose="02040503050406030204" pitchFamily="18" charset="0"/>
                                  <a:ea typeface="Cambria Math" panose="02040503050406030204" pitchFamily="18" charset="0"/>
                                </a:rPr>
                              </m:ctrlPr>
                            </m:sSupPr>
                            <m:e>
                              <m:r>
                                <a:rPr lang="ru-RU"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=0</m:t>
                      </m:r>
                    </m:oMath>
                  </m:oMathPara>
                </a14:m>
                <a:endParaRPr lang="ru-RU" dirty="0"/>
              </a:p>
            </p:txBody>
          </p:sp>
        </mc:Choice>
        <mc:Fallback>
          <p:sp>
            <p:nvSpPr>
              <p:cNvPr id="16" name="TextBox 15">
                <a:extLst>
                  <a:ext uri="{FF2B5EF4-FFF2-40B4-BE49-F238E27FC236}">
                    <a16:creationId xmlns:a16="http://schemas.microsoft.com/office/drawing/2014/main" id="{FBE928FC-4E96-8B75-5E4C-3DAEFC48010D}"/>
                  </a:ext>
                </a:extLst>
              </p:cNvPr>
              <p:cNvSpPr txBox="1">
                <a:spLocks noRot="1" noChangeAspect="1" noMove="1" noResize="1" noEditPoints="1" noAdjustHandles="1" noChangeArrowheads="1" noChangeShapeType="1" noTextEdit="1"/>
              </p:cNvSpPr>
              <p:nvPr/>
            </p:nvSpPr>
            <p:spPr>
              <a:xfrm>
                <a:off x="8522341" y="2937216"/>
                <a:ext cx="1720407" cy="563809"/>
              </a:xfrm>
              <a:prstGeom prst="rect">
                <a:avLst/>
              </a:prstGeom>
              <a:blipFill>
                <a:blip r:embed="rId7"/>
                <a:stretch>
                  <a:fillRect/>
                </a:stretch>
              </a:blipFill>
            </p:spPr>
            <p:txBody>
              <a:bodyPr/>
              <a:lstStyle/>
              <a:p>
                <a:r>
                  <a:rPr lang="ru-RU">
                    <a:noFill/>
                  </a:rPr>
                  <a:t> </a:t>
                </a:r>
              </a:p>
            </p:txBody>
          </p:sp>
        </mc:Fallback>
      </mc:AlternateContent>
      <p:sp>
        <p:nvSpPr>
          <p:cNvPr id="17" name="TextBox 16">
            <a:extLst>
              <a:ext uri="{FF2B5EF4-FFF2-40B4-BE49-F238E27FC236}">
                <a16:creationId xmlns:a16="http://schemas.microsoft.com/office/drawing/2014/main" id="{6867860E-D71D-059C-8B9F-9B612FECD7A1}"/>
              </a:ext>
            </a:extLst>
          </p:cNvPr>
          <p:cNvSpPr txBox="1"/>
          <p:nvPr/>
        </p:nvSpPr>
        <p:spPr>
          <a:xfrm>
            <a:off x="334736" y="3768388"/>
            <a:ext cx="2160913" cy="369332"/>
          </a:xfrm>
          <a:prstGeom prst="rect">
            <a:avLst/>
          </a:prstGeom>
          <a:noFill/>
        </p:spPr>
        <p:txBody>
          <a:bodyPr wrap="none" rtlCol="0">
            <a:spAutoFit/>
          </a:bodyPr>
          <a:lstStyle/>
          <a:p>
            <a:r>
              <a:rPr lang="en-US" dirty="0"/>
              <a:t>The general solution:</a:t>
            </a:r>
            <a:endParaRPr lang="ru-RU" dirty="0"/>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93E9D750-4977-2481-0E73-E47E016920F9}"/>
                  </a:ext>
                </a:extLst>
              </p:cNvPr>
              <p:cNvSpPr txBox="1"/>
              <p:nvPr/>
            </p:nvSpPr>
            <p:spPr>
              <a:xfrm>
                <a:off x="2670804" y="3488245"/>
                <a:ext cx="5284652" cy="880369"/>
              </a:xfrm>
              <a:prstGeom prst="rect">
                <a:avLst/>
              </a:prstGeom>
              <a:noFill/>
              <a:ln w="12700">
                <a:solidFill>
                  <a:schemeClr val="accent6">
                    <a:lumMod val="75000"/>
                  </a:schemeClr>
                </a:solidFill>
              </a:ln>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ru-RU" i="1" smtClean="0">
                              <a:latin typeface="Cambria Math" panose="02040503050406030204" pitchFamily="18" charset="0"/>
                            </a:rPr>
                          </m:ctrlPr>
                        </m:sSupPr>
                        <m:e>
                          <m:r>
                            <a:rPr lang="en-US" b="0" i="1" smtClean="0">
                              <a:latin typeface="Cambria Math" panose="02040503050406030204" pitchFamily="18" charset="0"/>
                            </a:rPr>
                            <m:t>𝑥</m:t>
                          </m:r>
                        </m:e>
                        <m:sup>
                          <m:r>
                            <a:rPr lang="ru-RU" i="1" smtClean="0">
                              <a:latin typeface="Cambria Math" panose="02040503050406030204" pitchFamily="18" charset="0"/>
                              <a:ea typeface="Cambria Math" panose="02040503050406030204" pitchFamily="18" charset="0"/>
                            </a:rPr>
                            <m:t>𝜇</m:t>
                          </m:r>
                        </m:sup>
                      </m:sSup>
                      <m:d>
                        <m:dPr>
                          <m:ctrlPr>
                            <a:rPr lang="ru-RU" i="1" smtClean="0">
                              <a:latin typeface="Cambria Math" panose="02040503050406030204" pitchFamily="18" charset="0"/>
                            </a:rPr>
                          </m:ctrlPr>
                        </m:dPr>
                        <m:e>
                          <m:r>
                            <a:rPr lang="ru-RU"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𝜏</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𝜌</m:t>
                              </m:r>
                            </m:e>
                            <m:sup>
                              <m:r>
                                <a:rPr lang="en-US" b="0" i="1" smtClean="0">
                                  <a:latin typeface="Cambria Math" panose="02040503050406030204" pitchFamily="18" charset="0"/>
                                  <a:ea typeface="Cambria Math" panose="02040503050406030204" pitchFamily="18" charset="0"/>
                                </a:rPr>
                                <m:t>𝜇</m:t>
                              </m:r>
                            </m:sup>
                          </m:sSup>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𝜏</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𝜌</m:t>
                              </m:r>
                            </m:e>
                            <m:sup>
                              <m:r>
                                <a:rPr lang="en-US" b="0" i="1" smtClean="0">
                                  <a:latin typeface="Cambria Math" panose="02040503050406030204" pitchFamily="18" charset="0"/>
                                  <a:ea typeface="Cambria Math" panose="02040503050406030204" pitchFamily="18" charset="0"/>
                                </a:rPr>
                                <m:t>𝜇</m:t>
                              </m:r>
                            </m:sup>
                          </m:sSup>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𝜏</m:t>
                              </m:r>
                            </m:e>
                          </m:d>
                          <m:r>
                            <a:rPr lang="en-US" b="0" i="1" smtClean="0">
                              <a:latin typeface="Cambria Math" panose="02040503050406030204" pitchFamily="18" charset="0"/>
                              <a:ea typeface="Cambria Math" panose="02040503050406030204" pitchFamily="18" charset="0"/>
                            </a:rPr>
                            <m:t>+</m:t>
                          </m:r>
                          <m:nary>
                            <m:naryPr>
                              <m:limLoc m:val="undOvr"/>
                              <m:ctrlPr>
                                <a:rPr lang="en-US" b="0" i="1" smtClean="0">
                                  <a:latin typeface="Cambria Math" panose="02040503050406030204" pitchFamily="18" charset="0"/>
                                  <a:ea typeface="Cambria Math" panose="02040503050406030204" pitchFamily="18" charset="0"/>
                                </a:rPr>
                              </m:ctrlPr>
                            </m:naryPr>
                            <m:sub>
                              <m:r>
                                <m:rPr>
                                  <m:brk m:alnAt="24"/>
                                </m:rP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𝜏</m:t>
                              </m:r>
                            </m:sub>
                            <m:sup>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𝜏</m:t>
                              </m:r>
                            </m:sup>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𝑣</m:t>
                                  </m:r>
                                </m:e>
                                <m:sup>
                                  <m:r>
                                    <a:rPr lang="en-US" b="0" i="1" smtClean="0">
                                      <a:latin typeface="Cambria Math" panose="02040503050406030204" pitchFamily="18" charset="0"/>
                                      <a:ea typeface="Cambria Math" panose="02040503050406030204" pitchFamily="18" charset="0"/>
                                    </a:rPr>
                                    <m:t>𝜇</m:t>
                                  </m:r>
                                </m:sup>
                              </m:s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𝜆</m:t>
                                  </m:r>
                                </m:e>
                              </m:d>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𝜆</m:t>
                              </m:r>
                            </m:e>
                          </m:nary>
                        </m:e>
                      </m:d>
                    </m:oMath>
                  </m:oMathPara>
                </a14:m>
                <a:endParaRPr lang="ru-RU" dirty="0"/>
              </a:p>
            </p:txBody>
          </p:sp>
        </mc:Choice>
        <mc:Fallback>
          <p:sp>
            <p:nvSpPr>
              <p:cNvPr id="18" name="TextBox 17">
                <a:extLst>
                  <a:ext uri="{FF2B5EF4-FFF2-40B4-BE49-F238E27FC236}">
                    <a16:creationId xmlns:a16="http://schemas.microsoft.com/office/drawing/2014/main" id="{93E9D750-4977-2481-0E73-E47E016920F9}"/>
                  </a:ext>
                </a:extLst>
              </p:cNvPr>
              <p:cNvSpPr txBox="1">
                <a:spLocks noRot="1" noChangeAspect="1" noMove="1" noResize="1" noEditPoints="1" noAdjustHandles="1" noChangeArrowheads="1" noChangeShapeType="1" noTextEdit="1"/>
              </p:cNvSpPr>
              <p:nvPr/>
            </p:nvSpPr>
            <p:spPr>
              <a:xfrm>
                <a:off x="2670804" y="3488245"/>
                <a:ext cx="5284652" cy="880369"/>
              </a:xfrm>
              <a:prstGeom prst="rect">
                <a:avLst/>
              </a:prstGeom>
              <a:blipFill>
                <a:blip r:embed="rId8"/>
                <a:stretch>
                  <a:fillRect/>
                </a:stretch>
              </a:blipFill>
              <a:ln w="12700">
                <a:solidFill>
                  <a:schemeClr val="accent6">
                    <a:lumMod val="75000"/>
                  </a:schemeClr>
                </a:solidFill>
              </a:ln>
            </p:spPr>
            <p:txBody>
              <a:bodyPr/>
              <a:lstStyle/>
              <a:p>
                <a:r>
                  <a:rPr lang="ru-RU">
                    <a:noFill/>
                  </a:rPr>
                  <a:t> </a:t>
                </a:r>
              </a:p>
            </p:txBody>
          </p:sp>
        </mc:Fallback>
      </mc:AlternateContent>
      <p:sp>
        <p:nvSpPr>
          <p:cNvPr id="21" name="TextBox 20">
            <a:extLst>
              <a:ext uri="{FF2B5EF4-FFF2-40B4-BE49-F238E27FC236}">
                <a16:creationId xmlns:a16="http://schemas.microsoft.com/office/drawing/2014/main" id="{B76DD27D-6429-F58B-42DC-254ED761DC18}"/>
              </a:ext>
            </a:extLst>
          </p:cNvPr>
          <p:cNvSpPr txBox="1"/>
          <p:nvPr/>
        </p:nvSpPr>
        <p:spPr>
          <a:xfrm>
            <a:off x="334736" y="4408251"/>
            <a:ext cx="779572" cy="369332"/>
          </a:xfrm>
          <a:prstGeom prst="rect">
            <a:avLst/>
          </a:prstGeom>
          <a:noFill/>
        </p:spPr>
        <p:txBody>
          <a:bodyPr wrap="none" rtlCol="0">
            <a:spAutoFit/>
          </a:bodyPr>
          <a:lstStyle/>
          <a:p>
            <a:r>
              <a:rPr lang="en-US" dirty="0"/>
              <a:t>where</a:t>
            </a:r>
            <a:endParaRPr lang="ru-RU" dirty="0"/>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B859C677-AD8C-5795-1794-BE5B5CEFAB06}"/>
                  </a:ext>
                </a:extLst>
              </p:cNvPr>
              <p:cNvSpPr txBox="1"/>
              <p:nvPr/>
            </p:nvSpPr>
            <p:spPr>
              <a:xfrm>
                <a:off x="983923" y="4398126"/>
                <a:ext cx="227826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𝜌</m:t>
                          </m:r>
                        </m:e>
                        <m:sup>
                          <m:r>
                            <a:rPr lang="en-US" b="0" i="1" smtClean="0">
                              <a:latin typeface="Cambria Math" panose="02040503050406030204" pitchFamily="18" charset="0"/>
                              <a:ea typeface="Cambria Math" panose="02040503050406030204" pitchFamily="18" charset="0"/>
                            </a:rPr>
                            <m:t>𝜇</m:t>
                          </m:r>
                        </m:sup>
                      </m:sSup>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𝜆</m:t>
                          </m:r>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𝜇</m:t>
                          </m:r>
                        </m:sup>
                      </m:s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,0</m:t>
                          </m:r>
                        </m:e>
                      </m:d>
                    </m:oMath>
                  </m:oMathPara>
                </a14:m>
                <a:endParaRPr lang="ru-RU" dirty="0"/>
              </a:p>
            </p:txBody>
          </p:sp>
        </mc:Choice>
        <mc:Fallback>
          <p:sp>
            <p:nvSpPr>
              <p:cNvPr id="23" name="TextBox 22">
                <a:extLst>
                  <a:ext uri="{FF2B5EF4-FFF2-40B4-BE49-F238E27FC236}">
                    <a16:creationId xmlns:a16="http://schemas.microsoft.com/office/drawing/2014/main" id="{B859C677-AD8C-5795-1794-BE5B5CEFAB06}"/>
                  </a:ext>
                </a:extLst>
              </p:cNvPr>
              <p:cNvSpPr txBox="1">
                <a:spLocks noRot="1" noChangeAspect="1" noMove="1" noResize="1" noEditPoints="1" noAdjustHandles="1" noChangeArrowheads="1" noChangeShapeType="1" noTextEdit="1"/>
              </p:cNvSpPr>
              <p:nvPr/>
            </p:nvSpPr>
            <p:spPr>
              <a:xfrm>
                <a:off x="983923" y="4398126"/>
                <a:ext cx="2278260" cy="369332"/>
              </a:xfrm>
              <a:prstGeom prst="rect">
                <a:avLst/>
              </a:prstGeom>
              <a:blipFill>
                <a:blip r:embed="rId9"/>
                <a:stretch>
                  <a:fillRect b="-6557"/>
                </a:stretch>
              </a:blipFill>
            </p:spPr>
            <p:txBody>
              <a:bodyPr/>
              <a:lstStyle/>
              <a:p>
                <a:r>
                  <a:rPr lang="ru-RU">
                    <a:noFill/>
                  </a:rPr>
                  <a:t> </a:t>
                </a:r>
              </a:p>
            </p:txBody>
          </p:sp>
        </mc:Fallback>
      </mc:AlternateContent>
      <p:sp>
        <p:nvSpPr>
          <p:cNvPr id="24" name="TextBox 23">
            <a:extLst>
              <a:ext uri="{FF2B5EF4-FFF2-40B4-BE49-F238E27FC236}">
                <a16:creationId xmlns:a16="http://schemas.microsoft.com/office/drawing/2014/main" id="{088240A5-6137-A950-0B1D-6C51EE8F0A55}"/>
              </a:ext>
            </a:extLst>
          </p:cNvPr>
          <p:cNvSpPr txBox="1"/>
          <p:nvPr/>
        </p:nvSpPr>
        <p:spPr>
          <a:xfrm>
            <a:off x="3029442" y="4398126"/>
            <a:ext cx="2921634" cy="369332"/>
          </a:xfrm>
          <a:prstGeom prst="rect">
            <a:avLst/>
          </a:prstGeom>
          <a:noFill/>
        </p:spPr>
        <p:txBody>
          <a:bodyPr wrap="none" rtlCol="0">
            <a:spAutoFit/>
          </a:bodyPr>
          <a:lstStyle/>
          <a:p>
            <a:r>
              <a:rPr lang="en-US" dirty="0"/>
              <a:t>is the initial string shape and </a:t>
            </a:r>
            <a:endParaRPr lang="ru-RU" dirty="0"/>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5EF1463C-1A53-E708-E456-3990738AF40F}"/>
                  </a:ext>
                </a:extLst>
              </p:cNvPr>
              <p:cNvSpPr txBox="1"/>
              <p:nvPr/>
            </p:nvSpPr>
            <p:spPr>
              <a:xfrm>
                <a:off x="3621146" y="4388341"/>
                <a:ext cx="611247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𝑣</m:t>
                          </m:r>
                        </m:e>
                        <m:sup>
                          <m:r>
                            <a:rPr lang="en-US" b="0" i="1" smtClean="0">
                              <a:latin typeface="Cambria Math" panose="02040503050406030204" pitchFamily="18" charset="0"/>
                              <a:ea typeface="Cambria Math" panose="02040503050406030204" pitchFamily="18" charset="0"/>
                            </a:rPr>
                            <m:t>𝜇</m:t>
                          </m:r>
                        </m:sup>
                      </m:s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𝜆</m:t>
                          </m:r>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sup>
                          <m:r>
                            <a:rPr lang="en-US" b="0" i="1" smtClean="0">
                              <a:latin typeface="Cambria Math" panose="02040503050406030204" pitchFamily="18" charset="0"/>
                              <a:ea typeface="Cambria Math" panose="02040503050406030204" pitchFamily="18" charset="0"/>
                            </a:rPr>
                            <m:t>𝜇</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,0)</m:t>
                      </m:r>
                    </m:oMath>
                  </m:oMathPara>
                </a14:m>
                <a:endParaRPr lang="ru-RU" dirty="0"/>
              </a:p>
            </p:txBody>
          </p:sp>
        </mc:Choice>
        <mc:Fallback>
          <p:sp>
            <p:nvSpPr>
              <p:cNvPr id="26" name="TextBox 25">
                <a:extLst>
                  <a:ext uri="{FF2B5EF4-FFF2-40B4-BE49-F238E27FC236}">
                    <a16:creationId xmlns:a16="http://schemas.microsoft.com/office/drawing/2014/main" id="{5EF1463C-1A53-E708-E456-3990738AF40F}"/>
                  </a:ext>
                </a:extLst>
              </p:cNvPr>
              <p:cNvSpPr txBox="1">
                <a:spLocks noRot="1" noChangeAspect="1" noMove="1" noResize="1" noEditPoints="1" noAdjustHandles="1" noChangeArrowheads="1" noChangeShapeType="1" noTextEdit="1"/>
              </p:cNvSpPr>
              <p:nvPr/>
            </p:nvSpPr>
            <p:spPr>
              <a:xfrm>
                <a:off x="3621146" y="4388341"/>
                <a:ext cx="6112474" cy="369332"/>
              </a:xfrm>
              <a:prstGeom prst="rect">
                <a:avLst/>
              </a:prstGeom>
              <a:blipFill>
                <a:blip r:embed="rId10"/>
                <a:stretch>
                  <a:fillRect b="-13333"/>
                </a:stretch>
              </a:blipFill>
            </p:spPr>
            <p:txBody>
              <a:bodyPr/>
              <a:lstStyle/>
              <a:p>
                <a:r>
                  <a:rPr lang="ru-RU">
                    <a:noFill/>
                  </a:rPr>
                  <a:t> </a:t>
                </a:r>
              </a:p>
            </p:txBody>
          </p:sp>
        </mc:Fallback>
      </mc:AlternateContent>
      <p:sp>
        <p:nvSpPr>
          <p:cNvPr id="27" name="TextBox 26">
            <a:extLst>
              <a:ext uri="{FF2B5EF4-FFF2-40B4-BE49-F238E27FC236}">
                <a16:creationId xmlns:a16="http://schemas.microsoft.com/office/drawing/2014/main" id="{7CAAE08B-F1B7-9DA0-FCF7-4DD7C0CE202D}"/>
              </a:ext>
            </a:extLst>
          </p:cNvPr>
          <p:cNvSpPr txBox="1"/>
          <p:nvPr/>
        </p:nvSpPr>
        <p:spPr>
          <a:xfrm>
            <a:off x="7589085" y="4398126"/>
            <a:ext cx="2626040" cy="369332"/>
          </a:xfrm>
          <a:prstGeom prst="rect">
            <a:avLst/>
          </a:prstGeom>
          <a:noFill/>
        </p:spPr>
        <p:txBody>
          <a:bodyPr wrap="none" rtlCol="0">
            <a:spAutoFit/>
          </a:bodyPr>
          <a:lstStyle/>
          <a:p>
            <a:r>
              <a:rPr lang="en-US" dirty="0"/>
              <a:t>is the initial string velocity</a:t>
            </a:r>
            <a:endParaRPr lang="ru-RU" dirty="0"/>
          </a:p>
        </p:txBody>
      </p:sp>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E225E025-F8E2-0CDC-9C1D-215B0E12A8C3}"/>
                  </a:ext>
                </a:extLst>
              </p:cNvPr>
              <p:cNvSpPr txBox="1"/>
              <p:nvPr/>
            </p:nvSpPr>
            <p:spPr>
              <a:xfrm>
                <a:off x="286632" y="4845024"/>
                <a:ext cx="11067168" cy="923330"/>
              </a:xfrm>
              <a:prstGeom prst="rect">
                <a:avLst/>
              </a:prstGeom>
              <a:noFill/>
              <a:ln w="12700">
                <a:solidFill>
                  <a:srgbClr val="FF0000"/>
                </a:solidFill>
              </a:ln>
            </p:spPr>
            <p:txBody>
              <a:bodyPr wrap="square" rtlCol="0">
                <a:spAutoFit/>
              </a:bodyPr>
              <a:lstStyle/>
              <a:p>
                <a:r>
                  <a:rPr lang="en-US" dirty="0"/>
                  <a:t>The certain ansatz is made in current models: the initially point-like string are used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𝜌</m:t>
                        </m:r>
                      </m:e>
                      <m:sup>
                        <m:r>
                          <a:rPr lang="en-US" b="0" i="1" smtClean="0">
                            <a:latin typeface="Cambria Math" panose="02040503050406030204" pitchFamily="18" charset="0"/>
                            <a:ea typeface="Cambria Math" panose="02040503050406030204" pitchFamily="18" charset="0"/>
                          </a:rPr>
                          <m:t>𝜇</m:t>
                        </m:r>
                      </m:sup>
                    </m:sSup>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𝜆</m:t>
                        </m:r>
                      </m:e>
                    </m:d>
                    <m:r>
                      <a:rPr lang="en-US" b="0" i="1" smtClean="0">
                        <a:latin typeface="Cambria Math" panose="02040503050406030204" pitchFamily="18" charset="0"/>
                        <a:ea typeface="Cambria Math" panose="02040503050406030204" pitchFamily="18" charset="0"/>
                      </a:rPr>
                      <m:t>=0)</m:t>
                    </m:r>
                  </m:oMath>
                </a14:m>
                <a:r>
                  <a:rPr lang="en-US" dirty="0"/>
                  <a:t> and with piecewise constant function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𝑣</m:t>
                        </m:r>
                      </m:e>
                      <m:sup>
                        <m:r>
                          <a:rPr lang="en-US" b="0" i="1" smtClean="0">
                            <a:latin typeface="Cambria Math" panose="02040503050406030204" pitchFamily="18" charset="0"/>
                            <a:ea typeface="Cambria Math" panose="02040503050406030204" pitchFamily="18" charset="0"/>
                          </a:rPr>
                          <m:t>𝜇</m:t>
                        </m:r>
                      </m:sup>
                    </m:s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𝜆</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𝑣</m:t>
                            </m:r>
                          </m:e>
                          <m:sup>
                            <m:r>
                              <a:rPr lang="en-US" b="0" i="1" smtClean="0">
                                <a:latin typeface="Cambria Math" panose="02040503050406030204" pitchFamily="18" charset="0"/>
                                <a:ea typeface="Cambria Math" panose="02040503050406030204" pitchFamily="18" charset="0"/>
                              </a:rPr>
                              <m:t>𝜇</m:t>
                            </m:r>
                          </m:sup>
                        </m:sSup>
                      </m:e>
                      <m:sub>
                        <m:r>
                          <a:rPr lang="en-US" b="0" i="1" smtClean="0">
                            <a:latin typeface="Cambria Math" panose="02040503050406030204" pitchFamily="18" charset="0"/>
                            <a:ea typeface="Cambria Math" panose="02040503050406030204" pitchFamily="18" charset="0"/>
                          </a:rPr>
                          <m:t>𝑘</m:t>
                        </m:r>
                      </m:sub>
                    </m:sSub>
                  </m:oMath>
                </a14:m>
                <a:r>
                  <a:rPr lang="en-US" dirty="0"/>
                  <a:t>,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oMath>
                </a14:m>
                <a:r>
                  <a:rPr lang="en-US" dirty="0"/>
                  <a:t> All </a:t>
                </a:r>
                <a:r>
                  <a:rPr lang="en-US" dirty="0" err="1"/>
                  <a:t>partons</a:t>
                </a:r>
                <a:r>
                  <a:rPr lang="en-US" dirty="0"/>
                  <a:t> on the string are identified as “kinks” and are set to have the velocity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a14:m>
                <a:r>
                  <a:rPr lang="en-US" dirty="0"/>
                  <a:t>. To implement the Area law it is now left to calculate the area of the time-space surface of the string:</a:t>
                </a:r>
                <a:endParaRPr lang="ru-RU" dirty="0"/>
              </a:p>
            </p:txBody>
          </p:sp>
        </mc:Choice>
        <mc:Fallback>
          <p:sp>
            <p:nvSpPr>
              <p:cNvPr id="28" name="TextBox 27">
                <a:extLst>
                  <a:ext uri="{FF2B5EF4-FFF2-40B4-BE49-F238E27FC236}">
                    <a16:creationId xmlns:a16="http://schemas.microsoft.com/office/drawing/2014/main" id="{E225E025-F8E2-0CDC-9C1D-215B0E12A8C3}"/>
                  </a:ext>
                </a:extLst>
              </p:cNvPr>
              <p:cNvSpPr txBox="1">
                <a:spLocks noRot="1" noChangeAspect="1" noMove="1" noResize="1" noEditPoints="1" noAdjustHandles="1" noChangeArrowheads="1" noChangeShapeType="1" noTextEdit="1"/>
              </p:cNvSpPr>
              <p:nvPr/>
            </p:nvSpPr>
            <p:spPr>
              <a:xfrm>
                <a:off x="286632" y="4845024"/>
                <a:ext cx="11067168" cy="923330"/>
              </a:xfrm>
              <a:prstGeom prst="rect">
                <a:avLst/>
              </a:prstGeom>
              <a:blipFill>
                <a:blip r:embed="rId11"/>
                <a:stretch>
                  <a:fillRect l="-385" t="-3268" r="-165" b="-9150"/>
                </a:stretch>
              </a:blipFill>
              <a:ln w="12700">
                <a:solidFill>
                  <a:srgbClr val="FF0000"/>
                </a:solidFill>
              </a:ln>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11459564-7FD1-24F0-0040-56C83288E2F5}"/>
                  </a:ext>
                </a:extLst>
              </p:cNvPr>
              <p:cNvSpPr txBox="1"/>
              <p:nvPr/>
            </p:nvSpPr>
            <p:spPr>
              <a:xfrm>
                <a:off x="369074" y="5893476"/>
                <a:ext cx="2785827" cy="56368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𝑑𝐴</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m:t>
                                      </m:r>
                                    </m:sup>
                                  </m:sSup>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d>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m:t>
                                  </m:r>
                                </m:sup>
                              </m:sSup>
                            </m:e>
                            <m:sup>
                              <m:r>
                                <a:rPr lang="en-US" b="0" i="1" smtClean="0">
                                  <a:latin typeface="Cambria Math" panose="02040503050406030204" pitchFamily="18" charset="0"/>
                                  <a:ea typeface="Cambria Math" panose="02040503050406030204" pitchFamily="18" charset="0"/>
                                </a:rPr>
                                <m:t>2</m:t>
                              </m:r>
                            </m:sup>
                          </m:sSup>
                          <m:sSup>
                            <m:sSupPr>
                              <m:ctrlPr>
                                <a:rPr lang="en-US" b="0" i="1" smtClean="0">
                                  <a:latin typeface="Cambria Math" panose="02040503050406030204" pitchFamily="18" charset="0"/>
                                  <a:ea typeface="Cambria Math" panose="02040503050406030204" pitchFamily="18" charset="0"/>
                                </a:rPr>
                              </m:ctrlPr>
                            </m:sSup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sup>
                              <m:r>
                                <a:rPr lang="en-US" b="0" i="1" smtClean="0">
                                  <a:latin typeface="Cambria Math" panose="02040503050406030204" pitchFamily="18" charset="0"/>
                                  <a:ea typeface="Cambria Math" panose="02040503050406030204" pitchFamily="18" charset="0"/>
                                </a:rPr>
                                <m:t>2</m:t>
                              </m:r>
                            </m:sup>
                          </m:sSup>
                        </m:e>
                      </m:rad>
                      <m:r>
                        <a:rPr lang="en-US" b="0" i="1" smtClean="0">
                          <a:latin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𝜏</m:t>
                      </m:r>
                    </m:oMath>
                  </m:oMathPara>
                </a14:m>
                <a:endParaRPr lang="ru-RU" dirty="0"/>
              </a:p>
            </p:txBody>
          </p:sp>
        </mc:Choice>
        <mc:Fallback>
          <p:sp>
            <p:nvSpPr>
              <p:cNvPr id="29" name="TextBox 28">
                <a:extLst>
                  <a:ext uri="{FF2B5EF4-FFF2-40B4-BE49-F238E27FC236}">
                    <a16:creationId xmlns:a16="http://schemas.microsoft.com/office/drawing/2014/main" id="{11459564-7FD1-24F0-0040-56C83288E2F5}"/>
                  </a:ext>
                </a:extLst>
              </p:cNvPr>
              <p:cNvSpPr txBox="1">
                <a:spLocks noRot="1" noChangeAspect="1" noMove="1" noResize="1" noEditPoints="1" noAdjustHandles="1" noChangeArrowheads="1" noChangeShapeType="1" noTextEdit="1"/>
              </p:cNvSpPr>
              <p:nvPr/>
            </p:nvSpPr>
            <p:spPr>
              <a:xfrm>
                <a:off x="369074" y="5893476"/>
                <a:ext cx="2785827" cy="563680"/>
              </a:xfrm>
              <a:prstGeom prst="rect">
                <a:avLst/>
              </a:prstGeom>
              <a:blipFill>
                <a:blip r:embed="rId12"/>
                <a:stretch>
                  <a:fillRect b="-2174"/>
                </a:stretch>
              </a:blipFill>
            </p:spPr>
            <p:txBody>
              <a:bodyPr/>
              <a:lstStyle/>
              <a:p>
                <a:r>
                  <a:rPr lang="ru-RU">
                    <a:noFill/>
                  </a:rPr>
                  <a:t> </a:t>
                </a:r>
              </a:p>
            </p:txBody>
          </p:sp>
        </mc:Fallback>
      </mc:AlternateContent>
      <p:sp>
        <p:nvSpPr>
          <p:cNvPr id="30" name="TextBox 29">
            <a:extLst>
              <a:ext uri="{FF2B5EF4-FFF2-40B4-BE49-F238E27FC236}">
                <a16:creationId xmlns:a16="http://schemas.microsoft.com/office/drawing/2014/main" id="{80403968-E8F7-5284-BF74-4C7735AB69D3}"/>
              </a:ext>
            </a:extLst>
          </p:cNvPr>
          <p:cNvSpPr txBox="1"/>
          <p:nvPr/>
        </p:nvSpPr>
        <p:spPr>
          <a:xfrm>
            <a:off x="3621146" y="5990650"/>
            <a:ext cx="1191545" cy="369332"/>
          </a:xfrm>
          <a:prstGeom prst="rect">
            <a:avLst/>
          </a:prstGeom>
          <a:noFill/>
        </p:spPr>
        <p:txBody>
          <a:bodyPr wrap="none" rtlCol="0">
            <a:spAutoFit/>
          </a:bodyPr>
          <a:lstStyle/>
          <a:p>
            <a:r>
              <a:rPr lang="en-US" dirty="0"/>
              <a:t>Decay law:</a:t>
            </a:r>
            <a:endParaRPr lang="ru-RU" dirty="0"/>
          </a:p>
        </p:txBody>
      </p: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6A4DD120-2658-E1BE-AA47-E3FBFAA1D075}"/>
                  </a:ext>
                </a:extLst>
              </p:cNvPr>
              <p:cNvSpPr txBox="1"/>
              <p:nvPr/>
            </p:nvSpPr>
            <p:spPr>
              <a:xfrm>
                <a:off x="5012421" y="6030340"/>
                <a:ext cx="1388393" cy="28995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𝐴</m:t>
                          </m:r>
                        </m:sup>
                      </m:sSup>
                    </m:oMath>
                  </m:oMathPara>
                </a14:m>
                <a:endParaRPr lang="ru-RU" dirty="0"/>
              </a:p>
            </p:txBody>
          </p:sp>
        </mc:Choice>
        <mc:Fallback>
          <p:sp>
            <p:nvSpPr>
              <p:cNvPr id="31" name="TextBox 30">
                <a:extLst>
                  <a:ext uri="{FF2B5EF4-FFF2-40B4-BE49-F238E27FC236}">
                    <a16:creationId xmlns:a16="http://schemas.microsoft.com/office/drawing/2014/main" id="{6A4DD120-2658-E1BE-AA47-E3FBFAA1D075}"/>
                  </a:ext>
                </a:extLst>
              </p:cNvPr>
              <p:cNvSpPr txBox="1">
                <a:spLocks noRot="1" noChangeAspect="1" noMove="1" noResize="1" noEditPoints="1" noAdjustHandles="1" noChangeArrowheads="1" noChangeShapeType="1" noTextEdit="1"/>
              </p:cNvSpPr>
              <p:nvPr/>
            </p:nvSpPr>
            <p:spPr>
              <a:xfrm>
                <a:off x="5012421" y="6030340"/>
                <a:ext cx="1388393" cy="289951"/>
              </a:xfrm>
              <a:prstGeom prst="rect">
                <a:avLst/>
              </a:prstGeom>
              <a:blipFill>
                <a:blip r:embed="rId13"/>
                <a:stretch>
                  <a:fillRect l="-3509" t="-2083" r="-1754" b="-16667"/>
                </a:stretch>
              </a:blipFill>
            </p:spPr>
            <p:txBody>
              <a:bodyPr/>
              <a:lstStyle/>
              <a:p>
                <a:r>
                  <a:rPr lang="ru-RU">
                    <a:noFill/>
                  </a:rPr>
                  <a:t> </a:t>
                </a:r>
              </a:p>
            </p:txBody>
          </p:sp>
        </mc:Fallback>
      </mc:AlternateContent>
      <p:sp>
        <p:nvSpPr>
          <p:cNvPr id="32" name="Номер слайда 5">
            <a:extLst>
              <a:ext uri="{FF2B5EF4-FFF2-40B4-BE49-F238E27FC236}">
                <a16:creationId xmlns:a16="http://schemas.microsoft.com/office/drawing/2014/main" id="{8BFDEEEB-2D84-7E77-7626-E6AC182C85A2}"/>
              </a:ext>
            </a:extLst>
          </p:cNvPr>
          <p:cNvSpPr>
            <a:spLocks noGrp="1"/>
          </p:cNvSpPr>
          <p:nvPr>
            <p:ph type="sldNum" sz="quarter" idx="12"/>
          </p:nvPr>
        </p:nvSpPr>
        <p:spPr>
          <a:xfrm>
            <a:off x="8610600" y="6356350"/>
            <a:ext cx="2743200" cy="365125"/>
          </a:xfrm>
        </p:spPr>
        <p:txBody>
          <a:bodyPr/>
          <a:lstStyle/>
          <a:p>
            <a:fld id="{1D785DD5-2F6F-440B-9BD4-3D9BD4A1941F}" type="slidenum">
              <a:rPr lang="ru-RU" sz="1600" smtClean="0">
                <a:solidFill>
                  <a:schemeClr val="tx1"/>
                </a:solidFill>
              </a:rPr>
              <a:t>7</a:t>
            </a:fld>
            <a:endParaRPr lang="ru-RU" sz="1600" dirty="0">
              <a:solidFill>
                <a:schemeClr val="tx1"/>
              </a:solidFill>
            </a:endParaRPr>
          </a:p>
        </p:txBody>
      </p:sp>
      <p:sp>
        <p:nvSpPr>
          <p:cNvPr id="33" name="TextBox 32">
            <a:extLst>
              <a:ext uri="{FF2B5EF4-FFF2-40B4-BE49-F238E27FC236}">
                <a16:creationId xmlns:a16="http://schemas.microsoft.com/office/drawing/2014/main" id="{CE1FB0F3-EE8D-6505-D2E3-FB72D8EA754C}"/>
              </a:ext>
            </a:extLst>
          </p:cNvPr>
          <p:cNvSpPr txBox="1"/>
          <p:nvPr/>
        </p:nvSpPr>
        <p:spPr>
          <a:xfrm>
            <a:off x="6466701" y="1994528"/>
            <a:ext cx="2368982" cy="369332"/>
          </a:xfrm>
          <a:prstGeom prst="rect">
            <a:avLst/>
          </a:prstGeom>
          <a:noFill/>
        </p:spPr>
        <p:txBody>
          <a:bodyPr wrap="none" rtlCol="0">
            <a:spAutoFit/>
          </a:bodyPr>
          <a:lstStyle/>
          <a:p>
            <a:r>
              <a:rPr lang="en-US" dirty="0"/>
              <a:t>the string ends are free</a:t>
            </a:r>
            <a:endParaRPr lang="ru-RU" dirty="0"/>
          </a:p>
        </p:txBody>
      </p:sp>
      <p:cxnSp>
        <p:nvCxnSpPr>
          <p:cNvPr id="35" name="Прямая со стрелкой 34">
            <a:extLst>
              <a:ext uri="{FF2B5EF4-FFF2-40B4-BE49-F238E27FC236}">
                <a16:creationId xmlns:a16="http://schemas.microsoft.com/office/drawing/2014/main" id="{96257133-EA6C-70EC-B90B-7CB847B24D65}"/>
              </a:ext>
            </a:extLst>
          </p:cNvPr>
          <p:cNvCxnSpPr>
            <a:stCxn id="33" idx="1"/>
            <a:endCxn id="10" idx="3"/>
          </p:cNvCxnSpPr>
          <p:nvPr/>
        </p:nvCxnSpPr>
        <p:spPr>
          <a:xfrm flipH="1">
            <a:off x="5725301" y="2179194"/>
            <a:ext cx="741400"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872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547DFC-AB96-768D-5079-F648837EE7A7}"/>
              </a:ext>
            </a:extLst>
          </p:cNvPr>
          <p:cNvSpPr txBox="1">
            <a:spLocks/>
          </p:cNvSpPr>
          <p:nvPr/>
        </p:nvSpPr>
        <p:spPr>
          <a:xfrm>
            <a:off x="334736" y="52524"/>
            <a:ext cx="11552464" cy="8676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Ways to improve the scheme</a:t>
            </a:r>
            <a:endParaRPr lang="ru-RU" sz="4000" dirty="0"/>
          </a:p>
        </p:txBody>
      </p:sp>
      <p:cxnSp>
        <p:nvCxnSpPr>
          <p:cNvPr id="3" name="Прямая соединительная линия 2">
            <a:extLst>
              <a:ext uri="{FF2B5EF4-FFF2-40B4-BE49-F238E27FC236}">
                <a16:creationId xmlns:a16="http://schemas.microsoft.com/office/drawing/2014/main" id="{99264C6D-92F0-B547-1823-F4EE3661C471}"/>
              </a:ext>
            </a:extLst>
          </p:cNvPr>
          <p:cNvCxnSpPr/>
          <p:nvPr/>
        </p:nvCxnSpPr>
        <p:spPr>
          <a:xfrm>
            <a:off x="-149" y="641072"/>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A78F70F-51BD-9052-103F-710E4DE09614}"/>
              </a:ext>
            </a:extLst>
          </p:cNvPr>
          <p:cNvSpPr txBox="1"/>
          <p:nvPr/>
        </p:nvSpPr>
        <p:spPr>
          <a:xfrm>
            <a:off x="588899" y="743213"/>
            <a:ext cx="11013904" cy="2031325"/>
          </a:xfrm>
          <a:prstGeom prst="rect">
            <a:avLst/>
          </a:prstGeom>
          <a:noFill/>
        </p:spPr>
        <p:txBody>
          <a:bodyPr wrap="square" rtlCol="0">
            <a:spAutoFit/>
          </a:bodyPr>
          <a:lstStyle/>
          <a:p>
            <a:r>
              <a:rPr lang="en-US" dirty="0"/>
              <a:t>The first problem arises due to the assumption of strings being initially point-like:</a:t>
            </a:r>
          </a:p>
          <a:p>
            <a:endParaRPr lang="en-US" dirty="0"/>
          </a:p>
          <a:p>
            <a:pPr marL="285750" indent="-285750">
              <a:buFont typeface="Arial" panose="020B0604020202020204" pitchFamily="34" charset="0"/>
              <a:buChar char="•"/>
            </a:pPr>
            <a:r>
              <a:rPr lang="en-US" dirty="0"/>
              <a:t>It is questionable if string can even form in that way, as confining potential is linear to distance between </a:t>
            </a:r>
            <a:r>
              <a:rPr lang="en-US" dirty="0" err="1"/>
              <a:t>partons</a:t>
            </a:r>
            <a:r>
              <a:rPr lang="en-US" dirty="0"/>
              <a:t>, so a flux tube of color field that is called a string should always be an extended object;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the collisions of hadrons the </a:t>
            </a:r>
            <a:r>
              <a:rPr lang="en-US" dirty="0" err="1"/>
              <a:t>partons</a:t>
            </a:r>
            <a:r>
              <a:rPr lang="en-US" dirty="0"/>
              <a:t> at the ends of the string can be significantly distanced due to multiple elementary scatterings that occur on the hadron size scale.</a:t>
            </a:r>
            <a:endParaRPr lang="ru-RU" dirty="0"/>
          </a:p>
        </p:txBody>
      </p:sp>
      <p:sp>
        <p:nvSpPr>
          <p:cNvPr id="9" name="Номер слайда 5">
            <a:extLst>
              <a:ext uri="{FF2B5EF4-FFF2-40B4-BE49-F238E27FC236}">
                <a16:creationId xmlns:a16="http://schemas.microsoft.com/office/drawing/2014/main" id="{EA0157A6-5964-D6D8-1C12-F6CE31C2F724}"/>
              </a:ext>
            </a:extLst>
          </p:cNvPr>
          <p:cNvSpPr>
            <a:spLocks noGrp="1"/>
          </p:cNvSpPr>
          <p:nvPr>
            <p:ph type="sldNum" sz="quarter" idx="12"/>
          </p:nvPr>
        </p:nvSpPr>
        <p:spPr>
          <a:xfrm>
            <a:off x="9269627" y="6381063"/>
            <a:ext cx="2743200" cy="365125"/>
          </a:xfrm>
        </p:spPr>
        <p:txBody>
          <a:bodyPr/>
          <a:lstStyle/>
          <a:p>
            <a:fld id="{1D785DD5-2F6F-440B-9BD4-3D9BD4A1941F}" type="slidenum">
              <a:rPr lang="ru-RU" sz="1600" smtClean="0">
                <a:solidFill>
                  <a:schemeClr val="tx1"/>
                </a:solidFill>
              </a:rPr>
              <a:t>8</a:t>
            </a:fld>
            <a:endParaRPr lang="ru-RU" sz="1600" dirty="0">
              <a:solidFill>
                <a:schemeClr val="tx1"/>
              </a:solidFill>
            </a:endParaRPr>
          </a:p>
        </p:txBody>
      </p:sp>
      <p:pic>
        <p:nvPicPr>
          <p:cNvPr id="11" name="Рисунок 10">
            <a:extLst>
              <a:ext uri="{FF2B5EF4-FFF2-40B4-BE49-F238E27FC236}">
                <a16:creationId xmlns:a16="http://schemas.microsoft.com/office/drawing/2014/main" id="{405443F7-BF95-A878-829D-B5EFDA8D2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36" y="2765057"/>
            <a:ext cx="5857103" cy="3994242"/>
          </a:xfrm>
          <a:prstGeom prst="rect">
            <a:avLst/>
          </a:prstGeom>
        </p:spPr>
      </p:pic>
      <p:pic>
        <p:nvPicPr>
          <p:cNvPr id="13" name="Рисунок 12">
            <a:extLst>
              <a:ext uri="{FF2B5EF4-FFF2-40B4-BE49-F238E27FC236}">
                <a16:creationId xmlns:a16="http://schemas.microsoft.com/office/drawing/2014/main" id="{7B253F64-AC4D-FC3A-0D07-699D7E0E4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5233" y="2765056"/>
            <a:ext cx="5857104" cy="3994243"/>
          </a:xfrm>
          <a:prstGeom prst="rect">
            <a:avLst/>
          </a:prstGeom>
        </p:spPr>
      </p:pic>
      <p:sp>
        <p:nvSpPr>
          <p:cNvPr id="14" name="TextBox 13">
            <a:extLst>
              <a:ext uri="{FF2B5EF4-FFF2-40B4-BE49-F238E27FC236}">
                <a16:creationId xmlns:a16="http://schemas.microsoft.com/office/drawing/2014/main" id="{55968645-5416-BBC4-08E8-5E47A913DC49}"/>
              </a:ext>
            </a:extLst>
          </p:cNvPr>
          <p:cNvSpPr txBox="1"/>
          <p:nvPr/>
        </p:nvSpPr>
        <p:spPr>
          <a:xfrm>
            <a:off x="1980083" y="2819012"/>
            <a:ext cx="2566408" cy="369332"/>
          </a:xfrm>
          <a:prstGeom prst="rect">
            <a:avLst/>
          </a:prstGeom>
          <a:noFill/>
        </p:spPr>
        <p:txBody>
          <a:bodyPr wrap="none" rtlCol="0">
            <a:spAutoFit/>
          </a:bodyPr>
          <a:lstStyle/>
          <a:p>
            <a:r>
              <a:rPr lang="en-US" dirty="0"/>
              <a:t>Piecewise-constant string</a:t>
            </a:r>
            <a:endParaRPr lang="ru-RU" dirty="0"/>
          </a:p>
        </p:txBody>
      </p:sp>
      <p:sp>
        <p:nvSpPr>
          <p:cNvPr id="15" name="TextBox 14">
            <a:extLst>
              <a:ext uri="{FF2B5EF4-FFF2-40B4-BE49-F238E27FC236}">
                <a16:creationId xmlns:a16="http://schemas.microsoft.com/office/drawing/2014/main" id="{4D0369DD-A546-F6CE-7DE7-85245897D4E6}"/>
              </a:ext>
            </a:extLst>
          </p:cNvPr>
          <p:cNvSpPr txBox="1"/>
          <p:nvPr/>
        </p:nvSpPr>
        <p:spPr>
          <a:xfrm>
            <a:off x="7534517" y="2788155"/>
            <a:ext cx="2378536" cy="369332"/>
          </a:xfrm>
          <a:prstGeom prst="rect">
            <a:avLst/>
          </a:prstGeom>
          <a:noFill/>
        </p:spPr>
        <p:txBody>
          <a:bodyPr wrap="none" rtlCol="0">
            <a:spAutoFit/>
          </a:bodyPr>
          <a:lstStyle/>
          <a:p>
            <a:r>
              <a:rPr lang="en-US" dirty="0"/>
              <a:t>Linear velocity function</a:t>
            </a:r>
            <a:endParaRPr lang="ru-RU" dirty="0"/>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23171090-ADC4-F8C7-98A8-D0A3BD0D1A06}"/>
                  </a:ext>
                </a:extLst>
              </p:cNvPr>
              <p:cNvSpPr txBox="1"/>
              <p:nvPr/>
            </p:nvSpPr>
            <p:spPr>
              <a:xfrm>
                <a:off x="9913053" y="3188344"/>
                <a:ext cx="825162" cy="51757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𝐽</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𝐿</m:t>
                          </m:r>
                        </m:num>
                        <m:den>
                          <m:r>
                            <a:rPr lang="en-US" b="0" i="1" smtClean="0">
                              <a:latin typeface="Cambria Math" panose="02040503050406030204" pitchFamily="18" charset="0"/>
                              <a:ea typeface="Cambria Math" panose="02040503050406030204" pitchFamily="18" charset="0"/>
                            </a:rPr>
                            <m:t>𝜋</m:t>
                          </m:r>
                        </m:den>
                      </m:f>
                    </m:oMath>
                  </m:oMathPara>
                </a14:m>
                <a:endParaRPr lang="ru-RU" dirty="0"/>
              </a:p>
            </p:txBody>
          </p:sp>
        </mc:Choice>
        <mc:Fallback>
          <p:sp>
            <p:nvSpPr>
              <p:cNvPr id="16" name="TextBox 15">
                <a:extLst>
                  <a:ext uri="{FF2B5EF4-FFF2-40B4-BE49-F238E27FC236}">
                    <a16:creationId xmlns:a16="http://schemas.microsoft.com/office/drawing/2014/main" id="{23171090-ADC4-F8C7-98A8-D0A3BD0D1A06}"/>
                  </a:ext>
                </a:extLst>
              </p:cNvPr>
              <p:cNvSpPr txBox="1">
                <a:spLocks noRot="1" noChangeAspect="1" noMove="1" noResize="1" noEditPoints="1" noAdjustHandles="1" noChangeArrowheads="1" noChangeShapeType="1" noTextEdit="1"/>
              </p:cNvSpPr>
              <p:nvPr/>
            </p:nvSpPr>
            <p:spPr>
              <a:xfrm>
                <a:off x="9913053" y="3188344"/>
                <a:ext cx="825162" cy="517578"/>
              </a:xfrm>
              <a:prstGeom prst="rect">
                <a:avLst/>
              </a:prstGeom>
              <a:blipFill>
                <a:blip r:embed="rId4"/>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614375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FE8817-F1BF-8B75-B901-E8DF4AE6C6A4}"/>
              </a:ext>
            </a:extLst>
          </p:cNvPr>
          <p:cNvSpPr txBox="1">
            <a:spLocks/>
          </p:cNvSpPr>
          <p:nvPr/>
        </p:nvSpPr>
        <p:spPr>
          <a:xfrm>
            <a:off x="334736" y="52524"/>
            <a:ext cx="11552464" cy="8676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Proper angular momentum treatment</a:t>
            </a:r>
            <a:endParaRPr lang="ru-RU" sz="4000" dirty="0"/>
          </a:p>
        </p:txBody>
      </p:sp>
      <p:cxnSp>
        <p:nvCxnSpPr>
          <p:cNvPr id="3" name="Прямая соединительная линия 2">
            <a:extLst>
              <a:ext uri="{FF2B5EF4-FFF2-40B4-BE49-F238E27FC236}">
                <a16:creationId xmlns:a16="http://schemas.microsoft.com/office/drawing/2014/main" id="{0728855E-C276-E852-F08C-011F8159AE68}"/>
              </a:ext>
            </a:extLst>
          </p:cNvPr>
          <p:cNvCxnSpPr/>
          <p:nvPr/>
        </p:nvCxnSpPr>
        <p:spPr>
          <a:xfrm>
            <a:off x="-149" y="641072"/>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494273F-75DA-0883-D619-D149ED2003F1}"/>
                  </a:ext>
                </a:extLst>
              </p:cNvPr>
              <p:cNvSpPr txBox="1"/>
              <p:nvPr/>
            </p:nvSpPr>
            <p:spPr>
              <a:xfrm>
                <a:off x="304800" y="823784"/>
                <a:ext cx="11013904" cy="646331"/>
              </a:xfrm>
              <a:prstGeom prst="rect">
                <a:avLst/>
              </a:prstGeom>
              <a:noFill/>
            </p:spPr>
            <p:txBody>
              <a:bodyPr wrap="square" rtlCol="0">
                <a:spAutoFit/>
              </a:bodyPr>
              <a:lstStyle/>
              <a:p>
                <a:r>
                  <a:rPr lang="en-US" dirty="0"/>
                  <a:t>Strictly speaking, one should use the same technique to properly calculate other attributes of the string like its angular momentum, </a:t>
                </a:r>
                <a14:m>
                  <m:oMath xmlns:m="http://schemas.openxmlformats.org/officeDocument/2006/math">
                    <m:r>
                      <a:rPr lang="en-US" b="0" i="1" smtClean="0">
                        <a:latin typeface="Cambria Math" panose="02040503050406030204" pitchFamily="18" charset="0"/>
                      </a:rPr>
                      <m:t>𝐽</m:t>
                    </m:r>
                  </m:oMath>
                </a14:m>
                <a:r>
                  <a:rPr lang="en-US" dirty="0"/>
                  <a:t>. The Lagrange formalism we used above allows to do so.</a:t>
                </a:r>
                <a:endParaRPr lang="ru-RU" dirty="0"/>
              </a:p>
            </p:txBody>
          </p:sp>
        </mc:Choice>
        <mc:Fallback>
          <p:sp>
            <p:nvSpPr>
              <p:cNvPr id="4" name="TextBox 3">
                <a:extLst>
                  <a:ext uri="{FF2B5EF4-FFF2-40B4-BE49-F238E27FC236}">
                    <a16:creationId xmlns:a16="http://schemas.microsoft.com/office/drawing/2014/main" id="{8494273F-75DA-0883-D619-D149ED2003F1}"/>
                  </a:ext>
                </a:extLst>
              </p:cNvPr>
              <p:cNvSpPr txBox="1">
                <a:spLocks noRot="1" noChangeAspect="1" noMove="1" noResize="1" noEditPoints="1" noAdjustHandles="1" noChangeArrowheads="1" noChangeShapeType="1" noTextEdit="1"/>
              </p:cNvSpPr>
              <p:nvPr/>
            </p:nvSpPr>
            <p:spPr>
              <a:xfrm>
                <a:off x="304800" y="823784"/>
                <a:ext cx="11013904" cy="646331"/>
              </a:xfrm>
              <a:prstGeom prst="rect">
                <a:avLst/>
              </a:prstGeom>
              <a:blipFill>
                <a:blip r:embed="rId2"/>
                <a:stretch>
                  <a:fillRect l="-443" t="-4717" b="-14151"/>
                </a:stretch>
              </a:blipFill>
            </p:spPr>
            <p:txBody>
              <a:bodyPr/>
              <a:lstStyle/>
              <a:p>
                <a:r>
                  <a:rPr lang="ru-RU">
                    <a:noFill/>
                  </a:rPr>
                  <a:t> </a:t>
                </a:r>
              </a:p>
            </p:txBody>
          </p:sp>
        </mc:Fallback>
      </mc:AlternateContent>
      <p:sp>
        <p:nvSpPr>
          <p:cNvPr id="5" name="TextBox 4">
            <a:extLst>
              <a:ext uri="{FF2B5EF4-FFF2-40B4-BE49-F238E27FC236}">
                <a16:creationId xmlns:a16="http://schemas.microsoft.com/office/drawing/2014/main" id="{26C5AECA-74AE-80A7-C907-1A61C8C48F3E}"/>
              </a:ext>
            </a:extLst>
          </p:cNvPr>
          <p:cNvSpPr txBox="1"/>
          <p:nvPr/>
        </p:nvSpPr>
        <p:spPr>
          <a:xfrm>
            <a:off x="304800" y="1652826"/>
            <a:ext cx="11124777" cy="369332"/>
          </a:xfrm>
          <a:prstGeom prst="rect">
            <a:avLst/>
          </a:prstGeom>
          <a:noFill/>
        </p:spPr>
        <p:txBody>
          <a:bodyPr wrap="none" rtlCol="0">
            <a:spAutoFit/>
          </a:bodyPr>
          <a:lstStyle/>
          <a:p>
            <a:r>
              <a:rPr lang="en-US" dirty="0"/>
              <a:t>The invariance of the Nambu-Goto action to the </a:t>
            </a:r>
            <a:r>
              <a:rPr lang="en-US" dirty="0" err="1"/>
              <a:t>Poincaré</a:t>
            </a:r>
            <a:r>
              <a:rPr lang="en-US" dirty="0"/>
              <a:t> transformations leads to the following laws of conservation:</a:t>
            </a:r>
            <a:endParaRPr lang="ru-RU" dirty="0"/>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C00479F-A0D9-187C-A636-F1BA9532F8C9}"/>
                  </a:ext>
                </a:extLst>
              </p:cNvPr>
              <p:cNvSpPr txBox="1"/>
              <p:nvPr/>
            </p:nvSpPr>
            <p:spPr>
              <a:xfrm>
                <a:off x="465437" y="2277761"/>
                <a:ext cx="4929619" cy="76219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nary>
                        <m:naryPr>
                          <m:limLoc m:val="undOvr"/>
                          <m:ctrlPr>
                            <a:rPr lang="ru-RU" i="1" smtClean="0">
                              <a:latin typeface="Cambria Math" panose="02040503050406030204" pitchFamily="18" charset="0"/>
                            </a:rPr>
                          </m:ctrlPr>
                        </m:naryPr>
                        <m:sub>
                          <m:sSub>
                            <m:sSubPr>
                              <m:ctrlPr>
                                <a:rPr lang="ru-RU" i="1" smtClean="0">
                                  <a:latin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Ω</m:t>
                              </m:r>
                            </m:e>
                            <m:sub>
                              <m:r>
                                <a:rPr lang="ru-RU" i="1" smtClean="0">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1</m:t>
                              </m:r>
                            </m:sub>
                          </m:sSub>
                        </m:sub>
                        <m:sup>
                          <m:r>
                            <a:rPr lang="en-US" b="0" i="1" smtClean="0">
                              <a:latin typeface="Cambria Math" panose="02040503050406030204" pitchFamily="18" charset="0"/>
                            </a:rPr>
                            <m:t> </m:t>
                          </m:r>
                        </m:sup>
                        <m:e>
                          <m:d>
                            <m:dPr>
                              <m:ctrlPr>
                                <a:rPr lang="ru-RU" i="1" smtClean="0">
                                  <a:latin typeface="Cambria Math" panose="02040503050406030204" pitchFamily="18" charset="0"/>
                                </a:rPr>
                              </m:ctrlPr>
                            </m:dPr>
                            <m:e>
                              <m:f>
                                <m:fPr>
                                  <m:ctrlPr>
                                    <a:rPr lang="ru-RU" i="1" smtClean="0">
                                      <a:latin typeface="Cambria Math" panose="02040503050406030204" pitchFamily="18" charset="0"/>
                                    </a:rPr>
                                  </m:ctrlPr>
                                </m:fPr>
                                <m:num>
                                  <m:r>
                                    <a:rPr lang="ru-RU" i="1" smtClean="0">
                                      <a:latin typeface="Cambria Math" panose="02040503050406030204" pitchFamily="18" charset="0"/>
                                      <a:ea typeface="Cambria Math" panose="02040503050406030204" pitchFamily="18" charset="0"/>
                                    </a:rPr>
                                    <m:t>𝜕</m:t>
                                  </m:r>
                                  <m:r>
                                    <a:rPr lang="ru-RU" i="1" smtClean="0">
                                      <a:latin typeface="Cambria Math" panose="02040503050406030204" pitchFamily="18" charset="0"/>
                                      <a:ea typeface="Cambria Math" panose="02040503050406030204" pitchFamily="18" charset="0"/>
                                    </a:rPr>
                                    <m:t>ℒ</m:t>
                                  </m:r>
                                </m:num>
                                <m:den>
                                  <m:r>
                                    <a:rPr lang="ru-RU" i="1" smtClean="0">
                                      <a:latin typeface="Cambria Math" panose="02040503050406030204" pitchFamily="18" charset="0"/>
                                      <a:ea typeface="Cambria Math" panose="02040503050406030204" pitchFamily="18" charset="0"/>
                                    </a:rPr>
                                    <m:t>𝜕</m:t>
                                  </m:r>
                                  <m:sSub>
                                    <m:sSubPr>
                                      <m:ctrlPr>
                                        <a:rPr lang="ru-RU" i="1" smtClean="0">
                                          <a:latin typeface="Cambria Math" panose="02040503050406030204" pitchFamily="18" charset="0"/>
                                          <a:ea typeface="Cambria Math" panose="02040503050406030204" pitchFamily="18" charset="0"/>
                                        </a:rPr>
                                      </m:ctrlPr>
                                    </m:sSubPr>
                                    <m:e>
                                      <m:acc>
                                        <m:accPr>
                                          <m:chr m:val="̇"/>
                                          <m:ctrlPr>
                                            <a:rPr lang="ru-RU"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sub>
                                      <m:r>
                                        <a:rPr lang="ru-RU" i="1" smtClean="0">
                                          <a:latin typeface="Cambria Math" panose="02040503050406030204" pitchFamily="18" charset="0"/>
                                          <a:ea typeface="Cambria Math" panose="02040503050406030204" pitchFamily="18" charset="0"/>
                                        </a:rPr>
                                        <m:t>𝜇</m:t>
                                      </m:r>
                                    </m:sub>
                                  </m:sSub>
                                </m:den>
                              </m:f>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f>
                                <m:fPr>
                                  <m:ctrlPr>
                                    <a:rPr lang="ru-RU" i="1" smtClean="0">
                                      <a:latin typeface="Cambria Math" panose="02040503050406030204" pitchFamily="18" charset="0"/>
                                    </a:rPr>
                                  </m:ctrlPr>
                                </m:fPr>
                                <m:num>
                                  <m:r>
                                    <a:rPr lang="ru-RU" i="1" smtClean="0">
                                      <a:latin typeface="Cambria Math" panose="02040503050406030204" pitchFamily="18" charset="0"/>
                                      <a:ea typeface="Cambria Math" panose="02040503050406030204" pitchFamily="18" charset="0"/>
                                    </a:rPr>
                                    <m:t>𝜕</m:t>
                                  </m:r>
                                  <m:r>
                                    <a:rPr lang="ru-RU" i="1" smtClean="0">
                                      <a:latin typeface="Cambria Math" panose="02040503050406030204" pitchFamily="18" charset="0"/>
                                      <a:ea typeface="Cambria Math" panose="02040503050406030204" pitchFamily="18" charset="0"/>
                                    </a:rPr>
                                    <m:t>ℒ</m:t>
                                  </m:r>
                                </m:num>
                                <m:den>
                                  <m:r>
                                    <a:rPr lang="ru-RU" i="1" smtClean="0">
                                      <a:latin typeface="Cambria Math" panose="02040503050406030204" pitchFamily="18" charset="0"/>
                                      <a:ea typeface="Cambria Math" panose="02040503050406030204" pitchFamily="18" charset="0"/>
                                    </a:rPr>
                                    <m:t>𝜕</m:t>
                                  </m:r>
                                  <m:sSub>
                                    <m:sSubPr>
                                      <m:ctrlPr>
                                        <a:rPr lang="ru-RU" i="1" smtClean="0">
                                          <a:latin typeface="Cambria Math" panose="02040503050406030204" pitchFamily="18" charset="0"/>
                                          <a:ea typeface="Cambria Math" panose="02040503050406030204" pitchFamily="18" charset="0"/>
                                        </a:rPr>
                                      </m:ctrlPr>
                                    </m:sSub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m:t>
                                          </m:r>
                                        </m:sup>
                                      </m:sSup>
                                    </m:e>
                                    <m:sub>
                                      <m:r>
                                        <a:rPr lang="ru-RU" i="1" smtClean="0">
                                          <a:latin typeface="Cambria Math" panose="02040503050406030204" pitchFamily="18" charset="0"/>
                                          <a:ea typeface="Cambria Math" panose="02040503050406030204" pitchFamily="18" charset="0"/>
                                        </a:rPr>
                                        <m:t>𝜇</m:t>
                                      </m:r>
                                    </m:sub>
                                  </m:sSub>
                                </m:den>
                              </m:f>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𝜏</m:t>
                              </m:r>
                            </m:e>
                          </m:d>
                          <m:r>
                            <a:rPr lang="en-US" b="0" i="1" smtClean="0">
                              <a:latin typeface="Cambria Math" panose="02040503050406030204" pitchFamily="18" charset="0"/>
                            </a:rPr>
                            <m:t>=</m:t>
                          </m:r>
                          <m:nary>
                            <m:naryPr>
                              <m:limLoc m:val="undOvr"/>
                              <m:ctrlPr>
                                <a:rPr lang="ru-RU" i="1" smtClean="0">
                                  <a:latin typeface="Cambria Math" panose="02040503050406030204" pitchFamily="18" charset="0"/>
                                </a:rPr>
                              </m:ctrlPr>
                            </m:naryPr>
                            <m:sub>
                              <m:sSub>
                                <m:sSubPr>
                                  <m:ctrlPr>
                                    <a:rPr lang="ru-RU" i="1" smtClean="0">
                                      <a:latin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Ω</m:t>
                                  </m:r>
                                </m:e>
                                <m:sub>
                                  <m:r>
                                    <a:rPr lang="ru-RU" i="1" smtClean="0">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2</m:t>
                                  </m:r>
                                </m:sub>
                              </m:sSub>
                            </m:sub>
                            <m:sup>
                              <m:r>
                                <a:rPr lang="en-US" b="0" i="1" smtClean="0">
                                  <a:latin typeface="Cambria Math" panose="02040503050406030204" pitchFamily="18" charset="0"/>
                                </a:rPr>
                                <m:t> </m:t>
                              </m:r>
                            </m:sup>
                            <m:e>
                              <m:d>
                                <m:dPr>
                                  <m:ctrlPr>
                                    <a:rPr lang="ru-RU" i="1" smtClean="0">
                                      <a:latin typeface="Cambria Math" panose="02040503050406030204" pitchFamily="18" charset="0"/>
                                    </a:rPr>
                                  </m:ctrlPr>
                                </m:dPr>
                                <m:e>
                                  <m:f>
                                    <m:fPr>
                                      <m:ctrlPr>
                                        <a:rPr lang="ru-RU" i="1" smtClean="0">
                                          <a:latin typeface="Cambria Math" panose="02040503050406030204" pitchFamily="18" charset="0"/>
                                        </a:rPr>
                                      </m:ctrlPr>
                                    </m:fPr>
                                    <m:num>
                                      <m:r>
                                        <a:rPr lang="ru-RU" i="1" smtClean="0">
                                          <a:latin typeface="Cambria Math" panose="02040503050406030204" pitchFamily="18" charset="0"/>
                                          <a:ea typeface="Cambria Math" panose="02040503050406030204" pitchFamily="18" charset="0"/>
                                        </a:rPr>
                                        <m:t>𝜕</m:t>
                                      </m:r>
                                      <m:r>
                                        <a:rPr lang="ru-RU" i="1" smtClean="0">
                                          <a:latin typeface="Cambria Math" panose="02040503050406030204" pitchFamily="18" charset="0"/>
                                          <a:ea typeface="Cambria Math" panose="02040503050406030204" pitchFamily="18" charset="0"/>
                                        </a:rPr>
                                        <m:t>ℒ</m:t>
                                      </m:r>
                                    </m:num>
                                    <m:den>
                                      <m:r>
                                        <a:rPr lang="ru-RU" i="1" smtClean="0">
                                          <a:latin typeface="Cambria Math" panose="02040503050406030204" pitchFamily="18" charset="0"/>
                                          <a:ea typeface="Cambria Math" panose="02040503050406030204" pitchFamily="18" charset="0"/>
                                        </a:rPr>
                                        <m:t>𝜕</m:t>
                                      </m:r>
                                      <m:sSub>
                                        <m:sSubPr>
                                          <m:ctrlPr>
                                            <a:rPr lang="ru-RU" i="1" smtClean="0">
                                              <a:latin typeface="Cambria Math" panose="02040503050406030204" pitchFamily="18" charset="0"/>
                                              <a:ea typeface="Cambria Math" panose="02040503050406030204" pitchFamily="18" charset="0"/>
                                            </a:rPr>
                                          </m:ctrlPr>
                                        </m:sSubPr>
                                        <m:e>
                                          <m:acc>
                                            <m:accPr>
                                              <m:chr m:val="̇"/>
                                              <m:ctrlPr>
                                                <a:rPr lang="ru-RU"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sub>
                                          <m:r>
                                            <a:rPr lang="ru-RU" i="1" smtClean="0">
                                              <a:latin typeface="Cambria Math" panose="02040503050406030204" pitchFamily="18" charset="0"/>
                                              <a:ea typeface="Cambria Math" panose="02040503050406030204" pitchFamily="18" charset="0"/>
                                            </a:rPr>
                                            <m:t>𝜇</m:t>
                                          </m:r>
                                        </m:sub>
                                      </m:sSub>
                                    </m:den>
                                  </m:f>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f>
                                    <m:fPr>
                                      <m:ctrlPr>
                                        <a:rPr lang="ru-RU" i="1" smtClean="0">
                                          <a:latin typeface="Cambria Math" panose="02040503050406030204" pitchFamily="18" charset="0"/>
                                        </a:rPr>
                                      </m:ctrlPr>
                                    </m:fPr>
                                    <m:num>
                                      <m:r>
                                        <a:rPr lang="ru-RU" i="1" smtClean="0">
                                          <a:latin typeface="Cambria Math" panose="02040503050406030204" pitchFamily="18" charset="0"/>
                                          <a:ea typeface="Cambria Math" panose="02040503050406030204" pitchFamily="18" charset="0"/>
                                        </a:rPr>
                                        <m:t>𝜕</m:t>
                                      </m:r>
                                      <m:r>
                                        <a:rPr lang="ru-RU" i="1" smtClean="0">
                                          <a:latin typeface="Cambria Math" panose="02040503050406030204" pitchFamily="18" charset="0"/>
                                          <a:ea typeface="Cambria Math" panose="02040503050406030204" pitchFamily="18" charset="0"/>
                                        </a:rPr>
                                        <m:t>ℒ</m:t>
                                      </m:r>
                                    </m:num>
                                    <m:den>
                                      <m:r>
                                        <a:rPr lang="ru-RU" i="1" smtClean="0">
                                          <a:latin typeface="Cambria Math" panose="02040503050406030204" pitchFamily="18" charset="0"/>
                                          <a:ea typeface="Cambria Math" panose="02040503050406030204" pitchFamily="18" charset="0"/>
                                        </a:rPr>
                                        <m:t>𝜕</m:t>
                                      </m:r>
                                      <m:sSub>
                                        <m:sSubPr>
                                          <m:ctrlPr>
                                            <a:rPr lang="ru-RU" i="1" smtClean="0">
                                              <a:latin typeface="Cambria Math" panose="02040503050406030204" pitchFamily="18" charset="0"/>
                                              <a:ea typeface="Cambria Math" panose="02040503050406030204" pitchFamily="18" charset="0"/>
                                            </a:rPr>
                                          </m:ctrlPr>
                                        </m:sSub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m:t>
                                              </m:r>
                                            </m:sup>
                                          </m:sSup>
                                        </m:e>
                                        <m:sub>
                                          <m:r>
                                            <a:rPr lang="ru-RU" i="1" smtClean="0">
                                              <a:latin typeface="Cambria Math" panose="02040503050406030204" pitchFamily="18" charset="0"/>
                                              <a:ea typeface="Cambria Math" panose="02040503050406030204" pitchFamily="18" charset="0"/>
                                            </a:rPr>
                                            <m:t>𝜇</m:t>
                                          </m:r>
                                        </m:sub>
                                      </m:sSub>
                                    </m:den>
                                  </m:f>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𝜏</m:t>
                                  </m:r>
                                </m:e>
                              </m:d>
                            </m:e>
                          </m:nary>
                        </m:e>
                      </m:nary>
                    </m:oMath>
                  </m:oMathPara>
                </a14:m>
                <a:endParaRPr lang="ru-RU" dirty="0"/>
              </a:p>
            </p:txBody>
          </p:sp>
        </mc:Choice>
        <mc:Fallback>
          <p:sp>
            <p:nvSpPr>
              <p:cNvPr id="6" name="TextBox 5">
                <a:extLst>
                  <a:ext uri="{FF2B5EF4-FFF2-40B4-BE49-F238E27FC236}">
                    <a16:creationId xmlns:a16="http://schemas.microsoft.com/office/drawing/2014/main" id="{CC00479F-A0D9-187C-A636-F1BA9532F8C9}"/>
                  </a:ext>
                </a:extLst>
              </p:cNvPr>
              <p:cNvSpPr txBox="1">
                <a:spLocks noRot="1" noChangeAspect="1" noMove="1" noResize="1" noEditPoints="1" noAdjustHandles="1" noChangeArrowheads="1" noChangeShapeType="1" noTextEdit="1"/>
              </p:cNvSpPr>
              <p:nvPr/>
            </p:nvSpPr>
            <p:spPr>
              <a:xfrm>
                <a:off x="465437" y="2277761"/>
                <a:ext cx="4929619" cy="762196"/>
              </a:xfrm>
              <a:prstGeom prst="rect">
                <a:avLst/>
              </a:prstGeom>
              <a:blipFill>
                <a:blip r:embed="rId3"/>
                <a:stretch>
                  <a:fillRect/>
                </a:stretch>
              </a:blipFill>
            </p:spPr>
            <p:txBody>
              <a:bodyPr/>
              <a:lstStyle/>
              <a:p>
                <a:r>
                  <a:rPr lang="ru-RU">
                    <a:noFill/>
                  </a:rPr>
                  <a:t> </a:t>
                </a:r>
              </a:p>
            </p:txBody>
          </p:sp>
        </mc:Fallback>
      </mc:AlternateContent>
      <p:sp>
        <p:nvSpPr>
          <p:cNvPr id="7" name="TextBox 6">
            <a:extLst>
              <a:ext uri="{FF2B5EF4-FFF2-40B4-BE49-F238E27FC236}">
                <a16:creationId xmlns:a16="http://schemas.microsoft.com/office/drawing/2014/main" id="{6AF75B02-1689-598F-5F57-C09C88C6311B}"/>
              </a:ext>
            </a:extLst>
          </p:cNvPr>
          <p:cNvSpPr txBox="1"/>
          <p:nvPr/>
        </p:nvSpPr>
        <p:spPr>
          <a:xfrm>
            <a:off x="5478161" y="2405449"/>
            <a:ext cx="4732642" cy="369332"/>
          </a:xfrm>
          <a:prstGeom prst="rect">
            <a:avLst/>
          </a:prstGeom>
          <a:noFill/>
        </p:spPr>
        <p:txBody>
          <a:bodyPr wrap="none" rtlCol="0">
            <a:spAutoFit/>
          </a:bodyPr>
          <a:lstStyle/>
          <a:p>
            <a:r>
              <a:rPr lang="en-US" dirty="0"/>
              <a:t>- conservation of the string momentum 4-vector</a:t>
            </a:r>
            <a:endParaRPr lang="ru-RU" dirty="0"/>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DB96F4F0-5E08-34A8-645B-6EB1838522C0}"/>
                  </a:ext>
                </a:extLst>
              </p:cNvPr>
              <p:cNvSpPr txBox="1"/>
              <p:nvPr/>
            </p:nvSpPr>
            <p:spPr>
              <a:xfrm>
                <a:off x="304800" y="3295560"/>
                <a:ext cx="10562443" cy="76219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nary>
                        <m:naryPr>
                          <m:limLoc m:val="undOvr"/>
                          <m:ctrlPr>
                            <a:rPr lang="ru-RU" i="1" smtClean="0">
                              <a:latin typeface="Cambria Math" panose="02040503050406030204" pitchFamily="18" charset="0"/>
                            </a:rPr>
                          </m:ctrlPr>
                        </m:naryPr>
                        <m:sub>
                          <m:sSub>
                            <m:sSubPr>
                              <m:ctrlPr>
                                <a:rPr lang="ru-RU" i="1" smtClean="0">
                                  <a:latin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Ω</m:t>
                              </m:r>
                            </m:e>
                            <m:sub>
                              <m:r>
                                <a:rPr lang="ru-RU" i="1" smtClean="0">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1</m:t>
                              </m:r>
                            </m:sub>
                          </m:sSub>
                        </m:sub>
                        <m:sup>
                          <m:r>
                            <a:rPr lang="en-US" b="0" i="1" smtClean="0">
                              <a:latin typeface="Cambria Math" panose="02040503050406030204" pitchFamily="18" charset="0"/>
                            </a:rPr>
                            <m:t> </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𝜇</m:t>
                              </m:r>
                            </m:sub>
                          </m:sSub>
                          <m:d>
                            <m:dPr>
                              <m:ctrlPr>
                                <a:rPr lang="ru-RU" i="1" smtClean="0">
                                  <a:latin typeface="Cambria Math" panose="02040503050406030204" pitchFamily="18" charset="0"/>
                                </a:rPr>
                              </m:ctrlPr>
                            </m:dPr>
                            <m:e>
                              <m:f>
                                <m:fPr>
                                  <m:ctrlPr>
                                    <a:rPr lang="ru-RU" i="1" smtClean="0">
                                      <a:latin typeface="Cambria Math" panose="02040503050406030204" pitchFamily="18" charset="0"/>
                                    </a:rPr>
                                  </m:ctrlPr>
                                </m:fPr>
                                <m:num>
                                  <m:r>
                                    <a:rPr lang="ru-RU" i="1" smtClean="0">
                                      <a:latin typeface="Cambria Math" panose="02040503050406030204" pitchFamily="18" charset="0"/>
                                      <a:ea typeface="Cambria Math" panose="02040503050406030204" pitchFamily="18" charset="0"/>
                                    </a:rPr>
                                    <m:t>𝜕</m:t>
                                  </m:r>
                                  <m:r>
                                    <a:rPr lang="ru-RU" i="1" smtClean="0">
                                      <a:latin typeface="Cambria Math" panose="02040503050406030204" pitchFamily="18" charset="0"/>
                                      <a:ea typeface="Cambria Math" panose="02040503050406030204" pitchFamily="18" charset="0"/>
                                    </a:rPr>
                                    <m:t>ℒ</m:t>
                                  </m:r>
                                </m:num>
                                <m:den>
                                  <m:r>
                                    <a:rPr lang="ru-RU" i="1" smtClean="0">
                                      <a:latin typeface="Cambria Math" panose="02040503050406030204" pitchFamily="18" charset="0"/>
                                      <a:ea typeface="Cambria Math" panose="02040503050406030204" pitchFamily="18" charset="0"/>
                                    </a:rPr>
                                    <m:t>𝜕</m:t>
                                  </m:r>
                                  <m:sSup>
                                    <m:sSupPr>
                                      <m:ctrlPr>
                                        <a:rPr lang="ru-RU" i="1" smtClean="0">
                                          <a:latin typeface="Cambria Math" panose="02040503050406030204" pitchFamily="18" charset="0"/>
                                          <a:ea typeface="Cambria Math" panose="02040503050406030204" pitchFamily="18" charset="0"/>
                                        </a:rPr>
                                      </m:ctrlPr>
                                    </m:sSupPr>
                                    <m:e>
                                      <m:acc>
                                        <m:accPr>
                                          <m:chr m:val="̇"/>
                                          <m:ctrlPr>
                                            <a:rPr lang="ru-RU"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sup>
                                      <m:r>
                                        <a:rPr lang="ru-RU" i="1" smtClean="0">
                                          <a:latin typeface="Cambria Math" panose="02040503050406030204" pitchFamily="18" charset="0"/>
                                          <a:ea typeface="Cambria Math" panose="02040503050406030204" pitchFamily="18" charset="0"/>
                                        </a:rPr>
                                        <m:t>𝜐</m:t>
                                      </m:r>
                                    </m:sup>
                                  </m:sSup>
                                </m:den>
                              </m:f>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f>
                                <m:fPr>
                                  <m:ctrlPr>
                                    <a:rPr lang="ru-RU" i="1" smtClean="0">
                                      <a:latin typeface="Cambria Math" panose="02040503050406030204" pitchFamily="18" charset="0"/>
                                    </a:rPr>
                                  </m:ctrlPr>
                                </m:fPr>
                                <m:num>
                                  <m:r>
                                    <a:rPr lang="ru-RU" i="1" smtClean="0">
                                      <a:latin typeface="Cambria Math" panose="02040503050406030204" pitchFamily="18" charset="0"/>
                                      <a:ea typeface="Cambria Math" panose="02040503050406030204" pitchFamily="18" charset="0"/>
                                    </a:rPr>
                                    <m:t>𝜕</m:t>
                                  </m:r>
                                  <m:r>
                                    <a:rPr lang="ru-RU" i="1" smtClean="0">
                                      <a:latin typeface="Cambria Math" panose="02040503050406030204" pitchFamily="18" charset="0"/>
                                      <a:ea typeface="Cambria Math" panose="02040503050406030204" pitchFamily="18" charset="0"/>
                                    </a:rPr>
                                    <m:t>ℒ</m:t>
                                  </m:r>
                                </m:num>
                                <m:den>
                                  <m:r>
                                    <a:rPr lang="ru-RU" i="1" smtClean="0">
                                      <a:latin typeface="Cambria Math" panose="02040503050406030204" pitchFamily="18" charset="0"/>
                                      <a:ea typeface="Cambria Math" panose="02040503050406030204" pitchFamily="18" charset="0"/>
                                    </a:rPr>
                                    <m:t>𝜕</m:t>
                                  </m:r>
                                  <m:sSup>
                                    <m:sSupPr>
                                      <m:ctrlPr>
                                        <a:rPr lang="ru-RU" i="1" smtClean="0">
                                          <a:latin typeface="Cambria Math" panose="02040503050406030204" pitchFamily="18" charset="0"/>
                                          <a:ea typeface="Cambria Math" panose="02040503050406030204" pitchFamily="18" charset="0"/>
                                        </a:rPr>
                                      </m:ctrlPr>
                                    </m:sSup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m:t>
                                          </m:r>
                                        </m:sup>
                                      </m:sSup>
                                    </m:e>
                                    <m:sup>
                                      <m:r>
                                        <a:rPr lang="ru-RU" i="1" smtClean="0">
                                          <a:latin typeface="Cambria Math" panose="02040503050406030204" pitchFamily="18" charset="0"/>
                                          <a:ea typeface="Cambria Math" panose="02040503050406030204" pitchFamily="18" charset="0"/>
                                        </a:rPr>
                                        <m:t>𝜐</m:t>
                                      </m:r>
                                    </m:sup>
                                  </m:sSup>
                                </m:den>
                              </m:f>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𝜏</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𝜐</m:t>
                              </m:r>
                            </m:sub>
                          </m:sSub>
                          <m:d>
                            <m:dPr>
                              <m:ctrlPr>
                                <a:rPr lang="ru-RU" i="1" smtClean="0">
                                  <a:latin typeface="Cambria Math" panose="02040503050406030204" pitchFamily="18" charset="0"/>
                                </a:rPr>
                              </m:ctrlPr>
                            </m:dPr>
                            <m:e>
                              <m:f>
                                <m:fPr>
                                  <m:ctrlPr>
                                    <a:rPr lang="ru-RU" i="1" smtClean="0">
                                      <a:latin typeface="Cambria Math" panose="02040503050406030204" pitchFamily="18" charset="0"/>
                                    </a:rPr>
                                  </m:ctrlPr>
                                </m:fPr>
                                <m:num>
                                  <m:r>
                                    <a:rPr lang="ru-RU" i="1" smtClean="0">
                                      <a:latin typeface="Cambria Math" panose="02040503050406030204" pitchFamily="18" charset="0"/>
                                      <a:ea typeface="Cambria Math" panose="02040503050406030204" pitchFamily="18" charset="0"/>
                                    </a:rPr>
                                    <m:t>𝜕</m:t>
                                  </m:r>
                                  <m:r>
                                    <a:rPr lang="ru-RU" i="1" smtClean="0">
                                      <a:latin typeface="Cambria Math" panose="02040503050406030204" pitchFamily="18" charset="0"/>
                                      <a:ea typeface="Cambria Math" panose="02040503050406030204" pitchFamily="18" charset="0"/>
                                    </a:rPr>
                                    <m:t>ℒ</m:t>
                                  </m:r>
                                </m:num>
                                <m:den>
                                  <m:r>
                                    <a:rPr lang="ru-RU" i="1" smtClean="0">
                                      <a:latin typeface="Cambria Math" panose="02040503050406030204" pitchFamily="18" charset="0"/>
                                      <a:ea typeface="Cambria Math" panose="02040503050406030204" pitchFamily="18" charset="0"/>
                                    </a:rPr>
                                    <m:t>𝜕</m:t>
                                  </m:r>
                                  <m:sSup>
                                    <m:sSupPr>
                                      <m:ctrlPr>
                                        <a:rPr lang="ru-RU" i="1" smtClean="0">
                                          <a:latin typeface="Cambria Math" panose="02040503050406030204" pitchFamily="18" charset="0"/>
                                          <a:ea typeface="Cambria Math" panose="02040503050406030204" pitchFamily="18" charset="0"/>
                                        </a:rPr>
                                      </m:ctrlPr>
                                    </m:sSupPr>
                                    <m:e>
                                      <m:acc>
                                        <m:accPr>
                                          <m:chr m:val="̇"/>
                                          <m:ctrlPr>
                                            <a:rPr lang="ru-RU"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sup>
                                      <m:r>
                                        <a:rPr lang="en-US" b="0" i="1" smtClean="0">
                                          <a:latin typeface="Cambria Math" panose="02040503050406030204" pitchFamily="18" charset="0"/>
                                          <a:ea typeface="Cambria Math" panose="02040503050406030204" pitchFamily="18" charset="0"/>
                                        </a:rPr>
                                        <m:t>𝜇</m:t>
                                      </m:r>
                                    </m:sup>
                                  </m:sSup>
                                </m:den>
                              </m:f>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f>
                                <m:fPr>
                                  <m:ctrlPr>
                                    <a:rPr lang="ru-RU" i="1" smtClean="0">
                                      <a:latin typeface="Cambria Math" panose="02040503050406030204" pitchFamily="18" charset="0"/>
                                    </a:rPr>
                                  </m:ctrlPr>
                                </m:fPr>
                                <m:num>
                                  <m:r>
                                    <a:rPr lang="ru-RU" i="1" smtClean="0">
                                      <a:latin typeface="Cambria Math" panose="02040503050406030204" pitchFamily="18" charset="0"/>
                                      <a:ea typeface="Cambria Math" panose="02040503050406030204" pitchFamily="18" charset="0"/>
                                    </a:rPr>
                                    <m:t>𝜕</m:t>
                                  </m:r>
                                  <m:r>
                                    <a:rPr lang="ru-RU" i="1" smtClean="0">
                                      <a:latin typeface="Cambria Math" panose="02040503050406030204" pitchFamily="18" charset="0"/>
                                      <a:ea typeface="Cambria Math" panose="02040503050406030204" pitchFamily="18" charset="0"/>
                                    </a:rPr>
                                    <m:t>ℒ</m:t>
                                  </m:r>
                                </m:num>
                                <m:den>
                                  <m:r>
                                    <a:rPr lang="ru-RU" i="1" smtClean="0">
                                      <a:latin typeface="Cambria Math" panose="02040503050406030204" pitchFamily="18" charset="0"/>
                                      <a:ea typeface="Cambria Math" panose="02040503050406030204" pitchFamily="18" charset="0"/>
                                    </a:rPr>
                                    <m:t>𝜕</m:t>
                                  </m:r>
                                  <m:sSup>
                                    <m:sSupPr>
                                      <m:ctrlPr>
                                        <a:rPr lang="ru-RU" i="1" smtClean="0">
                                          <a:latin typeface="Cambria Math" panose="02040503050406030204" pitchFamily="18" charset="0"/>
                                          <a:ea typeface="Cambria Math" panose="02040503050406030204" pitchFamily="18" charset="0"/>
                                        </a:rPr>
                                      </m:ctrlPr>
                                    </m:sSup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m:t>
                                          </m:r>
                                        </m:sup>
                                      </m:sSup>
                                    </m:e>
                                    <m:sup>
                                      <m:r>
                                        <a:rPr lang="en-US" b="0" i="1" smtClean="0">
                                          <a:latin typeface="Cambria Math" panose="02040503050406030204" pitchFamily="18" charset="0"/>
                                          <a:ea typeface="Cambria Math" panose="02040503050406030204" pitchFamily="18" charset="0"/>
                                        </a:rPr>
                                        <m:t>𝜇</m:t>
                                      </m:r>
                                    </m:sup>
                                  </m:sSup>
                                </m:den>
                              </m:f>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𝜏</m:t>
                              </m:r>
                            </m:e>
                          </m:d>
                          <m:r>
                            <a:rPr lang="en-US" b="0" i="1" smtClean="0">
                              <a:latin typeface="Cambria Math" panose="02040503050406030204" pitchFamily="18" charset="0"/>
                            </a:rPr>
                            <m:t>=</m:t>
                          </m:r>
                          <m:nary>
                            <m:naryPr>
                              <m:limLoc m:val="undOvr"/>
                              <m:ctrlPr>
                                <a:rPr lang="ru-RU" i="1" smtClean="0">
                                  <a:latin typeface="Cambria Math" panose="02040503050406030204" pitchFamily="18" charset="0"/>
                                </a:rPr>
                              </m:ctrlPr>
                            </m:naryPr>
                            <m:sub>
                              <m:sSub>
                                <m:sSubPr>
                                  <m:ctrlPr>
                                    <a:rPr lang="ru-RU" i="1" smtClean="0">
                                      <a:latin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Ω</m:t>
                                  </m:r>
                                </m:e>
                                <m:sub>
                                  <m:r>
                                    <a:rPr lang="ru-RU" i="1" smtClean="0">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2</m:t>
                                  </m:r>
                                </m:sub>
                              </m:sSub>
                            </m:sub>
                            <m:sup>
                              <m:r>
                                <a:rPr lang="en-US" b="0" i="1" smtClean="0">
                                  <a:latin typeface="Cambria Math" panose="02040503050406030204" pitchFamily="18" charset="0"/>
                                </a:rPr>
                                <m:t> </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𝜇</m:t>
                                  </m:r>
                                </m:sub>
                              </m:sSub>
                              <m:d>
                                <m:dPr>
                                  <m:ctrlPr>
                                    <a:rPr lang="ru-RU" i="1" smtClean="0">
                                      <a:latin typeface="Cambria Math" panose="02040503050406030204" pitchFamily="18" charset="0"/>
                                    </a:rPr>
                                  </m:ctrlPr>
                                </m:dPr>
                                <m:e>
                                  <m:f>
                                    <m:fPr>
                                      <m:ctrlPr>
                                        <a:rPr lang="ru-RU" i="1" smtClean="0">
                                          <a:latin typeface="Cambria Math" panose="02040503050406030204" pitchFamily="18" charset="0"/>
                                        </a:rPr>
                                      </m:ctrlPr>
                                    </m:fPr>
                                    <m:num>
                                      <m:r>
                                        <a:rPr lang="ru-RU" i="1" smtClean="0">
                                          <a:latin typeface="Cambria Math" panose="02040503050406030204" pitchFamily="18" charset="0"/>
                                          <a:ea typeface="Cambria Math" panose="02040503050406030204" pitchFamily="18" charset="0"/>
                                        </a:rPr>
                                        <m:t>𝜕</m:t>
                                      </m:r>
                                      <m:r>
                                        <a:rPr lang="ru-RU" i="1" smtClean="0">
                                          <a:latin typeface="Cambria Math" panose="02040503050406030204" pitchFamily="18" charset="0"/>
                                          <a:ea typeface="Cambria Math" panose="02040503050406030204" pitchFamily="18" charset="0"/>
                                        </a:rPr>
                                        <m:t>ℒ</m:t>
                                      </m:r>
                                    </m:num>
                                    <m:den>
                                      <m:r>
                                        <a:rPr lang="ru-RU" i="1" smtClean="0">
                                          <a:latin typeface="Cambria Math" panose="02040503050406030204" pitchFamily="18" charset="0"/>
                                          <a:ea typeface="Cambria Math" panose="02040503050406030204" pitchFamily="18" charset="0"/>
                                        </a:rPr>
                                        <m:t>𝜕</m:t>
                                      </m:r>
                                      <m:sSup>
                                        <m:sSupPr>
                                          <m:ctrlPr>
                                            <a:rPr lang="ru-RU" i="1" smtClean="0">
                                              <a:latin typeface="Cambria Math" panose="02040503050406030204" pitchFamily="18" charset="0"/>
                                              <a:ea typeface="Cambria Math" panose="02040503050406030204" pitchFamily="18" charset="0"/>
                                            </a:rPr>
                                          </m:ctrlPr>
                                        </m:sSupPr>
                                        <m:e>
                                          <m:acc>
                                            <m:accPr>
                                              <m:chr m:val="̇"/>
                                              <m:ctrlPr>
                                                <a:rPr lang="ru-RU"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sup>
                                          <m:r>
                                            <a:rPr lang="ru-RU" i="1" smtClean="0">
                                              <a:latin typeface="Cambria Math" panose="02040503050406030204" pitchFamily="18" charset="0"/>
                                              <a:ea typeface="Cambria Math" panose="02040503050406030204" pitchFamily="18" charset="0"/>
                                            </a:rPr>
                                            <m:t>𝜐</m:t>
                                          </m:r>
                                        </m:sup>
                                      </m:sSup>
                                    </m:den>
                                  </m:f>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f>
                                    <m:fPr>
                                      <m:ctrlPr>
                                        <a:rPr lang="ru-RU" i="1" smtClean="0">
                                          <a:latin typeface="Cambria Math" panose="02040503050406030204" pitchFamily="18" charset="0"/>
                                        </a:rPr>
                                      </m:ctrlPr>
                                    </m:fPr>
                                    <m:num>
                                      <m:r>
                                        <a:rPr lang="ru-RU" i="1" smtClean="0">
                                          <a:latin typeface="Cambria Math" panose="02040503050406030204" pitchFamily="18" charset="0"/>
                                          <a:ea typeface="Cambria Math" panose="02040503050406030204" pitchFamily="18" charset="0"/>
                                        </a:rPr>
                                        <m:t>𝜕</m:t>
                                      </m:r>
                                      <m:r>
                                        <a:rPr lang="ru-RU" i="1" smtClean="0">
                                          <a:latin typeface="Cambria Math" panose="02040503050406030204" pitchFamily="18" charset="0"/>
                                          <a:ea typeface="Cambria Math" panose="02040503050406030204" pitchFamily="18" charset="0"/>
                                        </a:rPr>
                                        <m:t>ℒ</m:t>
                                      </m:r>
                                    </m:num>
                                    <m:den>
                                      <m:r>
                                        <a:rPr lang="ru-RU" i="1" smtClean="0">
                                          <a:latin typeface="Cambria Math" panose="02040503050406030204" pitchFamily="18" charset="0"/>
                                          <a:ea typeface="Cambria Math" panose="02040503050406030204" pitchFamily="18" charset="0"/>
                                        </a:rPr>
                                        <m:t>𝜕</m:t>
                                      </m:r>
                                      <m:sSup>
                                        <m:sSupPr>
                                          <m:ctrlPr>
                                            <a:rPr lang="ru-RU" i="1" smtClean="0">
                                              <a:latin typeface="Cambria Math" panose="02040503050406030204" pitchFamily="18" charset="0"/>
                                              <a:ea typeface="Cambria Math" panose="02040503050406030204" pitchFamily="18" charset="0"/>
                                            </a:rPr>
                                          </m:ctrlPr>
                                        </m:sSup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m:t>
                                              </m:r>
                                            </m:sup>
                                          </m:sSup>
                                        </m:e>
                                        <m:sup>
                                          <m:r>
                                            <a:rPr lang="ru-RU" i="1" smtClean="0">
                                              <a:latin typeface="Cambria Math" panose="02040503050406030204" pitchFamily="18" charset="0"/>
                                              <a:ea typeface="Cambria Math" panose="02040503050406030204" pitchFamily="18" charset="0"/>
                                            </a:rPr>
                                            <m:t>𝜐</m:t>
                                          </m:r>
                                        </m:sup>
                                      </m:sSup>
                                    </m:den>
                                  </m:f>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𝜏</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𝜐</m:t>
                                  </m:r>
                                </m:sub>
                              </m:sSub>
                              <m:d>
                                <m:dPr>
                                  <m:ctrlPr>
                                    <a:rPr lang="ru-RU" i="1" smtClean="0">
                                      <a:latin typeface="Cambria Math" panose="02040503050406030204" pitchFamily="18" charset="0"/>
                                    </a:rPr>
                                  </m:ctrlPr>
                                </m:dPr>
                                <m:e>
                                  <m:f>
                                    <m:fPr>
                                      <m:ctrlPr>
                                        <a:rPr lang="ru-RU" i="1" smtClean="0">
                                          <a:latin typeface="Cambria Math" panose="02040503050406030204" pitchFamily="18" charset="0"/>
                                        </a:rPr>
                                      </m:ctrlPr>
                                    </m:fPr>
                                    <m:num>
                                      <m:r>
                                        <a:rPr lang="ru-RU" i="1" smtClean="0">
                                          <a:latin typeface="Cambria Math" panose="02040503050406030204" pitchFamily="18" charset="0"/>
                                          <a:ea typeface="Cambria Math" panose="02040503050406030204" pitchFamily="18" charset="0"/>
                                        </a:rPr>
                                        <m:t>𝜕</m:t>
                                      </m:r>
                                      <m:r>
                                        <a:rPr lang="ru-RU" i="1" smtClean="0">
                                          <a:latin typeface="Cambria Math" panose="02040503050406030204" pitchFamily="18" charset="0"/>
                                          <a:ea typeface="Cambria Math" panose="02040503050406030204" pitchFamily="18" charset="0"/>
                                        </a:rPr>
                                        <m:t>ℒ</m:t>
                                      </m:r>
                                    </m:num>
                                    <m:den>
                                      <m:r>
                                        <a:rPr lang="ru-RU" i="1" smtClean="0">
                                          <a:latin typeface="Cambria Math" panose="02040503050406030204" pitchFamily="18" charset="0"/>
                                          <a:ea typeface="Cambria Math" panose="02040503050406030204" pitchFamily="18" charset="0"/>
                                        </a:rPr>
                                        <m:t>𝜕</m:t>
                                      </m:r>
                                      <m:sSup>
                                        <m:sSupPr>
                                          <m:ctrlPr>
                                            <a:rPr lang="ru-RU" i="1" smtClean="0">
                                              <a:latin typeface="Cambria Math" panose="02040503050406030204" pitchFamily="18" charset="0"/>
                                              <a:ea typeface="Cambria Math" panose="02040503050406030204" pitchFamily="18" charset="0"/>
                                            </a:rPr>
                                          </m:ctrlPr>
                                        </m:sSupPr>
                                        <m:e>
                                          <m:acc>
                                            <m:accPr>
                                              <m:chr m:val="̇"/>
                                              <m:ctrlPr>
                                                <a:rPr lang="ru-RU"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sup>
                                          <m:r>
                                            <a:rPr lang="en-US" b="0" i="1" smtClean="0">
                                              <a:latin typeface="Cambria Math" panose="02040503050406030204" pitchFamily="18" charset="0"/>
                                              <a:ea typeface="Cambria Math" panose="02040503050406030204" pitchFamily="18" charset="0"/>
                                            </a:rPr>
                                            <m:t>𝜇</m:t>
                                          </m:r>
                                        </m:sup>
                                      </m:sSup>
                                    </m:den>
                                  </m:f>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f>
                                    <m:fPr>
                                      <m:ctrlPr>
                                        <a:rPr lang="ru-RU" i="1" smtClean="0">
                                          <a:latin typeface="Cambria Math" panose="02040503050406030204" pitchFamily="18" charset="0"/>
                                        </a:rPr>
                                      </m:ctrlPr>
                                    </m:fPr>
                                    <m:num>
                                      <m:r>
                                        <a:rPr lang="ru-RU" i="1" smtClean="0">
                                          <a:latin typeface="Cambria Math" panose="02040503050406030204" pitchFamily="18" charset="0"/>
                                          <a:ea typeface="Cambria Math" panose="02040503050406030204" pitchFamily="18" charset="0"/>
                                        </a:rPr>
                                        <m:t>𝜕</m:t>
                                      </m:r>
                                      <m:r>
                                        <a:rPr lang="ru-RU" i="1" smtClean="0">
                                          <a:latin typeface="Cambria Math" panose="02040503050406030204" pitchFamily="18" charset="0"/>
                                          <a:ea typeface="Cambria Math" panose="02040503050406030204" pitchFamily="18" charset="0"/>
                                        </a:rPr>
                                        <m:t>ℒ</m:t>
                                      </m:r>
                                    </m:num>
                                    <m:den>
                                      <m:r>
                                        <a:rPr lang="ru-RU" i="1" smtClean="0">
                                          <a:latin typeface="Cambria Math" panose="02040503050406030204" pitchFamily="18" charset="0"/>
                                          <a:ea typeface="Cambria Math" panose="02040503050406030204" pitchFamily="18" charset="0"/>
                                        </a:rPr>
                                        <m:t>𝜕</m:t>
                                      </m:r>
                                      <m:sSup>
                                        <m:sSupPr>
                                          <m:ctrlPr>
                                            <a:rPr lang="ru-RU" i="1" smtClean="0">
                                              <a:latin typeface="Cambria Math" panose="02040503050406030204" pitchFamily="18" charset="0"/>
                                              <a:ea typeface="Cambria Math" panose="02040503050406030204" pitchFamily="18" charset="0"/>
                                            </a:rPr>
                                          </m:ctrlPr>
                                        </m:sSup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m:t>
                                              </m:r>
                                            </m:sup>
                                          </m:sSup>
                                        </m:e>
                                        <m:sup>
                                          <m:r>
                                            <a:rPr lang="en-US" b="0" i="1" smtClean="0">
                                              <a:latin typeface="Cambria Math" panose="02040503050406030204" pitchFamily="18" charset="0"/>
                                              <a:ea typeface="Cambria Math" panose="02040503050406030204" pitchFamily="18" charset="0"/>
                                            </a:rPr>
                                            <m:t>𝜇</m:t>
                                          </m:r>
                                        </m:sup>
                                      </m:sSup>
                                    </m:den>
                                  </m:f>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𝜏</m:t>
                                  </m:r>
                                </m:e>
                              </m:d>
                            </m:e>
                          </m:nary>
                        </m:e>
                      </m:nary>
                    </m:oMath>
                  </m:oMathPara>
                </a14:m>
                <a:endParaRPr lang="ru-RU" dirty="0"/>
              </a:p>
            </p:txBody>
          </p:sp>
        </mc:Choice>
        <mc:Fallback>
          <p:sp>
            <p:nvSpPr>
              <p:cNvPr id="8" name="TextBox 7">
                <a:extLst>
                  <a:ext uri="{FF2B5EF4-FFF2-40B4-BE49-F238E27FC236}">
                    <a16:creationId xmlns:a16="http://schemas.microsoft.com/office/drawing/2014/main" id="{DB96F4F0-5E08-34A8-645B-6EB1838522C0}"/>
                  </a:ext>
                </a:extLst>
              </p:cNvPr>
              <p:cNvSpPr txBox="1">
                <a:spLocks noRot="1" noChangeAspect="1" noMove="1" noResize="1" noEditPoints="1" noAdjustHandles="1" noChangeArrowheads="1" noChangeShapeType="1" noTextEdit="1"/>
              </p:cNvSpPr>
              <p:nvPr/>
            </p:nvSpPr>
            <p:spPr>
              <a:xfrm>
                <a:off x="304800" y="3295560"/>
                <a:ext cx="10562443" cy="762196"/>
              </a:xfrm>
              <a:prstGeom prst="rect">
                <a:avLst/>
              </a:prstGeom>
              <a:blipFill>
                <a:blip r:embed="rId4"/>
                <a:stretch>
                  <a:fillRect/>
                </a:stretch>
              </a:blipFill>
            </p:spPr>
            <p:txBody>
              <a:bodyPr/>
              <a:lstStyle/>
              <a:p>
                <a:r>
                  <a:rPr lang="ru-RU">
                    <a:noFill/>
                  </a:rPr>
                  <a:t> </a:t>
                </a:r>
              </a:p>
            </p:txBody>
          </p:sp>
        </mc:Fallback>
      </mc:AlternateContent>
      <p:sp>
        <p:nvSpPr>
          <p:cNvPr id="9" name="TextBox 8">
            <a:extLst>
              <a:ext uri="{FF2B5EF4-FFF2-40B4-BE49-F238E27FC236}">
                <a16:creationId xmlns:a16="http://schemas.microsoft.com/office/drawing/2014/main" id="{7CCE5E7B-78E5-6668-25B8-BFFBD5B269C4}"/>
              </a:ext>
            </a:extLst>
          </p:cNvPr>
          <p:cNvSpPr txBox="1"/>
          <p:nvPr/>
        </p:nvSpPr>
        <p:spPr>
          <a:xfrm>
            <a:off x="334736" y="4128693"/>
            <a:ext cx="7409401" cy="369332"/>
          </a:xfrm>
          <a:prstGeom prst="rect">
            <a:avLst/>
          </a:prstGeom>
          <a:noFill/>
        </p:spPr>
        <p:txBody>
          <a:bodyPr wrap="none" rtlCol="0">
            <a:spAutoFit/>
          </a:bodyPr>
          <a:lstStyle/>
          <a:p>
            <a:r>
              <a:rPr lang="en-US" dirty="0"/>
              <a:t>- conservation of the string angular momentum. Through these we can obtain</a:t>
            </a:r>
            <a:endParaRPr lang="ru-RU" dirty="0"/>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20D3D593-B0B4-A8BE-9B1B-7D50FC887AD5}"/>
                  </a:ext>
                </a:extLst>
              </p:cNvPr>
              <p:cNvSpPr txBox="1"/>
              <p:nvPr/>
            </p:nvSpPr>
            <p:spPr>
              <a:xfrm>
                <a:off x="334736" y="4568962"/>
                <a:ext cx="3175934" cy="179767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d>
                        <m:dPr>
                          <m:begChr m:val="{"/>
                          <m:endChr m:val=""/>
                          <m:ctrlPr>
                            <a:rPr lang="ru-RU" i="1" smtClean="0">
                              <a:latin typeface="Cambria Math" panose="02040503050406030204" pitchFamily="18" charset="0"/>
                            </a:rPr>
                          </m:ctrlPr>
                        </m:dPr>
                        <m:e>
                          <m:eqArr>
                            <m:eqArrPr>
                              <m:ctrlPr>
                                <a:rPr lang="ru-RU" i="1" smtClean="0">
                                  <a:latin typeface="Cambria Math" panose="02040503050406030204" pitchFamily="18" charset="0"/>
                                </a:rPr>
                              </m:ctrlPr>
                            </m:eqArrPr>
                            <m:e>
                              <m:sSub>
                                <m:sSubPr>
                                  <m:ctrlPr>
                                    <a:rPr lang="ru-RU" i="1" smtClean="0">
                                      <a:latin typeface="Cambria Math" panose="02040503050406030204" pitchFamily="18" charset="0"/>
                                    </a:rPr>
                                  </m:ctrlPr>
                                </m:sSubPr>
                                <m:e>
                                  <m:r>
                                    <a:rPr lang="en-US" b="0" i="1" smtClean="0">
                                      <a:latin typeface="Cambria Math" panose="02040503050406030204" pitchFamily="18" charset="0"/>
                                    </a:rPr>
                                    <m:t>𝑃</m:t>
                                  </m:r>
                                </m:e>
                                <m:sub>
                                  <m:r>
                                    <a:rPr lang="ru-RU" i="1" smtClean="0">
                                      <a:latin typeface="Cambria Math" panose="02040503050406030204" pitchFamily="18" charset="0"/>
                                      <a:ea typeface="Cambria Math" panose="02040503050406030204" pitchFamily="18" charset="0"/>
                                    </a:rPr>
                                    <m:t>𝜇</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𝜅</m:t>
                              </m:r>
                              <m:nary>
                                <m:naryPr>
                                  <m:limLoc m:val="undOvr"/>
                                  <m:ctrlPr>
                                    <a:rPr lang="en-US" b="0" i="1" smtClean="0">
                                      <a:latin typeface="Cambria Math" panose="02040503050406030204" pitchFamily="18" charset="0"/>
                                      <a:ea typeface="Cambria Math" panose="02040503050406030204" pitchFamily="18" charset="0"/>
                                    </a:rPr>
                                  </m:ctrlPr>
                                </m:naryPr>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1</m:t>
                                      </m:r>
                                    </m:sub>
                                  </m:sSub>
                                </m:sub>
                                <m: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2</m:t>
                                      </m:r>
                                    </m:sub>
                                  </m:sSub>
                                </m:sup>
                                <m:e>
                                  <m:r>
                                    <m:rPr>
                                      <m:sty m:val="p"/>
                                    </m:rPr>
                                    <a:rPr lang="en-US" b="0" i="0" smtClean="0">
                                      <a:latin typeface="Cambria Math" panose="02040503050406030204" pitchFamily="18" charset="0"/>
                                      <a:ea typeface="Cambria Math" panose="02040503050406030204" pitchFamily="18" charset="0"/>
                                    </a:rPr>
                                    <m:t>d</m:t>
                                  </m:r>
                                  <m:r>
                                    <a:rPr lang="en-US" b="0" i="1" smtClean="0">
                                      <a:latin typeface="Cambria Math" panose="02040503050406030204" pitchFamily="18" charset="0"/>
                                      <a:ea typeface="Cambria Math" panose="02040503050406030204" pitchFamily="18" charset="0"/>
                                    </a:rPr>
                                    <m:t>𝜎</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sub>
                                      <m:r>
                                        <a:rPr lang="en-US" b="0" i="1" smtClean="0">
                                          <a:latin typeface="Cambria Math" panose="02040503050406030204" pitchFamily="18" charset="0"/>
                                          <a:ea typeface="Cambria Math" panose="02040503050406030204" pitchFamily="18" charset="0"/>
                                        </a:rPr>
                                        <m:t>𝜇</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𝜏</m:t>
                                      </m:r>
                                    </m:e>
                                  </m:d>
                                </m:e>
                              </m:nary>
                            </m:e>
                            <m:e>
                              <m:sSub>
                                <m:sSubPr>
                                  <m:ctrlPr>
                                    <a:rPr lang="ru-RU" i="1" smtClean="0">
                                      <a:latin typeface="Cambria Math" panose="02040503050406030204" pitchFamily="18" charset="0"/>
                                    </a:rPr>
                                  </m:ctrlPr>
                                </m:sSubPr>
                                <m:e>
                                  <m:r>
                                    <a:rPr lang="en-US" b="0" i="1" smtClean="0">
                                      <a:latin typeface="Cambria Math" panose="02040503050406030204" pitchFamily="18" charset="0"/>
                                    </a:rPr>
                                    <m:t>𝑀</m:t>
                                  </m:r>
                                </m:e>
                                <m:sub>
                                  <m:r>
                                    <a:rPr lang="ru-RU" i="1" smtClean="0">
                                      <a:latin typeface="Cambria Math" panose="02040503050406030204" pitchFamily="18" charset="0"/>
                                      <a:ea typeface="Cambria Math" panose="02040503050406030204" pitchFamily="18" charset="0"/>
                                    </a:rPr>
                                    <m:t>𝜇𝜐</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𝜅</m:t>
                              </m:r>
                              <m:nary>
                                <m:naryPr>
                                  <m:limLoc m:val="undOvr"/>
                                  <m:ctrlPr>
                                    <a:rPr lang="en-US" b="0" i="1" smtClean="0">
                                      <a:latin typeface="Cambria Math" panose="02040503050406030204" pitchFamily="18" charset="0"/>
                                      <a:ea typeface="Cambria Math" panose="02040503050406030204" pitchFamily="18" charset="0"/>
                                    </a:rPr>
                                  </m:ctrlPr>
                                </m:naryPr>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1</m:t>
                                      </m:r>
                                    </m:sub>
                                  </m:sSub>
                                </m:sub>
                                <m: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2</m:t>
                                      </m:r>
                                    </m:sub>
                                  </m:sSub>
                                </m:sup>
                                <m:e>
                                  <m:r>
                                    <m:rPr>
                                      <m:sty m:val="p"/>
                                    </m:rPr>
                                    <a:rPr lang="en-US" b="0" i="0" smtClean="0">
                                      <a:latin typeface="Cambria Math" panose="02040503050406030204" pitchFamily="18" charset="0"/>
                                      <a:ea typeface="Cambria Math" panose="02040503050406030204" pitchFamily="18" charset="0"/>
                                    </a:rPr>
                                    <m:t>d</m:t>
                                  </m:r>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 </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𝜇</m:t>
                                          </m:r>
                                        </m:sub>
                                      </m:sSub>
                                      <m:sSub>
                                        <m:sSubPr>
                                          <m:ctrlPr>
                                            <a:rPr lang="en-US" b="0" i="1" smtClean="0">
                                              <a:latin typeface="Cambria Math" panose="02040503050406030204" pitchFamily="18" charset="0"/>
                                              <a:ea typeface="Cambria Math" panose="02040503050406030204" pitchFamily="18" charset="0"/>
                                            </a:rPr>
                                          </m:ctrlPr>
                                        </m:sSub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sub>
                                          <m:r>
                                            <a:rPr lang="en-US" b="0" i="1" smtClean="0">
                                              <a:latin typeface="Cambria Math" panose="02040503050406030204" pitchFamily="18" charset="0"/>
                                              <a:ea typeface="Cambria Math" panose="02040503050406030204" pitchFamily="18" charset="0"/>
                                            </a:rPr>
                                            <m:t>𝜐</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𝜐</m:t>
                                          </m:r>
                                        </m:sub>
                                      </m:sSub>
                                      <m:sSub>
                                        <m:sSubPr>
                                          <m:ctrlPr>
                                            <a:rPr lang="en-US" b="0" i="1" smtClean="0">
                                              <a:latin typeface="Cambria Math" panose="02040503050406030204" pitchFamily="18" charset="0"/>
                                              <a:ea typeface="Cambria Math" panose="02040503050406030204" pitchFamily="18" charset="0"/>
                                            </a:rPr>
                                          </m:ctrlPr>
                                        </m:sSub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sub>
                                          <m:r>
                                            <a:rPr lang="en-US" b="0" i="1" smtClean="0">
                                              <a:latin typeface="Cambria Math" panose="02040503050406030204" pitchFamily="18" charset="0"/>
                                              <a:ea typeface="Cambria Math" panose="02040503050406030204" pitchFamily="18" charset="0"/>
                                            </a:rPr>
                                            <m:t>𝜇</m:t>
                                          </m:r>
                                        </m:sub>
                                      </m:sSub>
                                    </m:e>
                                  </m:d>
                                </m:e>
                              </m:nary>
                            </m:e>
                          </m:eqArr>
                        </m:e>
                      </m:d>
                    </m:oMath>
                  </m:oMathPara>
                </a14:m>
                <a:endParaRPr lang="ru-RU" dirty="0"/>
              </a:p>
            </p:txBody>
          </p:sp>
        </mc:Choice>
        <mc:Fallback>
          <p:sp>
            <p:nvSpPr>
              <p:cNvPr id="10" name="TextBox 9">
                <a:extLst>
                  <a:ext uri="{FF2B5EF4-FFF2-40B4-BE49-F238E27FC236}">
                    <a16:creationId xmlns:a16="http://schemas.microsoft.com/office/drawing/2014/main" id="{20D3D593-B0B4-A8BE-9B1B-7D50FC887AD5}"/>
                  </a:ext>
                </a:extLst>
              </p:cNvPr>
              <p:cNvSpPr txBox="1">
                <a:spLocks noRot="1" noChangeAspect="1" noMove="1" noResize="1" noEditPoints="1" noAdjustHandles="1" noChangeArrowheads="1" noChangeShapeType="1" noTextEdit="1"/>
              </p:cNvSpPr>
              <p:nvPr/>
            </p:nvSpPr>
            <p:spPr>
              <a:xfrm>
                <a:off x="334736" y="4568962"/>
                <a:ext cx="3175934" cy="1797672"/>
              </a:xfrm>
              <a:prstGeom prst="rect">
                <a:avLst/>
              </a:prstGeom>
              <a:blipFill>
                <a:blip r:embed="rId5"/>
                <a:stretch>
                  <a:fillRect/>
                </a:stretch>
              </a:blipFill>
            </p:spPr>
            <p:txBody>
              <a:bodyPr/>
              <a:lstStyle/>
              <a:p>
                <a:r>
                  <a:rPr lang="ru-RU">
                    <a:noFill/>
                  </a:rPr>
                  <a:t> </a:t>
                </a:r>
              </a:p>
            </p:txBody>
          </p:sp>
        </mc:Fallback>
      </mc:AlternateContent>
      <p:sp>
        <p:nvSpPr>
          <p:cNvPr id="11" name="TextBox 10">
            <a:extLst>
              <a:ext uri="{FF2B5EF4-FFF2-40B4-BE49-F238E27FC236}">
                <a16:creationId xmlns:a16="http://schemas.microsoft.com/office/drawing/2014/main" id="{992A2F81-8908-FA3F-0A3F-72CB230120B5}"/>
              </a:ext>
            </a:extLst>
          </p:cNvPr>
          <p:cNvSpPr txBox="1"/>
          <p:nvPr/>
        </p:nvSpPr>
        <p:spPr>
          <a:xfrm>
            <a:off x="4966493" y="4739600"/>
            <a:ext cx="5900750" cy="1477328"/>
          </a:xfrm>
          <a:prstGeom prst="rect">
            <a:avLst/>
          </a:prstGeom>
          <a:noFill/>
          <a:ln w="28575">
            <a:solidFill>
              <a:srgbClr val="FF0000"/>
            </a:solidFill>
          </a:ln>
        </p:spPr>
        <p:txBody>
          <a:bodyPr wrap="square" rtlCol="0">
            <a:spAutoFit/>
          </a:bodyPr>
          <a:lstStyle/>
          <a:p>
            <a:r>
              <a:rPr lang="en-US" dirty="0"/>
              <a:t>Taking string angular momentum into account, the influence on fragmentation scheme may be obtained. Systems with non-zero spin might be produced more often due to angular momentum conservation. This can be essential to baryon and vector mesons production.</a:t>
            </a:r>
            <a:endParaRPr lang="ru-RU" dirty="0"/>
          </a:p>
        </p:txBody>
      </p:sp>
      <p:sp>
        <p:nvSpPr>
          <p:cNvPr id="12" name="Номер слайда 5">
            <a:extLst>
              <a:ext uri="{FF2B5EF4-FFF2-40B4-BE49-F238E27FC236}">
                <a16:creationId xmlns:a16="http://schemas.microsoft.com/office/drawing/2014/main" id="{213C88B7-FBEB-9501-ED46-CEA02B119B4B}"/>
              </a:ext>
            </a:extLst>
          </p:cNvPr>
          <p:cNvSpPr>
            <a:spLocks noGrp="1"/>
          </p:cNvSpPr>
          <p:nvPr>
            <p:ph type="sldNum" sz="quarter" idx="12"/>
          </p:nvPr>
        </p:nvSpPr>
        <p:spPr>
          <a:xfrm>
            <a:off x="8610600" y="6356350"/>
            <a:ext cx="2743200" cy="365125"/>
          </a:xfrm>
        </p:spPr>
        <p:txBody>
          <a:bodyPr/>
          <a:lstStyle/>
          <a:p>
            <a:fld id="{1D785DD5-2F6F-440B-9BD4-3D9BD4A1941F}" type="slidenum">
              <a:rPr lang="ru-RU" sz="1600" smtClean="0">
                <a:solidFill>
                  <a:schemeClr val="tx1"/>
                </a:solidFill>
              </a:rPr>
              <a:t>9</a:t>
            </a:fld>
            <a:endParaRPr lang="ru-RU" sz="1600" dirty="0">
              <a:solidFill>
                <a:schemeClr val="tx1"/>
              </a:solidFill>
            </a:endParaRPr>
          </a:p>
        </p:txBody>
      </p:sp>
    </p:spTree>
    <p:extLst>
      <p:ext uri="{BB962C8B-B14F-4D97-AF65-F5344CB8AC3E}">
        <p14:creationId xmlns:p14="http://schemas.microsoft.com/office/powerpoint/2010/main" val="318947080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7290</TotalTime>
  <Words>1281</Words>
  <Application>Microsoft Office PowerPoint</Application>
  <PresentationFormat>Широкоэкранный</PresentationFormat>
  <Paragraphs>172</Paragraphs>
  <Slides>17</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17</vt:i4>
      </vt:variant>
    </vt:vector>
  </HeadingPairs>
  <TitlesOfParts>
    <vt:vector size="25" baseType="lpstr">
      <vt:lpstr>Arial</vt:lpstr>
      <vt:lpstr>Calibri</vt:lpstr>
      <vt:lpstr>Calibri Light</vt:lpstr>
      <vt:lpstr>Cambria Math</vt:lpstr>
      <vt:lpstr>Roboto</vt:lpstr>
      <vt:lpstr>Times New Roman</vt:lpstr>
      <vt:lpstr>Wingdings</vt:lpstr>
      <vt:lpstr>Тема Office</vt:lpstr>
      <vt:lpstr>Hadronization as a key to the muon puzzle</vt:lpstr>
      <vt:lpstr>The muon puzzle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Hadronization as a key to the muon puzzle</dc:title>
  <dc:creator>Роман Николаенко</dc:creator>
  <cp:lastModifiedBy>Роман Николаенко</cp:lastModifiedBy>
  <cp:revision>5</cp:revision>
  <dcterms:created xsi:type="dcterms:W3CDTF">2023-06-22T18:17:19Z</dcterms:created>
  <dcterms:modified xsi:type="dcterms:W3CDTF">2023-06-27T19:47:25Z</dcterms:modified>
</cp:coreProperties>
</file>