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0" r:id="rId4"/>
    <p:sldId id="272" r:id="rId5"/>
    <p:sldId id="258" r:id="rId6"/>
    <p:sldId id="269" r:id="rId7"/>
    <p:sldId id="270" r:id="rId8"/>
    <p:sldId id="273" r:id="rId9"/>
    <p:sldId id="271" r:id="rId10"/>
    <p:sldId id="274" r:id="rId11"/>
    <p:sldId id="275" r:id="rId12"/>
    <p:sldId id="266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13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626C1-2C5A-4E0E-983F-64611DE4A521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99770-2FE8-4E3A-916A-7B3BCFFA5F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742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F5B12-DDD9-4140-9CB9-91BABC9B9F07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520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A06A-09F0-4211-9F6B-320DF4B673B8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441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6F60C-10CF-4F11-998E-AD92E9372EBF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47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CFD1-E71B-4314-B4D8-C4503B7FF8F7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76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5706-6CF2-4BF6-8917-178B4229B322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873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BE972-15F9-401D-90B4-B024D48E7447}" type="datetime1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204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061F7-2FC5-4BEF-BB3E-7B6336DAD98B}" type="datetime1">
              <a:rPr lang="ru-RU" smtClean="0"/>
              <a:t>27.06.2023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758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7FAF7-6B18-4B71-A9AD-3AAD451EF1B2}" type="datetime1">
              <a:rPr lang="ru-RU" smtClean="0"/>
              <a:t>27.06.2023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01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F46EA-FEDF-43CF-A163-38E6558D4D65}" type="datetime1">
              <a:rPr lang="ru-RU" smtClean="0"/>
              <a:t>27.06.2023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9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6A8C-3592-4F53-BE2F-CB59EC3D9B57}" type="datetime1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551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17D4-F602-4A6C-B02D-BDA12F87CD94}" type="datetime1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461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E52D-0C04-4DCD-8309-64953CB1622E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4F40A-E1C6-4C0A-AF7C-3BBCD4B7C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90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48726" y="2385159"/>
            <a:ext cx="9136988" cy="1539875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altLang="ru-RU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Energy deposit of EAS cores detected by </a:t>
            </a:r>
            <a:r>
              <a:rPr lang="en-US" altLang="ru-RU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the facilities </a:t>
            </a:r>
            <a:br>
              <a:rPr lang="en-US" altLang="ru-RU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lang="en-US" altLang="ru-RU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of </a:t>
            </a:r>
            <a:r>
              <a:rPr lang="en-US" altLang="ru-RU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the </a:t>
            </a:r>
            <a:r>
              <a:rPr lang="en-US" altLang="ru-RU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Experimental</a:t>
            </a:r>
            <a:r>
              <a:rPr lang="en-US" altLang="ru-RU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 Complex NEVOD</a:t>
            </a:r>
            <a:endParaRPr lang="ru-RU" altLang="ru-RU" sz="36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5" name="Picture 8" descr="D:\Papers\ICPPA-2015\logo_2_site_big_e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6" r="8888"/>
          <a:stretch>
            <a:fillRect/>
          </a:stretch>
        </p:blipFill>
        <p:spPr bwMode="auto">
          <a:xfrm>
            <a:off x="9886949" y="214143"/>
            <a:ext cx="2055813" cy="124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86" y="214143"/>
            <a:ext cx="1830880" cy="12420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95621" y="5490700"/>
            <a:ext cx="10883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S.S. </a:t>
            </a:r>
            <a:r>
              <a:rPr lang="en-GB" alt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Khokhlov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 M.B. </a:t>
            </a:r>
            <a:r>
              <a:rPr lang="en-GB" alt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Amelchakov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 A.G. </a:t>
            </a:r>
            <a:r>
              <a:rPr lang="en-GB" alt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Bogdanov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 A.N. </a:t>
            </a:r>
            <a:r>
              <a:rPr lang="en-GB" altLang="ru-RU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Dmitrieva</a:t>
            </a:r>
            <a:r>
              <a:rPr lang="en-GB" alt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</a:t>
            </a:r>
            <a:r>
              <a:rPr lang="ru-RU" alt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GB" alt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D.M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  <a:r>
              <a:rPr lang="en-GB" alt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Gromushkin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en-US" alt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E</a:t>
            </a:r>
            <a:r>
              <a:rPr lang="en-GB" alt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.P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  <a:r>
              <a:rPr lang="en-GB" altLang="ru-RU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Khomchuk</a:t>
            </a:r>
            <a:r>
              <a:rPr lang="en-GB" alt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 V.V. </a:t>
            </a:r>
            <a:r>
              <a:rPr lang="en-GB" altLang="ru-RU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Kindin</a:t>
            </a:r>
            <a:r>
              <a:rPr lang="en-GB" alt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en-GB" alt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A.Yu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  <a:r>
              <a:rPr lang="en-GB" alt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Konovalova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 K.R. </a:t>
            </a:r>
            <a:r>
              <a:rPr lang="en-GB" altLang="ru-RU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Nugaeva</a:t>
            </a:r>
            <a:r>
              <a:rPr lang="en-GB" alt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</a:t>
            </a:r>
            <a:r>
              <a:rPr lang="ru-RU" alt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GB" alt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N.B. </a:t>
            </a:r>
            <a:r>
              <a:rPr lang="en-GB" altLang="ru-RU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Ponomareva</a:t>
            </a:r>
            <a:r>
              <a:rPr lang="en-GB" alt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I.A. </a:t>
            </a:r>
            <a:r>
              <a:rPr lang="en-GB" alt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Shulzhenko</a:t>
            </a:r>
            <a:r>
              <a:rPr lang="en-GB" alt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, E.A. </a:t>
            </a:r>
            <a:r>
              <a:rPr lang="en-GB" alt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Yuzhakova</a:t>
            </a:r>
            <a:endParaRPr lang="en-GB" altLang="ru-RU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078266" y="6122644"/>
            <a:ext cx="8001000" cy="720969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  <a:defRPr/>
            </a:pPr>
            <a:r>
              <a:rPr lang="en-US" altLang="ru-RU" sz="1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The 4</a:t>
            </a:r>
            <a:r>
              <a:rPr lang="en-US" altLang="ru-RU" sz="1800" b="1" baseline="30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th</a:t>
            </a:r>
            <a:r>
              <a:rPr lang="en-US" altLang="ru-RU" sz="1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International </a:t>
            </a:r>
            <a:r>
              <a:rPr lang="en-US" altLang="ru-RU" sz="1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Symposium on Cosmic Rays and </a:t>
            </a:r>
            <a:r>
              <a:rPr lang="en-US" altLang="ru-RU" sz="1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Astrophysics</a:t>
            </a:r>
          </a:p>
          <a:p>
            <a:pPr algn="ctr" eaLnBrk="1" hangingPunct="1">
              <a:buClrTx/>
              <a:buSzTx/>
              <a:buFontTx/>
              <a:buNone/>
              <a:defRPr/>
            </a:pPr>
            <a:r>
              <a:rPr lang="en-US" altLang="ru-RU" sz="1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June 28, 2023</a:t>
            </a:r>
          </a:p>
        </p:txBody>
      </p:sp>
    </p:spTree>
    <p:extLst>
      <p:ext uri="{BB962C8B-B14F-4D97-AF65-F5344CB8AC3E}">
        <p14:creationId xmlns:p14="http://schemas.microsoft.com/office/powerpoint/2010/main" val="43762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7322" y="320050"/>
            <a:ext cx="11205556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Spectrum of shower size measured with NEVOD-EAS</a:t>
            </a:r>
            <a:endParaRPr lang="ru-RU" alt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" t="7454" r="5688" b="7818"/>
          <a:stretch/>
        </p:blipFill>
        <p:spPr>
          <a:xfrm>
            <a:off x="269443" y="1458395"/>
            <a:ext cx="5491275" cy="41812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7273" r="5490" b="7515"/>
          <a:stretch/>
        </p:blipFill>
        <p:spPr>
          <a:xfrm>
            <a:off x="6192982" y="1458395"/>
            <a:ext cx="5602778" cy="4181266"/>
          </a:xfrm>
          <a:prstGeom prst="rect">
            <a:avLst/>
          </a:prstGeom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407322" y="5798731"/>
            <a:ext cx="11030991" cy="45567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In the spectrum 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of shower size a feature </a:t>
            </a:r>
            <a:r>
              <a:rPr lang="en-US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above values 10</a:t>
            </a:r>
            <a:r>
              <a:rPr lang="en-US" altLang="ru-RU" sz="2400" baseline="300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7</a:t>
            </a:r>
            <a:r>
              <a:rPr lang="en-US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particles is 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observed.</a:t>
            </a:r>
            <a:endParaRPr lang="ru-RU" altLang="ru-RU" sz="2400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z="1400" smtClean="0">
                <a:solidFill>
                  <a:schemeClr val="bg1"/>
                </a:solidFill>
              </a:rPr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2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65759" y="112231"/>
            <a:ext cx="11596256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Spectrum of energy deposit measured with CWD</a:t>
            </a:r>
            <a:endParaRPr lang="ru-RU" alt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t="7637" r="5708" b="7151"/>
          <a:stretch/>
        </p:blipFill>
        <p:spPr>
          <a:xfrm>
            <a:off x="365759" y="1102198"/>
            <a:ext cx="5363188" cy="4098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t="7212" r="5313" b="6728"/>
          <a:stretch/>
        </p:blipFill>
        <p:spPr>
          <a:xfrm>
            <a:off x="6163887" y="1093884"/>
            <a:ext cx="5650865" cy="4098175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z="1400" smtClean="0">
                <a:solidFill>
                  <a:schemeClr val="bg1"/>
                </a:solidFill>
              </a:rPr>
              <a:t>11</a:t>
            </a:fld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365759" y="5322687"/>
            <a:ext cx="11371812" cy="10947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In the spectrum 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of CWC response a feature </a:t>
            </a:r>
            <a:r>
              <a:rPr lang="en-US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above values 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10</a:t>
            </a:r>
            <a:r>
              <a:rPr lang="en-US" altLang="ru-RU" sz="2400" baseline="300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5.5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photoelectrons also is observed.</a:t>
            </a:r>
            <a:r>
              <a:rPr lang="ru-RU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The feature in spectrum of CWC response </a:t>
            </a:r>
            <a:r>
              <a:rPr lang="en-US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if correspond to 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specificity of </a:t>
            </a:r>
            <a:r>
              <a:rPr lang="en-US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shower size 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spectrum. </a:t>
            </a:r>
            <a:endParaRPr lang="ru-RU" altLang="ru-RU" sz="2400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265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512915" y="69271"/>
            <a:ext cx="87630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Conclusion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2598" y="1116126"/>
            <a:ext cx="114514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ru-RU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The </a:t>
            </a: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Experimental complex NEVOD makes it possible to carry out simultaneous studies of the electron-photon, muon and hadronic components of extensive air 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showers.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n-US" sz="2400" b="1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 comparison of particle directions in air-showers reconstructed with Cherenkov water calorimeter and NEVOD-EAS array gives angle accuracy of 18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°.</a:t>
            </a:r>
            <a:endParaRPr lang="ru-RU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just">
              <a:defRPr/>
            </a:pPr>
            <a:endParaRPr lang="en-US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I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 </a:t>
            </a: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the spectra measured 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with </a:t>
            </a: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Cherenkov water detector 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and the NEVOD-EAS </a:t>
            </a: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coincident features are 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observed</a:t>
            </a:r>
            <a:r>
              <a:rPr lang="ru-RU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with shower size above 10</a:t>
            </a:r>
            <a:r>
              <a:rPr lang="en-US" sz="2400" b="1" baseline="300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7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particles</a:t>
            </a:r>
            <a:r>
              <a:rPr lang="ru-RU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  <a:endParaRPr lang="en-US" sz="2400" b="1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z="1400" smtClean="0">
                <a:solidFill>
                  <a:schemeClr val="bg1"/>
                </a:solidFill>
              </a:rPr>
              <a:t>12</a:t>
            </a:fld>
            <a:endParaRPr lang="ru-RU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4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721209" y="5413257"/>
            <a:ext cx="87630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Thank you for your attention!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23490" y="6144778"/>
            <a:ext cx="3501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http://nevod.mephi.ru/ </a:t>
            </a:r>
            <a:endParaRPr lang="en-US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7" name="Picture 2" descr="D:\ПРЕЗЕНТАЦИИ\Университетские субботы_2015_ноябрь\УНУ НЕВОД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284" y="83070"/>
            <a:ext cx="9487693" cy="5336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z="1400" smtClean="0">
                <a:solidFill>
                  <a:schemeClr val="bg1"/>
                </a:solidFill>
              </a:rPr>
              <a:t>13</a:t>
            </a:fld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99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512916" y="69271"/>
            <a:ext cx="87630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Introduction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0662" y="1540778"/>
            <a:ext cx="110690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EAS studies are the only source of information on nucleus-nucleus interactions at very high energies</a:t>
            </a:r>
            <a:r>
              <a:rPr lang="ru-RU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;</a:t>
            </a:r>
            <a:endParaRPr lang="ru-RU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ru-RU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ru-RU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 large number of experimental results have not yet been explained within the frameworks of a unified approach</a:t>
            </a:r>
            <a:r>
              <a:rPr lang="ru-RU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;</a:t>
            </a:r>
            <a:endParaRPr lang="ru-RU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ru-RU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ru-RU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 particular interest are shower cores containing simultaneously electron-photon, muon and hadron EAS components.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C89-32BA-4258-A5CC-BAF876377076}" type="slidenum">
              <a:rPr lang="ru-RU" sz="1400" smtClean="0">
                <a:solidFill>
                  <a:schemeClr val="bg1"/>
                </a:solidFill>
              </a:rPr>
              <a:t>2</a:t>
            </a:fld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579417" y="0"/>
            <a:ext cx="87630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The NEVOD-EAS </a:t>
            </a:r>
            <a:r>
              <a:rPr lang="en-US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array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t="4642" r="4640" b="8887"/>
          <a:stretch>
            <a:fillRect/>
          </a:stretch>
        </p:blipFill>
        <p:spPr bwMode="auto">
          <a:xfrm>
            <a:off x="837507" y="1013633"/>
            <a:ext cx="5638800" cy="53863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1" t="1205" r="2426" b="63879"/>
          <a:stretch>
            <a:fillRect/>
          </a:stretch>
        </p:blipFill>
        <p:spPr bwMode="auto">
          <a:xfrm>
            <a:off x="7058328" y="1013633"/>
            <a:ext cx="3139179" cy="193701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58328" y="2989455"/>
            <a:ext cx="44797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144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detectors</a:t>
            </a:r>
            <a:r>
              <a:rPr 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;</a:t>
            </a:r>
            <a:endParaRPr lang="en-US" sz="2400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36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detector stations</a:t>
            </a:r>
            <a:r>
              <a:rPr 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;</a:t>
            </a:r>
            <a:endParaRPr lang="en-US" sz="2400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9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clusters</a:t>
            </a:r>
            <a:r>
              <a:rPr 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;</a:t>
            </a:r>
            <a:endParaRPr lang="en-US" sz="2400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Cluster size: 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15 × 15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 m</a:t>
            </a:r>
            <a:r>
              <a:rPr lang="en-US" sz="2400" baseline="300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</a:t>
            </a:r>
            <a:r>
              <a:rPr 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;</a:t>
            </a:r>
            <a:endParaRPr lang="en-US" sz="2400" baseline="30000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Array area: 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10</a:t>
            </a:r>
            <a:r>
              <a:rPr lang="en-US" sz="2400" b="1" baseline="300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4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 m</a:t>
            </a:r>
            <a:r>
              <a:rPr lang="en-US" sz="2400" baseline="300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</a:t>
            </a:r>
            <a:r>
              <a:rPr 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;</a:t>
            </a:r>
            <a:endParaRPr lang="en-US" sz="2400" baseline="30000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Energy range: 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10</a:t>
            </a:r>
            <a:r>
              <a:rPr lang="en-US" sz="2400" b="1" baseline="300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15</a:t>
            </a:r>
            <a:r>
              <a:rPr lang="en-US" sz="2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- 10</a:t>
            </a:r>
            <a:r>
              <a:rPr lang="en-US" sz="2400" b="1" baseline="300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17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 eV</a:t>
            </a:r>
            <a:r>
              <a:rPr 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  <a:endParaRPr lang="en-US" sz="2400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z="1400" smtClean="0">
                <a:solidFill>
                  <a:schemeClr val="bg1"/>
                </a:solidFill>
              </a:rPr>
              <a:t>3</a:t>
            </a:fld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6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7802" y="0"/>
            <a:ext cx="113163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Reconstruction of coordinates of the axis of the shower and shower size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35" y="1896262"/>
            <a:ext cx="5173291" cy="37866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4" y="1914856"/>
            <a:ext cx="4890031" cy="378935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9735" y="5687584"/>
            <a:ext cx="5907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The accuracy of 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reconstruction </a:t>
            </a:r>
            <a:r>
              <a:rPr lang="en-US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of the coordinates of the shower axis is ~ 3.0 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m.</a:t>
            </a:r>
            <a:endParaRPr lang="ru-RU" sz="2400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28504" y="5704210"/>
            <a:ext cx="4971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The accuracy of the shower size reconstruction 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is </a:t>
            </a:r>
            <a:r>
              <a:rPr lang="en-US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~ 12 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%.</a:t>
            </a:r>
            <a:endParaRPr lang="ru-RU" sz="2400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8999" y="1385589"/>
            <a:ext cx="72458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Simulation in the CORSIKA</a:t>
            </a:r>
            <a:r>
              <a:rPr lang="en-US" sz="20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: QGSJET-II-04 + FLUKA 2020.0.3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z="1400" smtClean="0">
                <a:solidFill>
                  <a:schemeClr val="bg1"/>
                </a:solidFill>
              </a:rPr>
              <a:t>4</a:t>
            </a:fld>
            <a:endParaRPr lang="ru-RU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6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689014" y="49009"/>
            <a:ext cx="87852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Cherenkov water calorimeter NEVOD</a:t>
            </a:r>
            <a:endParaRPr lang="ru-RU" alt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5752408" y="1071451"/>
            <a:ext cx="6289963" cy="41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88900" indent="-88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ct val="30000"/>
              </a:spcBef>
            </a:pPr>
            <a:r>
              <a:rPr lang="ru-RU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Volume</a:t>
            </a:r>
            <a:r>
              <a:rPr lang="ru-RU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ru-RU" altLang="ru-RU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2000</a:t>
            </a:r>
            <a:r>
              <a:rPr lang="ru-RU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m</a:t>
            </a:r>
            <a:r>
              <a:rPr lang="ru-RU" altLang="ru-RU" sz="2400" baseline="300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</a:t>
            </a:r>
            <a:r>
              <a:rPr lang="ru-RU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  <a:endParaRPr lang="ru-RU" altLang="ru-RU" sz="2400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spcBef>
                <a:spcPct val="30000"/>
              </a:spcBef>
            </a:pPr>
            <a:r>
              <a:rPr lang="ru-RU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GB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The detecting system is formed by a spatial lattice of </a:t>
            </a:r>
            <a:r>
              <a:rPr lang="en-GB" altLang="ru-RU" sz="2400" dirty="0" err="1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quasispherical</a:t>
            </a:r>
            <a:r>
              <a:rPr lang="en-GB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modules (QSM) which include six PMTs with flat cathodes directed along the coordinate axes</a:t>
            </a:r>
            <a:r>
              <a:rPr lang="ru-RU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  <a:endParaRPr lang="ru-RU" altLang="ru-RU" sz="2400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lnSpc>
                <a:spcPct val="200000"/>
              </a:lnSpc>
              <a:spcBef>
                <a:spcPct val="30000"/>
              </a:spcBef>
            </a:pPr>
            <a:r>
              <a:rPr lang="en-US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ru-RU" altLang="ru-RU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91</a:t>
            </a:r>
            <a:r>
              <a:rPr lang="ru-RU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QSM</a:t>
            </a:r>
            <a:r>
              <a:rPr lang="ru-RU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in</a:t>
            </a:r>
            <a:r>
              <a:rPr lang="ru-RU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ru-RU" altLang="ru-RU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25</a:t>
            </a:r>
            <a:r>
              <a:rPr lang="ru-RU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strings</a:t>
            </a:r>
            <a:r>
              <a:rPr lang="ru-RU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ru-RU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(</a:t>
            </a:r>
            <a:r>
              <a:rPr lang="en-US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step</a:t>
            </a:r>
            <a:r>
              <a:rPr lang="ru-RU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ru-RU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 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x</a:t>
            </a:r>
            <a:r>
              <a:rPr lang="ru-RU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1 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x</a:t>
            </a:r>
            <a:r>
              <a:rPr lang="ru-RU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1</a:t>
            </a:r>
            <a:r>
              <a:rPr lang="en-US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  <a:r>
              <a:rPr lang="ru-RU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5</a:t>
            </a:r>
            <a:r>
              <a:rPr lang="ru-RU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m</a:t>
            </a:r>
            <a:r>
              <a:rPr lang="ru-RU" altLang="ru-RU" sz="2400" baseline="300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</a:t>
            </a:r>
            <a:r>
              <a:rPr lang="ru-RU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).</a:t>
            </a:r>
            <a:endParaRPr lang="ru-RU" altLang="ru-RU" sz="2400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lnSpc>
                <a:spcPct val="200000"/>
              </a:lnSpc>
              <a:spcBef>
                <a:spcPct val="30000"/>
              </a:spcBef>
            </a:pPr>
            <a:r>
              <a:rPr lang="ru-RU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Dynamic range for each PMT</a:t>
            </a:r>
            <a:r>
              <a:rPr lang="ru-RU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ru-RU" altLang="ru-RU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 – 10</a:t>
            </a:r>
            <a:r>
              <a:rPr lang="ru-RU" altLang="ru-RU" sz="2400" b="1" baseline="300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5</a:t>
            </a:r>
            <a:r>
              <a:rPr lang="ru-RU" altLang="ru-RU" sz="2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altLang="ru-RU" sz="2400" dirty="0" err="1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ph</a:t>
            </a:r>
            <a:r>
              <a:rPr lang="ru-RU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  <a:r>
              <a:rPr lang="en-US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</a:t>
            </a:r>
            <a:r>
              <a:rPr lang="ru-RU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  <a:endParaRPr lang="ru-RU" altLang="ru-RU" sz="2400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graphicFrame>
        <p:nvGraphicFramePr>
          <p:cNvPr id="26" name="Object 5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919093653"/>
              </p:ext>
            </p:extLst>
          </p:nvPr>
        </p:nvGraphicFramePr>
        <p:xfrm>
          <a:off x="182360" y="873065"/>
          <a:ext cx="5570048" cy="4644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Visio" r:id="rId3" imgW="10288444" imgH="8578708" progId="Visio.Drawing.11">
                  <p:embed/>
                </p:oleObj>
              </mc:Choice>
              <mc:Fallback>
                <p:oleObj name="Visio" r:id="rId3" imgW="10288444" imgH="8578708" progId="Visio.Drawing.11">
                  <p:embed/>
                  <p:pic>
                    <p:nvPicPr>
                      <p:cNvPr id="205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360" y="873065"/>
                        <a:ext cx="5570048" cy="46447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31346" y="5638856"/>
            <a:ext cx="121005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88900" indent="-88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Small step of spatial lattice and a wide dynamic range allow the detector 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to</a:t>
            </a:r>
            <a:r>
              <a:rPr lang="ru-RU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operate </a:t>
            </a:r>
            <a:r>
              <a:rPr lang="en-US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in the calorimetric mode.</a:t>
            </a:r>
            <a:endParaRPr lang="en-US" altLang="ru-RU" sz="24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z="1400" smtClean="0">
                <a:solidFill>
                  <a:schemeClr val="bg1"/>
                </a:solidFill>
              </a:rPr>
              <a:t>5</a:t>
            </a:fld>
            <a:endParaRPr lang="ru-RU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5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339954"/>
            <a:ext cx="12061766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Example</a:t>
            </a:r>
            <a:r>
              <a:rPr lang="en-US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s</a:t>
            </a:r>
            <a:r>
              <a:rPr lang="en-US" alt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of calorimetric studies with </a:t>
            </a:r>
          </a:p>
          <a:p>
            <a:pPr>
              <a:defRPr/>
            </a:pPr>
            <a:r>
              <a:rPr lang="en-US" alt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Cherenkov water detector  </a:t>
            </a:r>
            <a:endParaRPr lang="ru-RU" alt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260018" y="1500410"/>
            <a:ext cx="5182206" cy="6365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Mean experimental cascade curves.</a:t>
            </a:r>
            <a:endParaRPr lang="ru-RU" altLang="ru-RU" sz="2400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graphicFrame>
        <p:nvGraphicFramePr>
          <p:cNvPr id="7" name="Object 9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089912264"/>
              </p:ext>
            </p:extLst>
          </p:nvPr>
        </p:nvGraphicFramePr>
        <p:xfrm>
          <a:off x="260018" y="2101912"/>
          <a:ext cx="5317822" cy="4228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Graph" r:id="rId3" imgW="3906317" imgH="3107741" progId="Origin50.Graph">
                  <p:embed/>
                </p:oleObj>
              </mc:Choice>
              <mc:Fallback>
                <p:oleObj name="Graph" r:id="rId3" imgW="3906317" imgH="3107741" progId="Origin50.Graph">
                  <p:embed/>
                  <p:pic>
                    <p:nvPicPr>
                      <p:cNvPr id="307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146" t="9897" r="9082" b="5466"/>
                      <a:stretch>
                        <a:fillRect/>
                      </a:stretch>
                    </p:blipFill>
                    <p:spPr bwMode="auto">
                      <a:xfrm>
                        <a:off x="260018" y="2101912"/>
                        <a:ext cx="5317822" cy="42281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529211"/>
              </p:ext>
            </p:extLst>
          </p:nvPr>
        </p:nvGraphicFramePr>
        <p:xfrm>
          <a:off x="6163345" y="2115552"/>
          <a:ext cx="5333155" cy="4222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Graph" r:id="rId5" imgW="3884371" imgH="3071165" progId="Origin50.Graph">
                  <p:embed/>
                </p:oleObj>
              </mc:Choice>
              <mc:Fallback>
                <p:oleObj name="Graph" r:id="rId5" imgW="3884371" imgH="3071165" progId="Origin50.Graph">
                  <p:embed/>
                  <p:pic>
                    <p:nvPicPr>
                      <p:cNvPr id="28675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634" t="9377" r="6488" b="4688"/>
                      <a:stretch>
                        <a:fillRect/>
                      </a:stretch>
                    </p:blipFill>
                    <p:spPr bwMode="auto">
                      <a:xfrm>
                        <a:off x="6163345" y="2115552"/>
                        <a:ext cx="5333155" cy="422287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5867149" y="1306000"/>
            <a:ext cx="59255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The average muon energy increases with zenith 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angle.</a:t>
            </a:r>
            <a:endParaRPr lang="en-US" altLang="ru-RU" sz="2400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z="1400" smtClean="0">
                <a:solidFill>
                  <a:schemeClr val="bg1"/>
                </a:solidFill>
              </a:rPr>
              <a:t>6</a:t>
            </a:fld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5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76136" y="88887"/>
            <a:ext cx="11769006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Simulation of CWC response on</a:t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leptons and hadrons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t="6774" r="4889" b="6411"/>
          <a:stretch/>
        </p:blipFill>
        <p:spPr>
          <a:xfrm>
            <a:off x="214812" y="1630897"/>
            <a:ext cx="6519203" cy="42691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4980" y="3696800"/>
            <a:ext cx="46627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The coefficients of proportionality: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muon</a:t>
            </a:r>
            <a:r>
              <a:rPr lang="en-US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: 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𝑘</a:t>
            </a:r>
            <a:r>
              <a:rPr lang="en-US" sz="2400" baseline="-250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𝜇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= 0.6 </a:t>
            </a:r>
            <a:r>
              <a:rPr lang="en-US" sz="2400" dirty="0" err="1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ph.e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./MeV;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electron</a:t>
            </a:r>
            <a:r>
              <a:rPr lang="en-US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: 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𝑘</a:t>
            </a:r>
            <a:r>
              <a:rPr lang="en-US" sz="2400" baseline="-250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𝑒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= 0.7 </a:t>
            </a:r>
            <a:r>
              <a:rPr lang="en-US" sz="2400" dirty="0" err="1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ph.e</a:t>
            </a:r>
            <a:r>
              <a:rPr lang="en-US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./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MeV;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roton</a:t>
            </a:r>
            <a:r>
              <a:rPr lang="en-US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: 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𝑘</a:t>
            </a:r>
            <a:r>
              <a:rPr lang="en-US" sz="2400" baseline="-250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𝑝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= 0.3</a:t>
            </a:r>
            <a:r>
              <a:rPr lang="en-US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ph.e</a:t>
            </a:r>
            <a:r>
              <a:rPr lang="en-US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./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MeV.</a:t>
            </a:r>
            <a:endParaRPr lang="ru-RU" sz="2400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04980" y="1679513"/>
            <a:ext cx="50523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To a first approximation the response of </a:t>
            </a:r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CWC </a:t>
            </a:r>
            <a:r>
              <a:rPr lang="en-US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is  proportional to deposited energy  starting  with 1GeV. 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z="1400" smtClean="0">
                <a:solidFill>
                  <a:schemeClr val="bg1"/>
                </a:solidFill>
              </a:rPr>
              <a:t>7</a:t>
            </a:fld>
            <a:endParaRPr lang="ru-RU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8769" y="36752"/>
            <a:ext cx="11205556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Combining </a:t>
            </a:r>
            <a:r>
              <a:rPr lang="en-US" alt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of events</a:t>
            </a:r>
            <a:endParaRPr lang="ru-RU" alt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t="7637" r="4838" b="7273"/>
          <a:stretch/>
        </p:blipFill>
        <p:spPr>
          <a:xfrm>
            <a:off x="253233" y="1576625"/>
            <a:ext cx="5532424" cy="3911140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365759" y="5566364"/>
            <a:ext cx="3466406" cy="110875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&lt;</a:t>
            </a:r>
            <a:r>
              <a:rPr lang="en-US" altLang="ru-RU" sz="2400" dirty="0" err="1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dT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&gt; = 326.9 ns.</a:t>
            </a:r>
          </a:p>
          <a:p>
            <a:pPr marL="0" indent="0">
              <a:buFontTx/>
              <a:buNone/>
            </a:pPr>
            <a:r>
              <a:rPr lang="el-GR" altLang="ru-RU" sz="2400" dirty="0">
                <a:solidFill>
                  <a:schemeClr val="bg1"/>
                </a:solidFill>
                <a:ea typeface="Yu Gothic UI" panose="020B0500000000000000" pitchFamily="34" charset="-128"/>
              </a:rPr>
              <a:t>σ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= 28.4 ns.</a:t>
            </a:r>
            <a:endParaRPr lang="ru-RU" altLang="ru-RU" sz="2400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3233" y="745628"/>
            <a:ext cx="5532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Time difference between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CWC and NEVOD-EAS</a:t>
            </a:r>
            <a:endParaRPr lang="ru-RU" sz="2400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6272540" y="5566365"/>
            <a:ext cx="4841576" cy="110875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&lt;</a:t>
            </a:r>
            <a:r>
              <a:rPr lang="el-GR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α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&gt; = 18.9° ; FWHM = 21°.</a:t>
            </a:r>
          </a:p>
          <a:p>
            <a:pPr marL="0" indent="0">
              <a:buFontTx/>
              <a:buNone/>
            </a:pP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&lt;cos</a:t>
            </a:r>
            <a:r>
              <a:rPr lang="el-GR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α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&gt; = 0.93.</a:t>
            </a:r>
            <a:endParaRPr lang="ru-RU" altLang="ru-RU" sz="2400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72539" y="745628"/>
            <a:ext cx="5391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Difference of directions between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CWC and NEVOD-EAS</a:t>
            </a:r>
            <a:endParaRPr lang="ru-RU" sz="2400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z="1400" smtClean="0">
                <a:solidFill>
                  <a:schemeClr val="bg1"/>
                </a:solidFill>
              </a:rPr>
              <a:t>8</a:t>
            </a:fld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" t="7879" r="5635" b="7394"/>
          <a:stretch/>
        </p:blipFill>
        <p:spPr>
          <a:xfrm>
            <a:off x="5943599" y="1576625"/>
            <a:ext cx="5399498" cy="391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0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1657" y="120544"/>
            <a:ext cx="11205556" cy="96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Correlation of shower size and energy deposit in the CWC  </a:t>
            </a:r>
            <a:endParaRPr lang="ru-RU" alt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64896" y="1556602"/>
            <a:ext cx="5418153" cy="37723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All combined events.</a:t>
            </a:r>
            <a:endParaRPr lang="ru-RU" altLang="ru-RU" sz="2400" dirty="0" smtClean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5900098" y="1258563"/>
            <a:ext cx="59255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The EAS </a:t>
            </a:r>
            <a:r>
              <a:rPr lang="en-US" altLang="ru-RU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axis </a:t>
            </a: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inside the CWC volume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(d &lt; 5 m). </a:t>
            </a:r>
            <a:endParaRPr lang="en-US" altLang="ru-RU" sz="2400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3"/>
          <a:stretch/>
        </p:blipFill>
        <p:spPr>
          <a:xfrm>
            <a:off x="364897" y="2089566"/>
            <a:ext cx="5418153" cy="42024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9"/>
          <a:stretch/>
        </p:blipFill>
        <p:spPr>
          <a:xfrm>
            <a:off x="6200027" y="2089560"/>
            <a:ext cx="5325688" cy="42079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F40A-E1C6-4C0A-AF7C-3BBCD4B7C631}" type="slidenum">
              <a:rPr lang="ru-RU" sz="1400" smtClean="0">
                <a:solidFill>
                  <a:schemeClr val="bg1"/>
                </a:solidFill>
              </a:rPr>
              <a:t>9</a:t>
            </a:fld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8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FFFFFF"/>
      </a:dk1>
      <a:lt1>
        <a:sysClr val="window" lastClr="000000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FFFFFF"/>
      </a:dk1>
      <a:lt1>
        <a:sysClr val="window" lastClr="000000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533</Words>
  <Application>Microsoft Office PowerPoint</Application>
  <PresentationFormat>Произвольный</PresentationFormat>
  <Paragraphs>77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Тема Office</vt:lpstr>
      <vt:lpstr>Visio</vt:lpstr>
      <vt:lpstr>Graph</vt:lpstr>
      <vt:lpstr>Energy deposit of EAS cores detected by the facilities  of the Experimental Complex NEVOD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Simulation of CWC response on  leptons and hadrons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Multicomponent studies of extensive air showers detected by the installations of  the Experimental complex NEVOD</dc:title>
  <dc:creator>EAYuzhakova</dc:creator>
  <cp:lastModifiedBy>SSKhokhlov</cp:lastModifiedBy>
  <cp:revision>44</cp:revision>
  <dcterms:created xsi:type="dcterms:W3CDTF">2022-11-30T15:24:29Z</dcterms:created>
  <dcterms:modified xsi:type="dcterms:W3CDTF">2023-06-27T12:18:58Z</dcterms:modified>
</cp:coreProperties>
</file>