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3" r:id="rId2"/>
    <p:sldId id="309" r:id="rId3"/>
    <p:sldId id="310" r:id="rId4"/>
    <p:sldId id="266" r:id="rId5"/>
    <p:sldId id="288" r:id="rId6"/>
    <p:sldId id="313" r:id="rId7"/>
    <p:sldId id="311" r:id="rId8"/>
    <p:sldId id="296" r:id="rId9"/>
    <p:sldId id="312" r:id="rId10"/>
    <p:sldId id="320" r:id="rId11"/>
    <p:sldId id="318" r:id="rId12"/>
    <p:sldId id="321" r:id="rId13"/>
    <p:sldId id="319" r:id="rId14"/>
    <p:sldId id="322" r:id="rId15"/>
    <p:sldId id="314" r:id="rId16"/>
    <p:sldId id="315" r:id="rId17"/>
    <p:sldId id="317" r:id="rId18"/>
  </p:sldIdLst>
  <p:sldSz cx="9144000" cy="6858000" type="screen4x3"/>
  <p:notesSz cx="6858000" cy="9144000"/>
  <p:defaultTextStyle>
    <a:defPPr>
      <a:defRPr lang="ru-RU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CC"/>
    <a:srgbClr val="FF0066"/>
    <a:srgbClr val="CCFF99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13" autoAdjust="0"/>
  </p:normalViewPr>
  <p:slideViewPr>
    <p:cSldViewPr>
      <p:cViewPr varScale="1">
        <p:scale>
          <a:sx n="121" d="100"/>
          <a:sy n="121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 smtClean="0"/>
            </a:lvl1pPr>
          </a:lstStyle>
          <a:p>
            <a:pPr>
              <a:defRPr/>
            </a:pPr>
            <a:fld id="{1045B435-D91A-41D5-8F22-34B11C861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0DB4F-D526-4025-AFAA-D36D6A0A55E5}" type="slidenum">
              <a:rPr lang="ru-RU"/>
              <a:pPr/>
              <a:t>1</a:t>
            </a:fld>
            <a:endParaRPr lang="ru-RU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B435-D91A-41D5-8F22-34B11C8614C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18669-93C1-4645-ABFA-FBA596EA9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52C9D-2A72-48AF-A3FC-5F97A415E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43E52-0A76-4EDE-A262-34B884573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9DC6C-1683-453A-AB06-60EFA5F64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ECDA7-37AA-44F7-9847-28E375DAC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07F4-449B-494A-A552-066A57163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928E9-7897-4921-AE7F-7FC0FE91C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30F48-99A2-43C2-BD25-926B50E6B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14D6-F930-4140-80D4-C89ECB149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6996-99CC-43A5-9914-0EE4C7AA8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FDC1F-960E-4A4D-9B34-F07495677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 smtClean="0"/>
            </a:lvl1pPr>
          </a:lstStyle>
          <a:p>
            <a:pPr>
              <a:defRPr/>
            </a:pPr>
            <a:fld id="{252796F0-E0E8-4730-BC9B-79D1011E0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NP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285720" y="357166"/>
            <a:ext cx="2784475" cy="4176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636838"/>
            <a:ext cx="1368425" cy="968375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 bwMode="auto">
          <a:xfrm>
            <a:off x="0" y="0"/>
            <a:ext cx="45719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571868" y="1214422"/>
            <a:ext cx="5072098" cy="25853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Orbital High Energy  Cosmic Rays Observatory - stages of </a:t>
            </a:r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developmen</a:t>
            </a:r>
            <a:endParaRPr lang="en-US" sz="3200" b="1" cap="all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4214818"/>
            <a:ext cx="4500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Arial Black" pitchFamily="34" charset="0"/>
              </a:rPr>
              <a:t>D. </a:t>
            </a:r>
            <a:r>
              <a:rPr lang="en-US" dirty="0" err="1" smtClean="0">
                <a:latin typeface="Arial Black" pitchFamily="34" charset="0"/>
              </a:rPr>
              <a:t>Podorozhny</a:t>
            </a:r>
            <a:r>
              <a:rPr lang="en-US" dirty="0" smtClean="0">
                <a:latin typeface="Arial Black" pitchFamily="34" charset="0"/>
              </a:rPr>
              <a:t>, D. </a:t>
            </a:r>
            <a:r>
              <a:rPr lang="en-US" dirty="0" err="1" smtClean="0">
                <a:latin typeface="Arial Black" pitchFamily="34" charset="0"/>
              </a:rPr>
              <a:t>Karmanov</a:t>
            </a:r>
            <a:r>
              <a:rPr lang="en-US" dirty="0" smtClean="0">
                <a:latin typeface="Arial Black" pitchFamily="34" charset="0"/>
              </a:rPr>
              <a:t>, A. </a:t>
            </a:r>
            <a:r>
              <a:rPr lang="en-US" dirty="0" err="1" smtClean="0">
                <a:latin typeface="Arial Black" pitchFamily="34" charset="0"/>
              </a:rPr>
              <a:t>Kurganov</a:t>
            </a:r>
            <a:r>
              <a:rPr lang="en-US" dirty="0" smtClean="0">
                <a:latin typeface="Arial Black" pitchFamily="34" charset="0"/>
              </a:rPr>
              <a:t>, A. </a:t>
            </a:r>
            <a:r>
              <a:rPr lang="en-US" dirty="0" err="1" smtClean="0">
                <a:latin typeface="Arial Black" pitchFamily="34" charset="0"/>
              </a:rPr>
              <a:t>Panov</a:t>
            </a:r>
            <a:r>
              <a:rPr lang="en-US" dirty="0" smtClean="0">
                <a:latin typeface="Arial Black" pitchFamily="34" charset="0"/>
              </a:rPr>
              <a:t>, L. </a:t>
            </a:r>
            <a:r>
              <a:rPr lang="en-US" dirty="0" err="1" smtClean="0">
                <a:latin typeface="Arial Black" pitchFamily="34" charset="0"/>
              </a:rPr>
              <a:t>Tkachev</a:t>
            </a:r>
            <a:r>
              <a:rPr lang="en-US" dirty="0" smtClean="0">
                <a:latin typeface="Arial Black" pitchFamily="34" charset="0"/>
              </a:rPr>
              <a:t>, A. </a:t>
            </a:r>
            <a:r>
              <a:rPr lang="en-US" dirty="0" err="1" smtClean="0">
                <a:latin typeface="Arial Black" pitchFamily="34" charset="0"/>
              </a:rPr>
              <a:t>Turundaevskiy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643174" y="500042"/>
            <a:ext cx="3867704" cy="2246106"/>
            <a:chOff x="263544" y="716036"/>
            <a:chExt cx="4532822" cy="29588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74AEB6C-C194-4C96-BDAC-ABFD88E141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31214"/>
            <a:stretch/>
          </p:blipFill>
          <p:spPr bwMode="auto">
            <a:xfrm>
              <a:off x="263544" y="716036"/>
              <a:ext cx="4532822" cy="2958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Символ &quot;Запрещено&quot; 100">
              <a:extLst>
                <a:ext uri="{FF2B5EF4-FFF2-40B4-BE49-F238E27FC236}">
                  <a16:creationId xmlns:a16="http://schemas.microsoft.com/office/drawing/2014/main" xmlns="" id="{BD6E62F9-3662-4536-B467-544736168C12}"/>
                </a:ext>
              </a:extLst>
            </p:cNvPr>
            <p:cNvSpPr/>
            <p:nvPr/>
          </p:nvSpPr>
          <p:spPr>
            <a:xfrm>
              <a:off x="427350" y="1556241"/>
              <a:ext cx="1309035" cy="1278397"/>
            </a:xfrm>
            <a:prstGeom prst="noSmoking">
              <a:avLst>
                <a:gd name="adj" fmla="val 9544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42844" y="2571744"/>
            <a:ext cx="8693926" cy="4035993"/>
            <a:chOff x="142844" y="357166"/>
            <a:chExt cx="8693926" cy="403599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8383638-0A03-4765-9090-56AE70943F7B}"/>
                </a:ext>
              </a:extLst>
            </p:cNvPr>
            <p:cNvSpPr txBox="1"/>
            <p:nvPr/>
          </p:nvSpPr>
          <p:spPr>
            <a:xfrm>
              <a:off x="285720" y="3000372"/>
              <a:ext cx="4214841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60</a:t>
              </a:r>
              <a:r>
                <a:rPr lang="en-US" sz="1600" baseline="30000" dirty="0"/>
                <a:t>o</a:t>
              </a:r>
              <a:r>
                <a:rPr lang="en-US" sz="1600" dirty="0"/>
                <a:t> strip orientation, 3 layers of scintillator per layer of </a:t>
              </a:r>
              <a:r>
                <a:rPr lang="en-US" sz="1600" dirty="0" smtClean="0"/>
                <a:t>absorber (</a:t>
              </a:r>
              <a:r>
                <a:rPr lang="en-US" sz="1600" dirty="0"/>
                <a:t>Totaling to 51 4-layer stacks + 1 additional absorber layer)</a:t>
              </a:r>
              <a:endParaRPr lang="ru-RU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8ACC278-AB9A-4448-AD3B-DFA7FF6D98FC}"/>
                </a:ext>
              </a:extLst>
            </p:cNvPr>
            <p:cNvSpPr txBox="1"/>
            <p:nvPr/>
          </p:nvSpPr>
          <p:spPr>
            <a:xfrm>
              <a:off x="4500562" y="3000372"/>
              <a:ext cx="433620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90</a:t>
              </a:r>
              <a:r>
                <a:rPr lang="en-US" sz="1600" baseline="30000" dirty="0"/>
                <a:t>o</a:t>
              </a:r>
              <a:r>
                <a:rPr lang="en-US" sz="1600" dirty="0"/>
                <a:t> strip orientation, 2 layers of scintillator per layer of </a:t>
              </a:r>
              <a:r>
                <a:rPr lang="en-US" sz="1600" dirty="0" smtClean="0"/>
                <a:t>absorber (</a:t>
              </a:r>
              <a:r>
                <a:rPr lang="en-US" sz="1600" dirty="0"/>
                <a:t>Totaling to 77 3-layer stacks + 1 additional absorber layer)</a:t>
              </a:r>
              <a:endParaRPr lang="ru-RU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636B9AC-2E24-4498-A566-AF2B0DD1F329}"/>
                </a:ext>
              </a:extLst>
            </p:cNvPr>
            <p:cNvSpPr txBox="1"/>
            <p:nvPr/>
          </p:nvSpPr>
          <p:spPr>
            <a:xfrm>
              <a:off x="142844" y="3857628"/>
              <a:ext cx="857256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Both strip constructions provide nearly the same angular and spatial resolution, but 60</a:t>
              </a:r>
              <a:r>
                <a:rPr lang="en-US" sz="1600" b="1" baseline="30000" dirty="0"/>
                <a:t>o</a:t>
              </a:r>
              <a:r>
                <a:rPr lang="en-US" sz="1600" b="1" dirty="0"/>
                <a:t> is preferable due to reliability and more efficient usage of PMTs</a:t>
              </a:r>
              <a:endParaRPr lang="ru-RU" sz="1600" b="1" dirty="0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6FF679B0-08D7-40BF-A40A-B718A6092B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333" r="699" b="30739"/>
            <a:stretch/>
          </p:blipFill>
          <p:spPr>
            <a:xfrm>
              <a:off x="1214414" y="357166"/>
              <a:ext cx="2674029" cy="266663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1B4E4AFD-16C8-45AC-BC8D-518AC6460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17" t="30697" r="14977" b="29308"/>
            <a:stretch/>
          </p:blipFill>
          <p:spPr>
            <a:xfrm>
              <a:off x="5715008" y="500042"/>
              <a:ext cx="2786050" cy="2620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r="18429"/>
          <a:stretch/>
        </p:blipFill>
        <p:spPr bwMode="auto">
          <a:xfrm>
            <a:off x="5072066" y="1428736"/>
            <a:ext cx="2343150" cy="230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3322" t="16258" r="25398" b="11228"/>
          <a:stretch/>
        </p:blipFill>
        <p:spPr bwMode="auto">
          <a:xfrm>
            <a:off x="285720" y="1500174"/>
            <a:ext cx="287667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625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/>
              <a:t>Surrounding </a:t>
            </a:r>
            <a:r>
              <a:rPr lang="en-US" b="1" dirty="0"/>
              <a:t>the IC is the charge measurement system consisting of silicon detectors (pad size is about 1cm</a:t>
            </a:r>
            <a:r>
              <a:rPr lang="en-US" b="1" baseline="30000" dirty="0"/>
              <a:t>2</a:t>
            </a:r>
            <a:r>
              <a:rPr lang="en-US" b="1" dirty="0" smtClean="0"/>
              <a:t>). Four </a:t>
            </a:r>
            <a:r>
              <a:rPr lang="en-US" b="1" dirty="0" smtClean="0"/>
              <a:t>layers</a:t>
            </a:r>
            <a:endParaRPr lang="ru-RU" b="1" dirty="0"/>
          </a:p>
        </p:txBody>
      </p:sp>
      <p:pic>
        <p:nvPicPr>
          <p:cNvPr id="5" name="Picture 8" descr="big pad le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4000504"/>
            <a:ext cx="5838819" cy="1967261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28596" y="6000768"/>
            <a:ext cx="8358246" cy="584775"/>
          </a:xfrm>
          <a:prstGeom prst="rect">
            <a:avLst/>
          </a:prstGeom>
          <a:noFill/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3175">
              <a:lnSpc>
                <a:spcPct val="100000"/>
              </a:lnSpc>
              <a:spcBef>
                <a:spcPct val="0"/>
              </a:spcBef>
              <a:buClr>
                <a:srgbClr val="0000FF"/>
              </a:buClr>
              <a:buNone/>
              <a:tabLst>
                <a:tab pos="361950" algn="l"/>
              </a:tabLst>
            </a:pPr>
            <a:r>
              <a:rPr lang="ru-RU" sz="1600" dirty="0" err="1" smtClean="0"/>
              <a:t>Leders</a:t>
            </a:r>
            <a:r>
              <a:rPr lang="ru-RU" sz="1600" dirty="0" smtClean="0"/>
              <a:t> </a:t>
            </a:r>
            <a:r>
              <a:rPr lang="ru-RU" sz="1600" dirty="0" err="1" smtClean="0"/>
              <a:t>construction</a:t>
            </a:r>
            <a:r>
              <a:rPr lang="ru-RU" sz="1600" dirty="0" smtClean="0"/>
              <a:t> </a:t>
            </a:r>
            <a:r>
              <a:rPr lang="ru-RU" sz="1600" dirty="0" err="1" smtClean="0"/>
              <a:t>is</a:t>
            </a:r>
            <a:r>
              <a:rPr lang="ru-RU" sz="1600" dirty="0" smtClean="0"/>
              <a:t> </a:t>
            </a:r>
            <a:r>
              <a:rPr lang="ru-RU" sz="1600" dirty="0" err="1" smtClean="0"/>
              <a:t>similar</a:t>
            </a:r>
            <a:r>
              <a:rPr lang="ru-RU" sz="1600" dirty="0" smtClean="0"/>
              <a:t> </a:t>
            </a:r>
            <a:r>
              <a:rPr lang="ru-RU" sz="1600" dirty="0" err="1" smtClean="0"/>
              <a:t>to</a:t>
            </a:r>
            <a:r>
              <a:rPr lang="ru-RU" sz="1600" dirty="0" smtClean="0"/>
              <a:t> NUCLEON </a:t>
            </a:r>
            <a:r>
              <a:rPr lang="ru-RU" sz="1600" dirty="0" err="1" smtClean="0"/>
              <a:t>one</a:t>
            </a:r>
            <a:r>
              <a:rPr lang="ru-RU" sz="1600" dirty="0" smtClean="0"/>
              <a:t>. </a:t>
            </a:r>
            <a:r>
              <a:rPr lang="ru-RU" sz="1600" dirty="0" err="1" smtClean="0"/>
              <a:t>Expected</a:t>
            </a:r>
            <a:r>
              <a:rPr lang="ru-RU" sz="1600" dirty="0" smtClean="0"/>
              <a:t> </a:t>
            </a:r>
            <a:r>
              <a:rPr lang="ru-RU" sz="1600" dirty="0" err="1" smtClean="0"/>
              <a:t>charge</a:t>
            </a:r>
            <a:r>
              <a:rPr lang="ru-RU" sz="1600" dirty="0" smtClean="0"/>
              <a:t> </a:t>
            </a:r>
            <a:r>
              <a:rPr lang="ru-RU" sz="1600" dirty="0" err="1" smtClean="0"/>
              <a:t>resolution</a:t>
            </a:r>
            <a:r>
              <a:rPr lang="ru-RU" sz="1600" dirty="0" smtClean="0"/>
              <a:t> </a:t>
            </a:r>
            <a:r>
              <a:rPr lang="ru-RU" sz="1600" dirty="0" err="1" smtClean="0"/>
              <a:t>is</a:t>
            </a:r>
            <a:r>
              <a:rPr lang="ru-RU" sz="1600" dirty="0" smtClean="0"/>
              <a:t> </a:t>
            </a:r>
            <a:r>
              <a:rPr lang="ru-RU" sz="1600" dirty="0" err="1" smtClean="0"/>
              <a:t>better</a:t>
            </a:r>
            <a:r>
              <a:rPr lang="ru-RU" sz="1600" dirty="0" smtClean="0"/>
              <a:t> </a:t>
            </a:r>
            <a:r>
              <a:rPr lang="en-US" sz="1600" dirty="0" smtClean="0"/>
              <a:t>   </a:t>
            </a:r>
            <a:r>
              <a:rPr lang="ru-RU" sz="1600" dirty="0" err="1" smtClean="0"/>
              <a:t>then</a:t>
            </a:r>
            <a:r>
              <a:rPr lang="ru-RU" sz="1600" dirty="0" smtClean="0"/>
              <a:t> 0.2 </a:t>
            </a:r>
            <a:r>
              <a:rPr lang="ru-RU" sz="1600" dirty="0" err="1" smtClean="0"/>
              <a:t>ch</a:t>
            </a:r>
            <a:r>
              <a:rPr lang="ru-RU" sz="1600" dirty="0" smtClean="0"/>
              <a:t>. </a:t>
            </a:r>
            <a:r>
              <a:rPr lang="ru-RU" sz="1600" dirty="0" err="1" smtClean="0"/>
              <a:t>u</a:t>
            </a:r>
            <a:r>
              <a:rPr lang="ru-RU" sz="1600" dirty="0" smtClean="0"/>
              <a:t>.</a:t>
            </a:r>
            <a:r>
              <a:rPr lang="en-US" sz="1600" dirty="0" smtClean="0"/>
              <a:t> (</a:t>
            </a:r>
            <a:r>
              <a:rPr lang="ru-RU" sz="1600" dirty="0" err="1" smtClean="0"/>
              <a:t>Pads</a:t>
            </a:r>
            <a:r>
              <a:rPr lang="ru-RU" sz="1600" dirty="0" smtClean="0"/>
              <a:t> </a:t>
            </a:r>
            <a:r>
              <a:rPr lang="ru-RU" sz="1600" dirty="0" err="1" smtClean="0"/>
              <a:t>in</a:t>
            </a:r>
            <a:r>
              <a:rPr lang="ru-RU" sz="1600" dirty="0" smtClean="0"/>
              <a:t> HERO </a:t>
            </a:r>
            <a:r>
              <a:rPr lang="ru-RU" sz="1600" dirty="0" err="1" smtClean="0"/>
              <a:t>are</a:t>
            </a:r>
            <a:r>
              <a:rPr lang="ru-RU" sz="1600" dirty="0" smtClean="0"/>
              <a:t> </a:t>
            </a:r>
            <a:r>
              <a:rPr lang="ru-RU" sz="1600" dirty="0" err="1" smtClean="0"/>
              <a:t>three</a:t>
            </a:r>
            <a:r>
              <a:rPr lang="ru-RU" sz="1600" dirty="0" smtClean="0"/>
              <a:t> </a:t>
            </a:r>
            <a:r>
              <a:rPr lang="ru-RU" sz="1600" dirty="0" err="1" smtClean="0"/>
              <a:t>times</a:t>
            </a:r>
            <a:r>
              <a:rPr lang="ru-RU" sz="1600" dirty="0" smtClean="0"/>
              <a:t> </a:t>
            </a:r>
            <a:r>
              <a:rPr lang="ru-RU" sz="1600" dirty="0" err="1" smtClean="0"/>
              <a:t>less</a:t>
            </a:r>
            <a:r>
              <a:rPr lang="ru-RU" sz="1600" dirty="0" smtClean="0"/>
              <a:t> </a:t>
            </a:r>
            <a:r>
              <a:rPr lang="ru-RU" sz="1600" dirty="0" err="1" smtClean="0"/>
              <a:t>than</a:t>
            </a:r>
            <a:r>
              <a:rPr lang="ru-RU" sz="1600" dirty="0" smtClean="0"/>
              <a:t> </a:t>
            </a:r>
            <a:r>
              <a:rPr lang="ru-RU" sz="1600" dirty="0" err="1" smtClean="0"/>
              <a:t>in</a:t>
            </a:r>
            <a:r>
              <a:rPr lang="ru-RU" sz="1600" dirty="0" smtClean="0"/>
              <a:t> </a:t>
            </a:r>
            <a:r>
              <a:rPr lang="ru-RU" sz="1600" cap="all" dirty="0" err="1" smtClean="0"/>
              <a:t>nucleon</a:t>
            </a:r>
            <a:r>
              <a:rPr lang="en-US" sz="1600" cap="all" dirty="0" smtClean="0"/>
              <a:t>)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5975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Geometry optimization and energy resolution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714356"/>
            <a:ext cx="9048601" cy="2441583"/>
            <a:chOff x="95399" y="673099"/>
            <a:chExt cx="9899866" cy="2441583"/>
          </a:xfrm>
        </p:grpSpPr>
        <p:pic>
          <p:nvPicPr>
            <p:cNvPr id="4" name="Изображение3"/>
            <p:cNvPicPr/>
            <p:nvPr/>
          </p:nvPicPr>
          <p:blipFill rotWithShape="1">
            <a:blip r:embed="rId2" cstate="print"/>
            <a:srcRect t="3183" r="68209" b="65914"/>
            <a:stretch/>
          </p:blipFill>
          <p:spPr bwMode="auto">
            <a:xfrm>
              <a:off x="6578751" y="711200"/>
              <a:ext cx="3416514" cy="2403482"/>
            </a:xfrm>
            <a:prstGeom prst="rect">
              <a:avLst/>
            </a:prstGeom>
          </p:spPr>
        </p:pic>
        <p:grpSp>
          <p:nvGrpSpPr>
            <p:cNvPr id="5" name="Группа 20"/>
            <p:cNvGrpSpPr/>
            <p:nvPr/>
          </p:nvGrpSpPr>
          <p:grpSpPr>
            <a:xfrm>
              <a:off x="95399" y="673099"/>
              <a:ext cx="8361190" cy="2367039"/>
              <a:chOff x="95399" y="673099"/>
              <a:chExt cx="8361190" cy="2367039"/>
            </a:xfrm>
          </p:grpSpPr>
          <p:pic>
            <p:nvPicPr>
              <p:cNvPr id="6" name="Изображение1"/>
              <p:cNvPicPr/>
              <p:nvPr/>
            </p:nvPicPr>
            <p:blipFill rotWithShape="1">
              <a:blip r:embed="rId3" cstate="print"/>
              <a:srcRect t="36604" r="69048" b="32533"/>
              <a:stretch/>
            </p:blipFill>
            <p:spPr bwMode="auto">
              <a:xfrm>
                <a:off x="95399" y="673100"/>
                <a:ext cx="3257772" cy="2361556"/>
              </a:xfrm>
              <a:prstGeom prst="rect">
                <a:avLst/>
              </a:prstGeom>
            </p:spPr>
          </p:pic>
          <p:pic>
            <p:nvPicPr>
              <p:cNvPr id="7" name="Изображение2"/>
              <p:cNvPicPr/>
              <p:nvPr/>
            </p:nvPicPr>
            <p:blipFill rotWithShape="1">
              <a:blip r:embed="rId4" cstate="print"/>
              <a:srcRect t="36293" r="68365" b="33238"/>
              <a:stretch/>
            </p:blipFill>
            <p:spPr bwMode="auto">
              <a:xfrm>
                <a:off x="3243044" y="673099"/>
                <a:ext cx="3393547" cy="2367039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/>
              <p:nvPr/>
            </p:nvPicPr>
            <p:blipFill rotWithShape="1">
              <a:blip r:embed="rId5" cstate="print"/>
              <a:srcRect l="28538" t="49100" r="37015"/>
              <a:stretch/>
            </p:blipFill>
            <p:spPr bwMode="auto">
              <a:xfrm>
                <a:off x="2517649" y="1428185"/>
                <a:ext cx="446888" cy="495300"/>
              </a:xfrm>
              <a:prstGeom prst="rect">
                <a:avLst/>
              </a:prstGeom>
            </p:spPr>
          </p:pic>
          <p:pic>
            <p:nvPicPr>
              <p:cNvPr id="9" name="Рисунок 3"/>
              <p:cNvPicPr/>
              <p:nvPr/>
            </p:nvPicPr>
            <p:blipFill rotWithShape="1">
              <a:blip r:embed="rId5" cstate="print"/>
              <a:srcRect t="64183" r="71614"/>
              <a:stretch/>
            </p:blipFill>
            <p:spPr bwMode="auto">
              <a:xfrm>
                <a:off x="5348928" y="1514180"/>
                <a:ext cx="756437" cy="733663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/>
              <p:nvPr/>
            </p:nvPicPr>
            <p:blipFill rotWithShape="1">
              <a:blip r:embed="rId5" cstate="print"/>
              <a:srcRect l="62665"/>
              <a:stretch/>
            </p:blipFill>
            <p:spPr bwMode="auto">
              <a:xfrm>
                <a:off x="7897172" y="1041349"/>
                <a:ext cx="559417" cy="1123895"/>
              </a:xfrm>
              <a:prstGeom prst="rect">
                <a:avLst/>
              </a:prstGeom>
            </p:spPr>
          </p:pic>
        </p:grpSp>
      </p:grpSp>
      <p:grpSp>
        <p:nvGrpSpPr>
          <p:cNvPr id="11" name="Группа 10"/>
          <p:cNvGrpSpPr/>
          <p:nvPr/>
        </p:nvGrpSpPr>
        <p:grpSpPr>
          <a:xfrm>
            <a:off x="14825" y="2954398"/>
            <a:ext cx="8825442" cy="3753050"/>
            <a:chOff x="14825" y="2954398"/>
            <a:chExt cx="11794578" cy="3753050"/>
          </a:xfrm>
        </p:grpSpPr>
        <p:pic>
          <p:nvPicPr>
            <p:cNvPr id="12" name="Изображение4"/>
            <p:cNvPicPr/>
            <p:nvPr/>
          </p:nvPicPr>
          <p:blipFill rotWithShape="1">
            <a:blip r:embed="rId6" cstate="print"/>
            <a:srcRect r="52335" b="53344"/>
            <a:stretch/>
          </p:blipFill>
          <p:spPr bwMode="auto">
            <a:xfrm>
              <a:off x="14825" y="2954398"/>
              <a:ext cx="3308794" cy="2411733"/>
            </a:xfrm>
            <a:prstGeom prst="rect">
              <a:avLst/>
            </a:prstGeom>
          </p:spPr>
        </p:pic>
        <p:pic>
          <p:nvPicPr>
            <p:cNvPr id="13" name="Изображение4"/>
            <p:cNvPicPr/>
            <p:nvPr/>
          </p:nvPicPr>
          <p:blipFill rotWithShape="1">
            <a:blip r:embed="rId6" cstate="print"/>
            <a:srcRect l="29886" t="53344" r="23891"/>
            <a:stretch/>
          </p:blipFill>
          <p:spPr bwMode="auto">
            <a:xfrm>
              <a:off x="6690927" y="3178434"/>
              <a:ext cx="3130113" cy="2352676"/>
            </a:xfrm>
            <a:prstGeom prst="rect">
              <a:avLst/>
            </a:prstGeom>
          </p:spPr>
        </p:pic>
        <p:pic>
          <p:nvPicPr>
            <p:cNvPr id="14" name="Изображение4"/>
            <p:cNvPicPr/>
            <p:nvPr/>
          </p:nvPicPr>
          <p:blipFill rotWithShape="1">
            <a:blip r:embed="rId6" cstate="print"/>
            <a:srcRect l="52272" b="51965"/>
            <a:stretch/>
          </p:blipFill>
          <p:spPr bwMode="auto">
            <a:xfrm>
              <a:off x="3384772" y="3023941"/>
              <a:ext cx="3274554" cy="2454133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7006971" y="4653915"/>
              <a:ext cx="581025" cy="46672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Изображение4"/>
            <p:cNvPicPr/>
            <p:nvPr/>
          </p:nvPicPr>
          <p:blipFill rotWithShape="1">
            <a:blip r:embed="rId6" cstate="print"/>
            <a:srcRect l="32039" t="78139" r="52539" b="4090"/>
            <a:stretch/>
          </p:blipFill>
          <p:spPr bwMode="auto">
            <a:xfrm>
              <a:off x="8968154" y="4354772"/>
              <a:ext cx="2717335" cy="233172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7297484" y="4314550"/>
              <a:ext cx="1670670" cy="3393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endCxn id="15" idx="3"/>
            </p:cNvCxnSpPr>
            <p:nvPr/>
          </p:nvCxnSpPr>
          <p:spPr>
            <a:xfrm flipH="1" flipV="1">
              <a:off x="7092060" y="5052290"/>
              <a:ext cx="1876094" cy="165515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828568" y="3071810"/>
              <a:ext cx="19808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Energy resolution of </a:t>
              </a:r>
              <a:r>
                <a:rPr lang="en-US" sz="1600" b="1" dirty="0"/>
                <a:t>4% </a:t>
              </a:r>
              <a:r>
                <a:rPr lang="en-US" sz="1600" dirty="0"/>
                <a:t>at 10 m2ster geom. factor!</a:t>
              </a:r>
              <a:endParaRPr lang="ru-RU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2014" y="5366131"/>
              <a:ext cx="1511747" cy="124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 tons</a:t>
              </a:r>
            </a:p>
            <a:p>
              <a:r>
                <a:rPr lang="en-US" sz="1600" dirty="0"/>
                <a:t>6700+270000 Readout channels</a:t>
              </a:r>
              <a:endParaRPr lang="ru-RU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56893" y="5418204"/>
              <a:ext cx="1792035" cy="124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30 tons</a:t>
              </a:r>
            </a:p>
            <a:p>
              <a:r>
                <a:rPr lang="ru-RU" sz="1600" dirty="0"/>
                <a:t>14</a:t>
              </a:r>
              <a:r>
                <a:rPr lang="en-US" sz="1600" dirty="0"/>
                <a:t>.</a:t>
              </a:r>
              <a:r>
                <a:rPr lang="ru-RU" sz="1600" dirty="0"/>
                <a:t>000</a:t>
              </a:r>
              <a:r>
                <a:rPr lang="en-US" sz="1600" dirty="0"/>
                <a:t>+</a:t>
              </a:r>
              <a:r>
                <a:rPr lang="ru-RU" sz="1600" dirty="0"/>
                <a:t>570</a:t>
              </a:r>
              <a:r>
                <a:rPr lang="en-US" sz="1600" dirty="0"/>
                <a:t>000 Readout channels</a:t>
              </a:r>
              <a:endParaRPr lang="ru-RU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8941" y="5357826"/>
              <a:ext cx="1918032" cy="124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70 tons</a:t>
              </a:r>
            </a:p>
            <a:p>
              <a:r>
                <a:rPr lang="ru-RU" sz="1600" dirty="0"/>
                <a:t>32</a:t>
              </a:r>
              <a:r>
                <a:rPr lang="en-US" sz="1600" dirty="0"/>
                <a:t>.</a:t>
              </a:r>
              <a:r>
                <a:rPr lang="ru-RU" sz="1600" dirty="0"/>
                <a:t>700</a:t>
              </a:r>
              <a:r>
                <a:rPr lang="en-US" sz="1600" dirty="0"/>
                <a:t>+1</a:t>
              </a:r>
              <a:r>
                <a:rPr lang="ru-RU" sz="1600" dirty="0"/>
                <a:t>050</a:t>
              </a:r>
              <a:r>
                <a:rPr lang="en-US" sz="1600" dirty="0"/>
                <a:t>000 Readout channels</a:t>
              </a:r>
              <a:endParaRPr lang="ru-RU" sz="1600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1472" y="142852"/>
            <a:ext cx="8383326" cy="37876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 algn="ctr"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 dirty="0" smtClean="0">
                <a:solidFill>
                  <a:srgbClr val="0070C0"/>
                </a:solidFill>
              </a:rPr>
              <a:t>Energy Resolution for gamma quanta, IC of 3</a:t>
            </a:r>
            <a:r>
              <a:rPr lang="el-GR" b="1" dirty="0" smtClean="0">
                <a:solidFill>
                  <a:srgbClr val="0070C0"/>
                </a:solidFill>
              </a:rPr>
              <a:t>λ</a:t>
            </a:r>
            <a:r>
              <a:rPr lang="en-US" b="1" dirty="0" smtClean="0">
                <a:solidFill>
                  <a:srgbClr val="0070C0"/>
                </a:solidFill>
              </a:rPr>
              <a:t>, 52 X</a:t>
            </a:r>
            <a:r>
              <a:rPr lang="en-US" b="1" baseline="-25000" dirty="0" smtClean="0">
                <a:solidFill>
                  <a:srgbClr val="0070C0"/>
                </a:solidFill>
              </a:rPr>
              <a:t>0</a:t>
            </a:r>
            <a:endParaRPr lang="ru-RU" b="1" dirty="0">
              <a:solidFill>
                <a:srgbClr val="0070C0"/>
              </a:solidFill>
              <a:ea typeface="Noto Sans CJK SC Regular" charset="0"/>
              <a:cs typeface="Noto Sans CJK SC Regular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14264"/>
            <a:ext cx="8358246" cy="60437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47241" y="1994134"/>
            <a:ext cx="1238795" cy="299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  <a:ea typeface="Noto Sans CJK SC Regular" charset="0"/>
                <a:cs typeface="Noto Sans CJK SC Regular" charset="0"/>
              </a:rPr>
              <a:t>Res</a:t>
            </a:r>
            <a:r>
              <a:rPr lang="ru-RU" dirty="0">
                <a:solidFill>
                  <a:srgbClr val="000000"/>
                </a:solidFill>
                <a:ea typeface="Noto Sans CJK SC Regular" charset="0"/>
                <a:cs typeface="Noto Sans CJK SC Regular" charset="0"/>
              </a:rPr>
              <a:t> = 0.96%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25861" y="1994134"/>
            <a:ext cx="1238795" cy="299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  <a:ea typeface="Noto Sans CJK SC Regular" charset="0"/>
                <a:cs typeface="Noto Sans CJK SC Regular" charset="0"/>
              </a:rPr>
              <a:t>Res</a:t>
            </a:r>
            <a:r>
              <a:rPr lang="ru-RU" dirty="0">
                <a:solidFill>
                  <a:srgbClr val="000000"/>
                </a:solidFill>
                <a:ea typeface="Noto Sans CJK SC Regular" charset="0"/>
                <a:cs typeface="Noto Sans CJK SC Regular" charset="0"/>
              </a:rPr>
              <a:t> = 0.31%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36761" y="5143202"/>
            <a:ext cx="1344112" cy="2997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55188" rIns="81639" bIns="40820"/>
          <a:lstStyle/>
          <a:p>
            <a:pPr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dirty="0" err="1">
                <a:solidFill>
                  <a:srgbClr val="000000"/>
                </a:solidFill>
                <a:ea typeface="Noto Sans CJK SC Regular" charset="0"/>
                <a:cs typeface="Noto Sans CJK SC Regular" charset="0"/>
              </a:rPr>
              <a:t>Res</a:t>
            </a:r>
            <a:r>
              <a:rPr lang="ru-RU" dirty="0">
                <a:solidFill>
                  <a:srgbClr val="000000"/>
                </a:solidFill>
                <a:ea typeface="Noto Sans CJK SC Regular" charset="0"/>
                <a:cs typeface="Noto Sans CJK SC Regular" charset="0"/>
              </a:rPr>
              <a:t> = 0.096%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635666" y="4301616"/>
            <a:ext cx="3084643" cy="510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58454" rIns="81639" bIns="40820"/>
          <a:lstStyle/>
          <a:p>
            <a:pPr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b="1" dirty="0" smtClean="0">
                <a:solidFill>
                  <a:srgbClr val="FF0000"/>
                </a:solidFill>
              </a:rPr>
              <a:t>only physical fluctuations !</a:t>
            </a:r>
            <a:endParaRPr lang="ru-RU" b="1" dirty="0">
              <a:solidFill>
                <a:srgbClr val="FF0000"/>
              </a:solidFill>
              <a:ea typeface="Noto Sans CJK SC Regular" charset="0"/>
              <a:cs typeface="Noto Sans CJK SC Regular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43636" y="642918"/>
            <a:ext cx="2339220" cy="2000264"/>
          </a:xfrm>
          <a:prstGeom prst="rect">
            <a:avLst/>
          </a:prstGeom>
        </p:spPr>
      </p:pic>
      <p:pic>
        <p:nvPicPr>
          <p:cNvPr id="7" name="Рисунок 6" descr="02 (2300-2130)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0"/>
            <a:ext cx="3441087" cy="3000372"/>
          </a:xfrm>
          <a:prstGeom prst="rect">
            <a:avLst/>
          </a:prstGeom>
        </p:spPr>
      </p:pic>
      <p:pic>
        <p:nvPicPr>
          <p:cNvPr id="8" name="Рисунок 7" descr="03 (2300-4990)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1934" y="2928934"/>
            <a:ext cx="2783394" cy="36475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6E9E6C-AB1B-4357-9001-0215B9D84846}"/>
              </a:ext>
            </a:extLst>
          </p:cNvPr>
          <p:cNvSpPr txBox="1"/>
          <p:nvPr/>
        </p:nvSpPr>
        <p:spPr>
          <a:xfrm>
            <a:off x="5643570" y="4500570"/>
            <a:ext cx="2272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expected spatial and angular resolution are sufficient for adequate reconstruction of charge using CMS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1999665-818B-4C3B-AA6F-E78FD28F4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874036"/>
              </p:ext>
            </p:extLst>
          </p:nvPr>
        </p:nvGraphicFramePr>
        <p:xfrm>
          <a:off x="1643042" y="785794"/>
          <a:ext cx="6120129" cy="34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588">
                  <a:extLst>
                    <a:ext uri="{9D8B030D-6E8A-4147-A177-3AD203B41FA5}">
                      <a16:colId xmlns:a16="http://schemas.microsoft.com/office/drawing/2014/main" xmlns="" val="2676843992"/>
                    </a:ext>
                  </a:extLst>
                </a:gridCol>
                <a:gridCol w="1530588">
                  <a:extLst>
                    <a:ext uri="{9D8B030D-6E8A-4147-A177-3AD203B41FA5}">
                      <a16:colId xmlns:a16="http://schemas.microsoft.com/office/drawing/2014/main" xmlns="" val="82122690"/>
                    </a:ext>
                  </a:extLst>
                </a:gridCol>
                <a:gridCol w="1530588">
                  <a:extLst>
                    <a:ext uri="{9D8B030D-6E8A-4147-A177-3AD203B41FA5}">
                      <a16:colId xmlns:a16="http://schemas.microsoft.com/office/drawing/2014/main" xmlns="" val="2430516857"/>
                    </a:ext>
                  </a:extLst>
                </a:gridCol>
                <a:gridCol w="1528365">
                  <a:extLst>
                    <a:ext uri="{9D8B030D-6E8A-4147-A177-3AD203B41FA5}">
                      <a16:colId xmlns:a16="http://schemas.microsoft.com/office/drawing/2014/main" xmlns="" val="2451176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  <a:latin typeface="+mn-lt"/>
                          <a:ea typeface="Noto Sans CJK SC"/>
                          <a:cs typeface="Lohit Devanagari"/>
                        </a:rPr>
                        <a:t>Particle</a:t>
                      </a:r>
                      <a:endParaRPr lang="ru-RU" sz="1400" kern="100" dirty="0">
                        <a:effectLst/>
                        <a:latin typeface="+mn-lt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Strip width </a:t>
                      </a:r>
                      <a:r>
                        <a:rPr lang="ru-RU" sz="1400" kern="100" dirty="0">
                          <a:effectLst/>
                        </a:rPr>
                        <a:t>1.25 </a:t>
                      </a:r>
                      <a:r>
                        <a:rPr lang="en-US" sz="1400" kern="100" dirty="0">
                          <a:effectLst/>
                        </a:rPr>
                        <a:t>cm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Strip width </a:t>
                      </a:r>
                      <a:r>
                        <a:rPr lang="ru-RU" sz="1400" kern="100" dirty="0">
                          <a:effectLst/>
                        </a:rPr>
                        <a:t>2.5 </a:t>
                      </a:r>
                      <a:r>
                        <a:rPr lang="en-US" sz="1400" kern="100" dirty="0">
                          <a:effectLst/>
                        </a:rPr>
                        <a:t>cm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effectLst/>
                        </a:rPr>
                        <a:t>Strip width </a:t>
                      </a:r>
                      <a:r>
                        <a:rPr lang="ru-RU" sz="1400" kern="100" dirty="0">
                          <a:effectLst/>
                        </a:rPr>
                        <a:t>5.0 </a:t>
                      </a:r>
                      <a:r>
                        <a:rPr lang="en-US" sz="1400" kern="100" dirty="0">
                          <a:effectLst/>
                        </a:rPr>
                        <a:t>cm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1678560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p, 1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TeV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0.57 +- 0.01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0.56 +- 0.01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0.75 +- 0.02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3622341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p, 10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TeV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0.29 +- 0.01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0.30 +- 0.01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0.49 +- 0.01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3174950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p, 100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TeV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0.22 +- 0.01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0.24 +- 0.01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0.43 +- 0.01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4276782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γ, 100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GeV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1.17 +- 0.02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1.38 +- 0.02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2.20 +- 0.03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3984943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γ, 300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GeV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1.07 +- 0.02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1.21 +- 0.02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1.97 +- 0.03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20664141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γ, 1000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GeV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0.94 +- 0.02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1.07 +- 0.02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>
                          <a:effectLst/>
                        </a:rPr>
                        <a:t>1.80 +- 0.02</a:t>
                      </a:r>
                      <a:endParaRPr lang="ru-RU" sz="1200" kern="10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1656391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γ, 3000 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ea typeface="Noto Sans CJK SC"/>
                          <a:cs typeface="Lohit Devanagari"/>
                        </a:rPr>
                        <a:t>GeV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0.92 +- 0.02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1.03 +- 0.02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kern="100" dirty="0">
                          <a:effectLst/>
                        </a:rPr>
                        <a:t>1.65 +- 0.02</a:t>
                      </a:r>
                      <a:endParaRPr lang="ru-RU" sz="1200" kern="100" dirty="0">
                        <a:effectLst/>
                        <a:latin typeface="Liberation Serif"/>
                        <a:ea typeface="Noto Sans CJK SC"/>
                        <a:cs typeface="Lohit Devanagari"/>
                      </a:endParaRPr>
                    </a:p>
                  </a:txBody>
                  <a:tcPr marL="33655" marR="34925" marT="34925" marB="34925"/>
                </a:tc>
                <a:extLst>
                  <a:ext uri="{0D108BD9-81ED-4DB2-BD59-A6C34878D82A}">
                    <a16:rowId xmlns:a16="http://schemas.microsoft.com/office/drawing/2014/main" xmlns="" val="3187941489"/>
                  </a:ext>
                </a:extLst>
              </a:tr>
            </a:tbl>
          </a:graphicData>
        </a:graphic>
      </p:graphicFrame>
      <p:pic>
        <p:nvPicPr>
          <p:cNvPr id="4" name="Изображение21">
            <a:extLst>
              <a:ext uri="{FF2B5EF4-FFF2-40B4-BE49-F238E27FC236}">
                <a16:creationId xmlns:a16="http://schemas.microsoft.com/office/drawing/2014/main" xmlns="" id="{E0CA0D78-1BA4-4727-BB04-FFE6CDD04E92}"/>
              </a:ext>
            </a:extLst>
          </p:cNvPr>
          <p:cNvPicPr/>
          <p:nvPr/>
        </p:nvPicPr>
        <p:blipFill rotWithShape="1">
          <a:blip r:embed="rId2" cstate="print"/>
          <a:srcRect r="51660"/>
          <a:stretch/>
        </p:blipFill>
        <p:spPr bwMode="auto">
          <a:xfrm>
            <a:off x="1428728" y="4214818"/>
            <a:ext cx="3515209" cy="24592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0579901-F3C5-41BF-B735-97880D80F72F}"/>
              </a:ext>
            </a:extLst>
          </p:cNvPr>
          <p:cNvSpPr txBox="1"/>
          <p:nvPr/>
        </p:nvSpPr>
        <p:spPr>
          <a:xfrm>
            <a:off x="1564151" y="267559"/>
            <a:ext cx="62103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600" b="1" dirty="0"/>
              <a:t>Angle reconstruction mean error (degrees) for 10-ton </a:t>
            </a:r>
            <a:r>
              <a:rPr lang="en-US" sz="1600" b="1" dirty="0" smtClean="0"/>
              <a:t>configuration</a:t>
            </a:r>
            <a:endParaRPr lang="ru-RU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Expected statistics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Изображение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6767" y="763350"/>
            <a:ext cx="8140700" cy="58525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164949"/>
            <a:ext cx="8353453" cy="90920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ain 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objectives of HERO</a:t>
            </a:r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</a:rPr>
              <a:t> mission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538" y="1714488"/>
            <a:ext cx="5791200" cy="380672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Arial Black" pitchFamily="34" charset="0"/>
              </a:rPr>
              <a:t>- 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The chemical composition of cosmic rays with an </a:t>
            </a:r>
            <a:r>
              <a:rPr lang="en-US" dirty="0" smtClean="0">
                <a:latin typeface="Arial Black" pitchFamily="34" charset="0"/>
                <a:ea typeface="Noto Sans CJK SC Regular" charset="0"/>
                <a:cs typeface="Noto Sans CJK SC Regular" charset="0"/>
              </a:rPr>
              <a:t>elemental charge 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resolution </a:t>
            </a:r>
            <a:r>
              <a:rPr lang="en-US" dirty="0" smtClean="0">
                <a:latin typeface="Arial Black" pitchFamily="34" charset="0"/>
                <a:ea typeface="Noto Sans CJK SC Regular" charset="0"/>
                <a:cs typeface="Noto Sans CJK SC Regular" charset="0"/>
              </a:rPr>
              <a:t>in 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the region of the "Christiansen-Kulikov CR knee" (energy 1-100PeV);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 A precise determination of the composition of CR in the energy range from several </a:t>
            </a:r>
            <a:r>
              <a:rPr lang="en-US" dirty="0" err="1">
                <a:latin typeface="Arial Black" pitchFamily="34" charset="0"/>
                <a:ea typeface="Noto Sans CJK SC Regular" charset="0"/>
                <a:cs typeface="Noto Sans CJK SC Regular" charset="0"/>
              </a:rPr>
              <a:t>TeV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 to 1PeV (high statistics and energy resolution);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 Investigation of the electron spectrum from hundreds of GeV to </a:t>
            </a:r>
            <a:r>
              <a:rPr lang="en-US" dirty="0" smtClean="0">
                <a:latin typeface="Arial Black" pitchFamily="34" charset="0"/>
                <a:ea typeface="Noto Sans CJK SC Regular" charset="0"/>
                <a:cs typeface="Noto Sans CJK SC Regular" charset="0"/>
              </a:rPr>
              <a:t>multi-</a:t>
            </a:r>
            <a:r>
              <a:rPr lang="en-US" dirty="0" err="1" smtClean="0">
                <a:latin typeface="Arial Black" pitchFamily="34" charset="0"/>
                <a:ea typeface="Noto Sans CJK SC Regular" charset="0"/>
                <a:cs typeface="Noto Sans CJK SC Regular" charset="0"/>
              </a:rPr>
              <a:t>TeV</a:t>
            </a:r>
            <a:r>
              <a:rPr lang="en-US" dirty="0" smtClean="0">
                <a:latin typeface="Arial Black" pitchFamily="34" charset="0"/>
                <a:ea typeface="Noto Sans CJK SC Regular" charset="0"/>
                <a:cs typeface="Noto Sans CJK SC Regular" charset="0"/>
              </a:rPr>
              <a:t> range</a:t>
            </a:r>
            <a:endParaRPr lang="en-US" dirty="0">
              <a:latin typeface="Arial Black" pitchFamily="34" charset="0"/>
              <a:ea typeface="Noto Sans CJK SC Regular" charset="0"/>
              <a:cs typeface="Noto Sans CJK SC Regular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buChar char="-"/>
            </a:pPr>
            <a:r>
              <a:rPr lang="en-US" dirty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The gamma-ray and electron spectra in a wide energy range with an ultrahigh energy resolution (</a:t>
            </a:r>
            <a:r>
              <a:rPr lang="en-US" dirty="0" err="1">
                <a:latin typeface="Arial Black" pitchFamily="34" charset="0"/>
                <a:ea typeface="Noto Sans CJK SC Regular" charset="0"/>
                <a:cs typeface="Noto Sans CJK SC Regular" charset="0"/>
              </a:rPr>
              <a:t>monoenergetic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 lines </a:t>
            </a:r>
            <a:r>
              <a:rPr lang="en-US" dirty="0" smtClean="0">
                <a:latin typeface="Arial Black" pitchFamily="34" charset="0"/>
                <a:ea typeface="Noto Sans CJK SC Regular" charset="0"/>
                <a:cs typeface="Noto Sans CJK SC Regular" charset="0"/>
              </a:rPr>
              <a:t>from dark matter annihilation);</a:t>
            </a:r>
            <a:endParaRPr lang="en-US" dirty="0">
              <a:latin typeface="Arial Black" pitchFamily="34" charset="0"/>
              <a:ea typeface="Noto Sans CJK SC Regular" charset="0"/>
              <a:cs typeface="Noto Sans CJK SC Regular" charset="0"/>
            </a:endParaRPr>
          </a:p>
          <a:p>
            <a:pPr>
              <a:spcBef>
                <a:spcPts val="1200"/>
              </a:spcBef>
              <a:buFontTx/>
              <a:buChar char="-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 smtClean="0">
                <a:latin typeface="Arial Black" pitchFamily="34" charset="0"/>
                <a:ea typeface="Noto Sans CJK SC Regular" charset="0"/>
                <a:cs typeface="Noto Sans CJK SC Regular" charset="0"/>
              </a:rPr>
              <a:t>CR composition 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of heavy</a:t>
            </a:r>
            <a:r>
              <a:rPr lang="ru-RU" dirty="0">
                <a:latin typeface="Arial Black" pitchFamily="34" charset="0"/>
                <a:ea typeface="Noto Sans CJK SC Regular" charset="0"/>
                <a:cs typeface="Noto Sans CJK SC Regular" charset="0"/>
              </a:rPr>
              <a:t> </a:t>
            </a: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and superheavy nuclei behind the peak of iron</a:t>
            </a:r>
            <a:endParaRPr lang="ru-RU" dirty="0">
              <a:latin typeface="Arial Black" pitchFamily="34" charset="0"/>
              <a:ea typeface="Noto Sans CJK SC Regular" charset="0"/>
              <a:cs typeface="Noto Sans CJK SC Regular" charset="0"/>
            </a:endParaRPr>
          </a:p>
          <a:p>
            <a:pPr>
              <a:spcBef>
                <a:spcPts val="1200"/>
              </a:spcBef>
              <a:buFontTx/>
              <a:buChar char="-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US" dirty="0">
                <a:latin typeface="Arial Black" pitchFamily="34" charset="0"/>
                <a:ea typeface="Noto Sans CJK SC Regular" charset="0"/>
                <a:cs typeface="Noto Sans CJK SC Regular" charset="0"/>
              </a:rPr>
              <a:t>The study of the anisotropy of cosmic rays</a:t>
            </a:r>
            <a:endParaRPr lang="ru-RU" dirty="0"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39856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8"/>
            <a:ext cx="4658883" cy="253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290"/>
            <a:ext cx="4500562" cy="453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3929058" cy="181588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To 2021 it’s information about abundant CR up to  500 </a:t>
            </a:r>
            <a:r>
              <a:rPr lang="en-US" dirty="0" err="1" smtClean="0">
                <a:solidFill>
                  <a:srgbClr val="0070C0"/>
                </a:solidFill>
                <a:latin typeface="Arial Black" pitchFamily="34" charset="0"/>
              </a:rPr>
              <a:t>TeV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 with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charge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Arial Black" pitchFamily="34" charset="0"/>
              </a:rPr>
              <a:t>resolution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.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It is </a:t>
            </a:r>
            <a:r>
              <a:rPr lang="en-US" dirty="0" err="1" smtClean="0">
                <a:solidFill>
                  <a:srgbClr val="0070C0"/>
                </a:solidFill>
                <a:latin typeface="Arial Black" pitchFamily="34" charset="0"/>
              </a:rPr>
              <a:t>finded</a:t>
            </a:r>
            <a:r>
              <a:rPr lang="en-US" dirty="0" smtClean="0">
                <a:solidFill>
                  <a:srgbClr val="0070C0"/>
                </a:solidFill>
                <a:latin typeface="Arial Black" pitchFamily="34" charset="0"/>
              </a:rPr>
              <a:t> a few CR features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298" y="5286388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What's next?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0778"/>
            <a:ext cx="9144000" cy="184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Arial Black" pitchFamily="34" charset="0"/>
              </a:rPr>
              <a:t>The integral spectrum of CR (m</a:t>
            </a:r>
            <a:r>
              <a:rPr lang="en-US" sz="1800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sz="1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Arial Black" pitchFamily="34" charset="0"/>
              </a:rPr>
              <a:t>sr</a:t>
            </a:r>
            <a:r>
              <a:rPr lang="en-US" sz="1800" dirty="0" smtClean="0">
                <a:solidFill>
                  <a:srgbClr val="FF0000"/>
                </a:solidFill>
                <a:latin typeface="Arial Black" pitchFamily="34" charset="0"/>
              </a:rPr>
              <a:t> year)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 smtClean="0">
                <a:latin typeface="Arial Black" pitchFamily="34" charset="0"/>
              </a:rPr>
              <a:t>                  (&gt;</a:t>
            </a:r>
            <a:r>
              <a:rPr lang="en-US" sz="1800" dirty="0">
                <a:latin typeface="Arial Black" pitchFamily="34" charset="0"/>
              </a:rPr>
              <a:t>E)   10</a:t>
            </a:r>
            <a:r>
              <a:rPr lang="en-US" sz="1800" baseline="30000" dirty="0">
                <a:latin typeface="Arial Black" pitchFamily="34" charset="0"/>
              </a:rPr>
              <a:t>14</a:t>
            </a:r>
            <a:r>
              <a:rPr lang="en-US" sz="1800" dirty="0">
                <a:latin typeface="Arial Black" pitchFamily="34" charset="0"/>
              </a:rPr>
              <a:t>       10</a:t>
            </a:r>
            <a:r>
              <a:rPr lang="en-US" sz="1800" baseline="30000" dirty="0">
                <a:latin typeface="Arial Black" pitchFamily="34" charset="0"/>
              </a:rPr>
              <a:t>15</a:t>
            </a:r>
            <a:r>
              <a:rPr lang="en-US" sz="1800" dirty="0">
                <a:latin typeface="Arial Black" pitchFamily="34" charset="0"/>
              </a:rPr>
              <a:t>        10</a:t>
            </a:r>
            <a:r>
              <a:rPr lang="en-US" sz="1800" baseline="30000" dirty="0">
                <a:latin typeface="Arial Black" pitchFamily="34" charset="0"/>
              </a:rPr>
              <a:t>16               </a:t>
            </a:r>
            <a:r>
              <a:rPr lang="en-US" sz="1800" dirty="0" smtClean="0">
                <a:latin typeface="Arial Black" pitchFamily="34" charset="0"/>
              </a:rPr>
              <a:t>10</a:t>
            </a:r>
            <a:r>
              <a:rPr lang="en-US" sz="1800" baseline="30000" dirty="0" smtClean="0">
                <a:latin typeface="Arial Black" pitchFamily="34" charset="0"/>
              </a:rPr>
              <a:t>17</a:t>
            </a:r>
            <a:r>
              <a:rPr lang="en-US" sz="1800" dirty="0" smtClean="0">
                <a:latin typeface="Arial Black" pitchFamily="34" charset="0"/>
              </a:rPr>
              <a:t>     </a:t>
            </a:r>
            <a:r>
              <a:rPr lang="en-US" sz="1800" dirty="0">
                <a:latin typeface="Arial Black" pitchFamily="34" charset="0"/>
              </a:rPr>
              <a:t>    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800" dirty="0">
                <a:latin typeface="Arial Black" pitchFamily="34" charset="0"/>
              </a:rPr>
              <a:t>            </a:t>
            </a:r>
            <a:r>
              <a:rPr lang="en-US" sz="1800" dirty="0" smtClean="0">
                <a:latin typeface="Arial Black" pitchFamily="34" charset="0"/>
              </a:rPr>
              <a:t>              </a:t>
            </a:r>
            <a:r>
              <a:rPr lang="en-US" sz="1800" dirty="0">
                <a:latin typeface="Arial Black" pitchFamily="34" charset="0"/>
              </a:rPr>
              <a:t>2100        46           0.8          </a:t>
            </a:r>
            <a:r>
              <a:rPr lang="en-US" sz="1800" dirty="0" smtClean="0">
                <a:latin typeface="Arial Black" pitchFamily="34" charset="0"/>
              </a:rPr>
              <a:t>0.0054</a:t>
            </a:r>
          </a:p>
          <a:p>
            <a:pPr algn="ctr">
              <a:buNone/>
            </a:pPr>
            <a:r>
              <a:rPr lang="en-US" sz="1800" b="1" dirty="0" smtClean="0">
                <a:latin typeface="+mn-lt"/>
              </a:rPr>
              <a:t>For 10</a:t>
            </a:r>
            <a:r>
              <a:rPr lang="en-US" sz="1800" b="1" baseline="30000" dirty="0" smtClean="0">
                <a:latin typeface="+mn-lt"/>
              </a:rPr>
              <a:t>15 </a:t>
            </a:r>
            <a:r>
              <a:rPr lang="en-US" sz="1800" b="1" dirty="0" smtClean="0">
                <a:latin typeface="+mn-lt"/>
              </a:rPr>
              <a:t>- 10</a:t>
            </a:r>
            <a:r>
              <a:rPr lang="en-US" sz="1800" b="1" baseline="30000" dirty="0" smtClean="0">
                <a:latin typeface="+mn-lt"/>
              </a:rPr>
              <a:t>16 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eV</a:t>
            </a:r>
            <a:r>
              <a:rPr lang="en-US" sz="1800" b="1" dirty="0" smtClean="0">
                <a:latin typeface="+mn-lt"/>
              </a:rPr>
              <a:t> range exploring it’s necessary at least 100 par. &gt;10</a:t>
            </a:r>
            <a:r>
              <a:rPr lang="en-US" sz="1800" b="1" baseline="30000" dirty="0" smtClean="0">
                <a:latin typeface="+mn-lt"/>
              </a:rPr>
              <a:t>16 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err="1" smtClean="0">
                <a:latin typeface="+mn-lt"/>
              </a:rPr>
              <a:t>eV</a:t>
            </a:r>
            <a:r>
              <a:rPr lang="en-US" sz="1800" b="1" dirty="0" smtClean="0">
                <a:latin typeface="+mn-lt"/>
              </a:rPr>
              <a:t>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The main requirement - effective exposure factor must be ~120 m</a:t>
            </a:r>
            <a:r>
              <a:rPr lang="en-US" b="1" baseline="30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cr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year</a:t>
            </a:r>
            <a:endParaRPr lang="en-US" dirty="0">
              <a:latin typeface="Arial Black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928802"/>
          <a:ext cx="8286807" cy="4430095"/>
        </p:xfrm>
        <a:graphic>
          <a:graphicData uri="http://schemas.openxmlformats.org/drawingml/2006/table">
            <a:tbl>
              <a:tblPr/>
              <a:tblGrid>
                <a:gridCol w="1331471"/>
                <a:gridCol w="1168859"/>
                <a:gridCol w="1928826"/>
                <a:gridCol w="1714512"/>
                <a:gridCol w="2143139"/>
              </a:tblGrid>
              <a:tr h="487377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Title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Years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Effective exposure factor m</a:t>
                      </a:r>
                      <a:r>
                        <a:rPr lang="en-US" sz="1500" b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sr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year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Range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eV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Components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Fermi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since</a:t>
                      </a:r>
                      <a:r>
                        <a:rPr lang="en-US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2*10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3*10</a:t>
                      </a:r>
                      <a:r>
                        <a:rPr lang="en-US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2*10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2  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Gamma</a:t>
                      </a:r>
                      <a:br>
                        <a:rPr lang="en-US" sz="1600" b="1" dirty="0" smtClean="0"/>
                      </a:br>
                      <a:r>
                        <a:rPr lang="en-US" sz="1600" b="1" dirty="0" smtClean="0"/>
                        <a:t>Electrons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AMS02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Since </a:t>
                      </a:r>
                      <a:r>
                        <a:rPr lang="en-US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&lt;2*10</a:t>
                      </a:r>
                      <a:r>
                        <a:rPr lang="en-US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эВ/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Nuclei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Electrons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NUCLEON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2015- 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2.4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0.7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5*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5*10</a:t>
                      </a:r>
                      <a:r>
                        <a:rPr lang="en-US" sz="1500" b="1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Nuclei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Electrons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cap="all" baseline="0" dirty="0" err="1">
                          <a:latin typeface="+mn-lt"/>
                          <a:ea typeface="Times New Roman"/>
                          <a:cs typeface="Times New Roman"/>
                        </a:rPr>
                        <a:t>Calet</a:t>
                      </a:r>
                      <a:endParaRPr lang="ru-RU" sz="1500" b="1" cap="all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since</a:t>
                      </a: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0.3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*10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-2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*10</a:t>
                      </a:r>
                      <a:r>
                        <a:rPr lang="ru-RU" sz="1500" b="1" baseline="30000" dirty="0" smtClean="0"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Nuclei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Electrons Gamma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cap="all" baseline="0" dirty="0" err="1">
                          <a:latin typeface="+mn-lt"/>
                          <a:ea typeface="Times New Roman"/>
                          <a:cs typeface="Times New Roman"/>
                        </a:rPr>
                        <a:t>Dampe</a:t>
                      </a:r>
                      <a:endParaRPr lang="ru-RU" sz="1500" b="1" cap="all" baseline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since</a:t>
                      </a:r>
                      <a:r>
                        <a:rPr lang="en-US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5*10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500" b="1" dirty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b="1" dirty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latin typeface="+mn-lt"/>
                          <a:ea typeface="Times New Roman"/>
                          <a:cs typeface="Times New Roman"/>
                        </a:rPr>
                        <a:t>12  </a:t>
                      </a:r>
                      <a:endParaRPr lang="ru-RU" sz="15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Nuclei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Electrons Gamma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ISS-CREAM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dirty="0" smtClean="0"/>
                        <a:t>since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~3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5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rtl="0" fontAlgn="t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r>
                        <a:rPr lang="ru-RU" sz="150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-10</a:t>
                      </a:r>
                      <a:r>
                        <a:rPr lang="ru-RU" sz="1500" b="1" i="0" u="none" strike="noStrike" baseline="30000" dirty="0" smtClean="0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Nuclei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/>
                        <a:t>Electrons 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HERD</a:t>
                      </a: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3*10</a:t>
                      </a:r>
                      <a:r>
                        <a:rPr lang="ru-RU" sz="1500" b="1" baseline="30000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Nuclei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accent2"/>
                          </a:solidFill>
                        </a:rPr>
                        <a:t>Electrons Gamma</a:t>
                      </a:r>
                      <a:endParaRPr lang="ru-RU" sz="1600" b="1" dirty="0" smtClean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Gamma-400</a:t>
                      </a: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500" b="1" dirty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500" b="1" baseline="30000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500" b="1" dirty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US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3*10</a:t>
                      </a:r>
                      <a:r>
                        <a:rPr lang="en-US" sz="1500" b="1" baseline="30000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500" b="1" baseline="30000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  </a:t>
                      </a:r>
                      <a:endParaRPr lang="en-US" sz="1500" b="1" baseline="30000" dirty="0" smtClean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-5</a:t>
                      </a:r>
                      <a:r>
                        <a:rPr lang="en-US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1500" b="1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00" b="1" baseline="30000" dirty="0" smtClean="0">
                          <a:solidFill>
                            <a:schemeClr val="accent2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500" b="1" dirty="0" smtClean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Nuclei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2"/>
                          </a:solidFill>
                        </a:rPr>
                        <a:t>Electrons Gamma</a:t>
                      </a:r>
                      <a:endParaRPr lang="ru-RU" sz="1400" b="1" dirty="0" smtClean="0">
                        <a:solidFill>
                          <a:schemeClr val="accent2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2787" marR="427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142852"/>
            <a:ext cx="5357850" cy="228370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marL="342900" indent="-342900" algn="ctr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HERO</a:t>
            </a:r>
          </a:p>
          <a:p>
            <a:pPr marL="342900" indent="-342900" algn="ctr">
              <a:buNone/>
            </a:pP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en-US" sz="3200" u="sng" dirty="0" smtClean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igh </a:t>
            </a:r>
            <a:r>
              <a:rPr lang="en-US" sz="3200" u="sng" dirty="0" smtClean="0">
                <a:solidFill>
                  <a:srgbClr val="FF0000"/>
                </a:solidFill>
                <a:latin typeface="Arial Black" pitchFamily="34" charset="0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nergy </a:t>
            </a:r>
            <a:r>
              <a:rPr lang="en-US" sz="3200" u="sng" dirty="0" smtClean="0">
                <a:solidFill>
                  <a:srgbClr val="FF0000"/>
                </a:solidFill>
                <a:latin typeface="Arial Black" pitchFamily="34" charset="0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ays </a:t>
            </a:r>
            <a:r>
              <a:rPr lang="en-US" sz="3200" u="sng" dirty="0" smtClean="0">
                <a:solidFill>
                  <a:srgbClr val="FF0000"/>
                </a:solidFill>
                <a:latin typeface="Arial Black" pitchFamily="34" charset="0"/>
              </a:rPr>
              <a:t>O</a:t>
            </a: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bservatory” </a:t>
            </a:r>
          </a:p>
          <a:p>
            <a:pPr marL="342900" indent="-342900" algn="ctr">
              <a:buNone/>
            </a:pPr>
            <a:r>
              <a:rPr lang="en-US" sz="1600" b="1" dirty="0" smtClean="0"/>
              <a:t>supported by the Russian Academy of Sciences and included in the Russian Federal Space Program</a:t>
            </a:r>
          </a:p>
          <a:p>
            <a:pPr marL="342900" indent="-342900" algn="ctr"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R&amp;D stage is ended in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928934"/>
            <a:ext cx="8429684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Main physical Requirements: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 Effective exposure factor &gt;120 m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sr</a:t>
            </a:r>
            <a:r>
              <a:rPr lang="en-US" b="1" dirty="0" smtClean="0">
                <a:solidFill>
                  <a:srgbClr val="FF0000"/>
                </a:solidFill>
              </a:rPr>
              <a:t> year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Energy resolution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  for Protons at  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5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-10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6  </a:t>
            </a:r>
            <a:r>
              <a:rPr lang="en-US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&lt; 30%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                       at  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2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-10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5  </a:t>
            </a:r>
            <a:r>
              <a:rPr lang="en-US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&lt; 20%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  for </a:t>
            </a:r>
            <a:r>
              <a:rPr lang="en-US" b="1" dirty="0" smtClean="0">
                <a:solidFill>
                  <a:srgbClr val="FF0000"/>
                </a:solidFill>
              </a:rPr>
              <a:t>Nuclei</a:t>
            </a: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   at  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2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-10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6  </a:t>
            </a:r>
            <a:r>
              <a:rPr lang="en-US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&lt; 15-20%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for Leptons </a:t>
            </a: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at  3*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ru-RU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-10</a:t>
            </a:r>
            <a:r>
              <a:rPr lang="ru-RU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1</a:t>
            </a:r>
            <a:r>
              <a:rPr lang="en-US" b="1" baseline="30000" dirty="0" smtClean="0">
                <a:solidFill>
                  <a:srgbClr val="FF0000"/>
                </a:solidFill>
                <a:ea typeface="Times New Roman"/>
                <a:cs typeface="Times New Roman"/>
              </a:rPr>
              <a:t>3  </a:t>
            </a:r>
            <a:r>
              <a:rPr lang="en-US" b="1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eV</a:t>
            </a:r>
            <a:r>
              <a:rPr lang="en-US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 ~ 1%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nly </a:t>
            </a:r>
            <a:r>
              <a:rPr lang="en-US" b="1" dirty="0" smtClean="0">
                <a:solidFill>
                  <a:srgbClr val="FF0000"/>
                </a:solidFill>
              </a:rPr>
              <a:t>technology </a:t>
            </a:r>
            <a:r>
              <a:rPr lang="en-US" b="1" dirty="0" smtClean="0">
                <a:solidFill>
                  <a:srgbClr val="FF0000"/>
                </a:solidFill>
              </a:rPr>
              <a:t>of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Heavy </a:t>
            </a:r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3D </a:t>
            </a:r>
            <a:r>
              <a:rPr lang="en-US" sz="2400" b="1" dirty="0" smtClean="0">
                <a:solidFill>
                  <a:srgbClr val="0070C0"/>
                </a:solidFill>
                <a:latin typeface="Arial Black" pitchFamily="34" charset="0"/>
              </a:rPr>
              <a:t>Ionization Calorimeter</a:t>
            </a:r>
            <a:endParaRPr lang="ru-RU" sz="24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642918"/>
            <a:ext cx="5985510" cy="5822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720" y="0"/>
            <a:ext cx="8429684" cy="84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Main </a:t>
            </a:r>
            <a:r>
              <a:rPr lang="en-US" b="1" dirty="0" smtClean="0"/>
              <a:t>Requirements: </a:t>
            </a:r>
            <a:r>
              <a:rPr lang="en-US" b="1" dirty="0" smtClean="0"/>
              <a:t>Weight</a:t>
            </a:r>
          </a:p>
          <a:p>
            <a:pPr>
              <a:buNone/>
            </a:pPr>
            <a:endParaRPr lang="en-US" sz="1400" b="1" dirty="0" smtClean="0"/>
          </a:p>
          <a:p>
            <a:pPr>
              <a:buNone/>
            </a:pPr>
            <a:r>
              <a:rPr lang="en-US" sz="1400" b="1" dirty="0" smtClean="0"/>
              <a:t>Modern </a:t>
            </a:r>
            <a:r>
              <a:rPr lang="en-US" sz="1400" b="1" dirty="0" smtClean="0"/>
              <a:t>Russian  launch vehicles, Existing, and under development </a:t>
            </a:r>
            <a:endParaRPr lang="en-US" sz="1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2844" y="6500834"/>
            <a:ext cx="54292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[</a:t>
            </a:r>
            <a:r>
              <a:rPr lang="ru-RU" sz="1000" b="1" dirty="0" smtClean="0"/>
              <a:t>Афанасьев </a:t>
            </a:r>
            <a:r>
              <a:rPr lang="ru-RU" sz="1000" b="1" dirty="0" smtClean="0"/>
              <a:t>И.Б. Локомотивы нового поколения. </a:t>
            </a:r>
            <a:r>
              <a:rPr lang="ru-RU" sz="1000" b="1" dirty="0" smtClean="0"/>
              <a:t>Русский</a:t>
            </a:r>
            <a:r>
              <a:rPr lang="en-US" sz="1000" b="1" dirty="0" smtClean="0"/>
              <a:t> </a:t>
            </a:r>
            <a:r>
              <a:rPr lang="ru-RU" sz="1000" b="1" dirty="0" smtClean="0"/>
              <a:t>космос</a:t>
            </a:r>
            <a:r>
              <a:rPr lang="ru-RU" sz="1000" b="1" dirty="0" smtClean="0"/>
              <a:t>, 15 (2020), </a:t>
            </a:r>
            <a:r>
              <a:rPr lang="ru-RU" sz="1000" b="1" dirty="0" smtClean="0"/>
              <a:t>34-39</a:t>
            </a:r>
            <a:r>
              <a:rPr lang="en-US" sz="1000" b="1" dirty="0" smtClean="0"/>
              <a:t>]</a:t>
            </a:r>
            <a:endParaRPr lang="ru-RU" sz="1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0760" y="1928802"/>
            <a:ext cx="29289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/>
              <a:t>By R&amp;D specification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Three </a:t>
            </a:r>
            <a:r>
              <a:rPr lang="en-US" b="1" dirty="0" smtClean="0"/>
              <a:t>versions of </a:t>
            </a:r>
            <a:r>
              <a:rPr lang="en-US" b="1" dirty="0" smtClean="0"/>
              <a:t>HERO </a:t>
            </a:r>
            <a:r>
              <a:rPr lang="en-US" b="1" dirty="0" smtClean="0"/>
              <a:t>calorimeter were </a:t>
            </a:r>
            <a:r>
              <a:rPr lang="en-US" b="1" dirty="0" smtClean="0"/>
              <a:t>considered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10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tons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30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tons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70 tons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4296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latin typeface="Arial Black" pitchFamily="34" charset="0"/>
              </a:rPr>
              <a:t>O</a:t>
            </a:r>
            <a:r>
              <a:rPr lang="en-US" b="1" dirty="0" smtClean="0">
                <a:latin typeface="Arial Black" pitchFamily="34" charset="0"/>
              </a:rPr>
              <a:t>ther requirements:</a:t>
            </a:r>
            <a:endParaRPr lang="en-US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- relatively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fast apparatus development (less than 5 years)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- relatively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cheap production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mission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success (high reliability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en-US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Do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not use new technologies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Only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those that have reliably worked in space </a:t>
            </a:r>
            <a:endParaRPr lang="en-US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for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several years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NUCLЕON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- base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429684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IC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shape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optimization</a:t>
            </a:r>
            <a:endParaRPr lang="en-US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After </a:t>
            </a:r>
            <a:r>
              <a:rPr lang="en-US" b="1" dirty="0" smtClean="0">
                <a:solidFill>
                  <a:srgbClr val="0070C0"/>
                </a:solidFill>
              </a:rPr>
              <a:t>wild simulations the most optimal shape </a:t>
            </a:r>
            <a:r>
              <a:rPr lang="en-US" b="1" dirty="0" smtClean="0">
                <a:solidFill>
                  <a:srgbClr val="0070C0"/>
                </a:solidFill>
              </a:rPr>
              <a:t>– 3D IC </a:t>
            </a:r>
            <a:r>
              <a:rPr lang="en-US" b="1" dirty="0" smtClean="0">
                <a:solidFill>
                  <a:srgbClr val="0070C0"/>
                </a:solidFill>
              </a:rPr>
              <a:t>of a prism form placed lateral surface to the Earth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71612"/>
            <a:ext cx="470044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307181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two limiting forms of the prism: “pancake“, "pencil"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DMP\AppData\Local\Microsoft\Windows\Temporary Internet Files\Content.Outlook\D35CZP3O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57694"/>
            <a:ext cx="342902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DMP\AppData\Local\Microsoft\Windows\Temporary Internet Files\Content.Outlook\D35CZP3O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428976"/>
            <a:ext cx="9007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3504" y="3714752"/>
            <a:ext cx="38576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IC substance.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optimal - a combination of a very heavy (tungsten) and very light (polystyrene) to optimize development electromagnetic and </a:t>
            </a:r>
            <a:r>
              <a:rPr lang="en-US" b="1" dirty="0" err="1" smtClean="0">
                <a:solidFill>
                  <a:srgbClr val="0070C0"/>
                </a:solidFill>
              </a:rPr>
              <a:t>hadronic</a:t>
            </a:r>
            <a:r>
              <a:rPr lang="en-US" b="1" dirty="0" smtClean="0">
                <a:solidFill>
                  <a:srgbClr val="0070C0"/>
                </a:solidFill>
              </a:rPr>
              <a:t> cascades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43306" y="214291"/>
            <a:ext cx="5202240" cy="4000528"/>
            <a:chOff x="6275379" y="82073"/>
            <a:chExt cx="5916620" cy="4090935"/>
          </a:xfrm>
        </p:grpSpPr>
        <p:pic>
          <p:nvPicPr>
            <p:cNvPr id="3" name="Рисунок 2" descr="Изображение выглядит как пуфи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F2290FF-5817-4D5D-AF63-E16803E0F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944" t="8677" r="33820" b="2329"/>
            <a:stretch/>
          </p:blipFill>
          <p:spPr>
            <a:xfrm>
              <a:off x="6275379" y="82073"/>
              <a:ext cx="3793195" cy="4090935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728E3F3F-F6F6-4B9E-89F5-9F1978528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4244" b="68293" l="3275" r="90585">
                          <a14:foregroundMark x1="27251" y1="50537" x2="27251" y2="50537"/>
                          <a14:foregroundMark x1="14269" y1="53951" x2="26023" y2="42829"/>
                          <a14:foregroundMark x1="26023" y1="42829" x2="51520" y2="57659"/>
                          <a14:foregroundMark x1="51520" y1="57659" x2="40234" y2="56098"/>
                          <a14:foregroundMark x1="40234" y1="56098" x2="31111" y2="45951"/>
                          <a14:foregroundMark x1="31111" y1="45951" x2="29123" y2="44976"/>
                          <a14:foregroundMark x1="4499" y1="41833" x2="4592" y2="40756"/>
                          <a14:foregroundMark x1="4384" y1="43152" x2="4474" y2="42115"/>
                          <a14:foregroundMark x1="5444" y1="37198" x2="15673" y2="39610"/>
                          <a14:foregroundMark x1="15673" y1="39610" x2="26433" y2="47415"/>
                          <a14:foregroundMark x1="26433" y1="47415" x2="38187" y2="46049"/>
                          <a14:foregroundMark x1="38187" y1="46049" x2="49649" y2="38829"/>
                          <a14:foregroundMark x1="49649" y1="38829" x2="60175" y2="44195"/>
                          <a14:foregroundMark x1="60175" y1="44195" x2="68947" y2="56098"/>
                          <a14:foregroundMark x1="68947" y1="56098" x2="58713" y2="63415"/>
                          <a14:foregroundMark x1="58713" y1="63415" x2="47310" y2="56585"/>
                          <a14:foregroundMark x1="47310" y1="56585" x2="26140" y2="63512"/>
                          <a14:foregroundMark x1="26140" y1="63512" x2="4357" y2="54427"/>
                          <a14:foregroundMark x1="56199" y1="41268" x2="67251" y2="35610"/>
                          <a14:foregroundMark x1="67251" y1="35610" x2="74737" y2="48878"/>
                          <a14:foregroundMark x1="74737" y1="48878" x2="90643" y2="56293"/>
                          <a14:foregroundMark x1="90643" y1="56293" x2="89006" y2="64195"/>
                          <a14:foregroundMark x1="4901" y1="41287" x2="4439" y2="42057"/>
                          <a14:foregroundMark x1="5965" y1="38927" x2="4952" y2="40581"/>
                          <a14:foregroundMark x1="30877" y1="67220" x2="41579" y2="69463"/>
                          <a14:foregroundMark x1="41579" y1="69463" x2="53099" y2="68098"/>
                          <a14:foregroundMark x1="53099" y1="68098" x2="59181" y2="68293"/>
                          <a14:foregroundMark x1="4444" y1="49073" x2="5439" y2="49951"/>
                          <a14:backgroundMark x1="3684" y1="46537" x2="3684" y2="46537"/>
                          <a14:backgroundMark x1="2749" y1="51220" x2="4211" y2="54146"/>
                          <a14:backgroundMark x1="2982" y1="45171" x2="4971" y2="45366"/>
                          <a14:backgroundMark x1="2865" y1="39024" x2="3761" y2="39068"/>
                          <a14:backgroundMark x1="4620" y1="39024" x2="4912" y2="38341"/>
                          <a14:backgroundMark x1="3626" y1="40293" x2="4854" y2="39220"/>
                          <a14:backgroundMark x1="4444" y1="39707" x2="4152" y2="40000"/>
                          <a14:backgroundMark x1="2398" y1="42146" x2="3216" y2="43512"/>
                          <a14:backgroundMark x1="4503" y1="45366" x2="3099" y2="48000"/>
                          <a14:backgroundMark x1="2924" y1="50244" x2="3743" y2="50829"/>
                          <a14:backgroundMark x1="3860" y1="53659" x2="3158" y2="54537"/>
                        </a14:backgroundRemoval>
                      </a14:imgEffect>
                      <a14:imgEffect>
                        <a14:brightnessContrast contras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7643" r="50112" b="25529"/>
            <a:stretch/>
          </p:blipFill>
          <p:spPr>
            <a:xfrm>
              <a:off x="8274050" y="800621"/>
              <a:ext cx="3917949" cy="3145975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prstClr val="black">
                  <a:alpha val="93000"/>
                </a:prstClr>
              </a:outerShdw>
            </a:effectLst>
          </p:spPr>
        </p:pic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515ED0ED-62BB-4517-8FAD-75E14ACDE616}"/>
                </a:ext>
              </a:extLst>
            </p:cNvPr>
            <p:cNvSpPr/>
            <p:nvPr/>
          </p:nvSpPr>
          <p:spPr>
            <a:xfrm>
              <a:off x="6275379" y="421640"/>
              <a:ext cx="1319221" cy="69596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2C3584E5-BA0F-4CE3-ABCB-9D7A6697C880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6468574" y="1015679"/>
              <a:ext cx="2050586" cy="209328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B9CDCF1C-DE5D-49A1-A1B4-6B929C6A6645}"/>
                </a:ext>
              </a:extLst>
            </p:cNvPr>
            <p:cNvCxnSpPr>
              <a:cxnSpLocks/>
            </p:cNvCxnSpPr>
            <p:nvPr/>
          </p:nvCxnSpPr>
          <p:spPr>
            <a:xfrm>
              <a:off x="7066280" y="421640"/>
              <a:ext cx="5125719" cy="6959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0" y="571480"/>
            <a:ext cx="35718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IC consists of </a:t>
            </a:r>
            <a:r>
              <a:rPr lang="en-US" dirty="0" smtClean="0"/>
              <a:t>N </a:t>
            </a:r>
            <a:r>
              <a:rPr lang="en-US" dirty="0"/>
              <a:t>identical layers. Each layer is a hexagonal plane, 24+3 mm thick, with three layers of polystyrene scintillator (ρ~1.0 g/cm3, h=</a:t>
            </a:r>
            <a:r>
              <a:rPr lang="ru-RU" dirty="0"/>
              <a:t>8</a:t>
            </a:r>
            <a:r>
              <a:rPr lang="en-US" dirty="0"/>
              <a:t> mm)</a:t>
            </a:r>
            <a:r>
              <a:rPr lang="ru-RU" dirty="0"/>
              <a:t> </a:t>
            </a:r>
            <a:r>
              <a:rPr lang="en-US" dirty="0"/>
              <a:t>with </a:t>
            </a:r>
            <a:r>
              <a:rPr lang="ru-RU" dirty="0"/>
              <a:t>56 </a:t>
            </a:r>
            <a:r>
              <a:rPr lang="en-US" dirty="0"/>
              <a:t>2.5cm strips oriented at 60</a:t>
            </a:r>
            <a:r>
              <a:rPr lang="en-US" baseline="30000" dirty="0"/>
              <a:t>o</a:t>
            </a:r>
            <a:r>
              <a:rPr lang="en-US" dirty="0"/>
              <a:t> angle relative to each other and a tungsten-copper-nickel alloy absorber (ρ~16/5 g/cm3, h=3 mm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929066"/>
            <a:ext cx="1776426" cy="243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4404</TotalTime>
  <Words>907</Words>
  <Application>Microsoft Office PowerPoint</Application>
  <PresentationFormat>Экран (4:3)</PresentationFormat>
  <Paragraphs>173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Geometry optimization and energy resolution</vt:lpstr>
      <vt:lpstr>Слайд 13</vt:lpstr>
      <vt:lpstr>Слайд 14</vt:lpstr>
      <vt:lpstr>Слайд 15</vt:lpstr>
      <vt:lpstr>Expected statistics</vt:lpstr>
      <vt:lpstr>Main objectives of HERO mission</vt:lpstr>
    </vt:vector>
  </TitlesOfParts>
  <Company>yyyy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xxxx</dc:creator>
  <cp:lastModifiedBy>home_dmp</cp:lastModifiedBy>
  <cp:revision>382</cp:revision>
  <dcterms:created xsi:type="dcterms:W3CDTF">2011-03-24T09:50:03Z</dcterms:created>
  <dcterms:modified xsi:type="dcterms:W3CDTF">2021-06-10T10:32:12Z</dcterms:modified>
</cp:coreProperties>
</file>