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43" r:id="rId3"/>
  </p:sldMasterIdLst>
  <p:notesMasterIdLst>
    <p:notesMasterId r:id="rId14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D3EA3-6680-45BB-8A1D-E2F78875EE81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13352-1F6D-4A77-A374-363262124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9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5268831"/>
            <a:ext cx="4989513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мероприятия/название площадки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919413"/>
            <a:ext cx="6399213" cy="14382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0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5845148"/>
            <a:ext cx="4989513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6105197"/>
            <a:ext cx="4989513" cy="2114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0568" y="5157192"/>
            <a:ext cx="7430039" cy="507962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063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AC850-ABBE-45BF-B319-085C9CA19B8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43757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560E7-4D2C-4F2F-B6E0-F0C261B0A3C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F8CD58-659C-4783-A177-EFE553700AF3}"/>
              </a:ext>
            </a:extLst>
          </p:cNvPr>
          <p:cNvSpPr/>
          <p:nvPr userDrawn="1"/>
        </p:nvSpPr>
        <p:spPr>
          <a:xfrm>
            <a:off x="196850" y="30632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6234C8-DAEE-45EA-AE43-4EA52E3C9D3E}"/>
              </a:ext>
            </a:extLst>
          </p:cNvPr>
          <p:cNvSpPr/>
          <p:nvPr userDrawn="1"/>
        </p:nvSpPr>
        <p:spPr>
          <a:xfrm>
            <a:off x="1648379" y="2474268"/>
            <a:ext cx="2923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334184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B7688-8BA0-4E80-8E8D-6D5ABBCDE6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047528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99416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539749" y="1340710"/>
            <a:ext cx="6624611" cy="4392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600" kern="120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8100490" y="6237390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16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027639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81200"/>
            <a:ext cx="4733926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6088743"/>
            <a:ext cx="4733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820307"/>
            <a:ext cx="4733925" cy="12641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5768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58560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46EEE-063C-4325-AE68-69B80103E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" y="793693"/>
            <a:ext cx="1337854" cy="501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0327B1-353A-458D-A06E-D63732E413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" y="160239"/>
            <a:ext cx="1329665" cy="473216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B7AD173-CFFC-48D0-A016-501187D51338}"/>
              </a:ext>
            </a:extLst>
          </p:cNvPr>
          <p:cNvCxnSpPr/>
          <p:nvPr userDrawn="1"/>
        </p:nvCxnSpPr>
        <p:spPr>
          <a:xfrm>
            <a:off x="233664" y="721561"/>
            <a:ext cx="1439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69201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6F58-A743-4385-9ED7-5928BC8958C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189782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971682-90F7-4BF3-8FAD-E468C3D59C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" y="793693"/>
            <a:ext cx="1337854" cy="5016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8E2F07-422C-4127-8C57-44B5D613A55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" y="160239"/>
            <a:ext cx="1329665" cy="47321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3CE1D43-67E2-41EE-99EB-529B1636A8B5}"/>
              </a:ext>
            </a:extLst>
          </p:cNvPr>
          <p:cNvCxnSpPr/>
          <p:nvPr userDrawn="1"/>
        </p:nvCxnSpPr>
        <p:spPr>
          <a:xfrm>
            <a:off x="233664" y="721561"/>
            <a:ext cx="1439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2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5062AC-9AF7-44D5-B26F-21024A8186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17" y="645977"/>
            <a:ext cx="1069075" cy="4009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AE1223-2D60-49E8-85CB-CBFBB8DEE8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05" y="115789"/>
            <a:ext cx="1062531" cy="37814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6CD1EB9-3369-4CF8-80A0-AB055D6E8AD4}"/>
              </a:ext>
            </a:extLst>
          </p:cNvPr>
          <p:cNvCxnSpPr>
            <a:cxnSpLocks/>
          </p:cNvCxnSpPr>
          <p:nvPr userDrawn="1"/>
        </p:nvCxnSpPr>
        <p:spPr>
          <a:xfrm>
            <a:off x="7769006" y="569955"/>
            <a:ext cx="1150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9524F4FA-94E8-45CF-B3FD-CA592D0FF074}"/>
              </a:ext>
            </a:extLst>
          </p:cNvPr>
          <p:cNvSpPr txBox="1">
            <a:spLocks/>
          </p:cNvSpPr>
          <p:nvPr userDrawn="1"/>
        </p:nvSpPr>
        <p:spPr>
          <a:xfrm>
            <a:off x="8100490" y="6237390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16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5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7" r:id="rId2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73E72-C4B9-450A-9353-169B0748E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" y="1970843"/>
            <a:ext cx="6858000" cy="1679138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</a:rPr>
              <a:t>Исследование мартенситного превращения при деформационном упрочнении аустенитной стали методом сканирующей контактной потенциометрии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F3D6A2-A753-4455-B354-CDFDF5CF6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" y="4251960"/>
            <a:ext cx="4366260" cy="975360"/>
          </a:xfrm>
        </p:spPr>
        <p:txBody>
          <a:bodyPr/>
          <a:lstStyle/>
          <a:p>
            <a:pPr algn="l"/>
            <a:r>
              <a:rPr lang="ru-RU" u="sng" dirty="0"/>
              <a:t>Константинов И.П.</a:t>
            </a:r>
            <a:r>
              <a:rPr lang="ru-RU" dirty="0"/>
              <a:t> (докладчик)</a:t>
            </a:r>
          </a:p>
          <a:p>
            <a:pPr algn="l"/>
            <a:r>
              <a:rPr lang="ru-RU" dirty="0"/>
              <a:t>Гаптрахманов Р.Р.</a:t>
            </a:r>
          </a:p>
          <a:p>
            <a:pPr algn="l"/>
            <a:r>
              <a:rPr lang="ru-RU" dirty="0"/>
              <a:t>Баранов М.И.</a:t>
            </a:r>
          </a:p>
          <a:p>
            <a:pPr algn="l"/>
            <a:r>
              <a:rPr lang="ru-RU" dirty="0"/>
              <a:t>Сурин В.И.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CC8BD7-EBC1-49C2-8ABB-5884C798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46614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2D6DB16-FA10-43F4-B08E-1BE8BC68C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944" y="2500313"/>
            <a:ext cx="7019291" cy="553606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3F050405-6419-47B3-9787-CC44ABC218BD}"/>
              </a:ext>
            </a:extLst>
          </p:cNvPr>
          <p:cNvSpPr txBox="1">
            <a:spLocks/>
          </p:cNvSpPr>
          <p:nvPr/>
        </p:nvSpPr>
        <p:spPr>
          <a:xfrm>
            <a:off x="304800" y="4300833"/>
            <a:ext cx="6789420" cy="163514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u="sng" dirty="0"/>
              <a:t>Константинов И.П.</a:t>
            </a:r>
            <a:r>
              <a:rPr lang="ru-RU" sz="1400" dirty="0"/>
              <a:t> (докладчик) НИЯУ МИФИ (6 курс)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Гаптрахманов Р.Р. НИЯУ МИФИ (6 курс)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Баранов М.И. НИЯУ МИФИ (6 курс)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Сурин В.И. НИЯУ МИФИ (доцент, Институт ядерной физики и технологий)</a:t>
            </a:r>
          </a:p>
        </p:txBody>
      </p:sp>
    </p:spTree>
    <p:extLst>
      <p:ext uri="{BB962C8B-B14F-4D97-AF65-F5344CB8AC3E}">
        <p14:creationId xmlns:p14="http://schemas.microsoft.com/office/powerpoint/2010/main" val="175744124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B550BE06-6085-443D-A034-2C42A5591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9" y="1340710"/>
            <a:ext cx="5266247" cy="17682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</a:rPr>
              <a:t>Исследовался образец стали ЭИ847 методом сканирующей контактной потенциометрии при комнатной температуре в интервале нагрузок от 60 до 650 МПа в течение нескольких недель с интервалами от одного до пяти дней, в течение которых образец находился в ненагруженном состоянии</a:t>
            </a: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</a:rPr>
              <a:t>Представлены результаты исследования стадий формирования мартенситной фазы в аустенитной стали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FDCF52C-0066-4E4B-90C0-F05A2CE3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</a:rPr>
              <a:t>Объект исследования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86CB38-15D6-4A19-A837-E229B61BE77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427" y="1347436"/>
            <a:ext cx="2849732" cy="352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8880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B550BE06-6085-443D-A034-2C42A5591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287370"/>
            <a:ext cx="6624611" cy="25835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</a:rPr>
              <a:t>Метод сканирующей контактной потенциометрии (СКП) основан на теории микроконтакта, согласно которой электрофизический контакт между поверхностями достигается вследствие точечных касаний отдельных выступов и впадин, а также вследствие множественного взаимодействия микронеровностей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</a:rPr>
              <a:t>При деформации объекта, электрофизический контакт меняется, а также меняется сопротивление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FDCF52C-0066-4E4B-90C0-F05A2CE3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</a:rPr>
              <a:t>Метод исследования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7155E5-EADD-4E54-8643-76DDB2D0077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761" y="3977492"/>
            <a:ext cx="3978010" cy="17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8E9620-F4C0-4287-BF94-EE1823934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9" y="3977492"/>
            <a:ext cx="4560738" cy="23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092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7286E6D-A540-4032-9C0C-95CDF0A55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Аустенитная сталь представляет собой сталь, в которой атомы железа расположены в гранецентрированной кристаллической (ГЦК) решётке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Аустенитная сталь </a:t>
            </a:r>
            <a:r>
              <a:rPr lang="ru-RU" sz="2000" b="1" dirty="0"/>
              <a:t>немагнитная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Атомы расположены в вершинах каждой вершины куба, а также в центре каждой грани куба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мартенситной стали атомы железа расположены в объёмно-центрированной кристаллической (ОЦК) решётке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Мартенситная сталь </a:t>
            </a:r>
            <a:r>
              <a:rPr lang="ru-RU" sz="2000" b="1" dirty="0"/>
              <a:t>обладает магнитными свойствами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Атомы расположены в вершинах каждой грани куба, а также в центре самого куба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8049AE9-8DA7-4803-8FB2-AC935392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Мартенсит</a:t>
            </a:r>
            <a:r>
              <a:rPr lang="ru-RU" dirty="0"/>
              <a:t> и Аустенит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E60B37-6F96-414B-B5DB-47219E46DD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40" y="1340710"/>
            <a:ext cx="1804380" cy="16751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914E91-7EB0-4D2E-81C8-6AC316EA92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40" y="4315515"/>
            <a:ext cx="1804380" cy="167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1703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00FB880-180A-4EE6-8024-399B65EE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049815"/>
            <a:ext cx="6624611" cy="246574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аустенитной стали ЭИ847 подвергался </a:t>
            </a:r>
            <a:r>
              <a:rPr lang="ru-RU" dirty="0"/>
              <a:t>нагрузке по прямоугольному профилю и полной разгрузкой перед выходом на более высокий уровень нагрузки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 напряжений 150-375 МПа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 интервалу нагрузок 150-375 МПа предшествовали два периода старения в течение одной недели каждый, после цикла испытаний при нагрузках 12-40 МПа и 46-150 МПа соответственно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2A0620-46F9-45F8-B3E4-7D0B7DD7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BE590F-F28C-4FDB-AE5B-FFD73C64F6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75" y="3515557"/>
            <a:ext cx="6355080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444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00FB880-180A-4EE6-8024-399B65EE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103155"/>
            <a:ext cx="6624611" cy="439261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напряжении 150 МПа на потенциограмме видны рефлексы в виде правильных шестиугольников, большая диагональ которых ориентирована в направлении действующего напряжения (суперпозиция нормального и касательного напряжений)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шестиугольников располагается область высокой деформации (синий цвет), которую окружает область с меньшим значением деформации (салатовый цвет)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2A0620-46F9-45F8-B3E4-7D0B7DD7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A1F146-10DF-4DF2-893B-FC9F89887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8" y="3368523"/>
            <a:ext cx="5083359" cy="9824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C24E80-EBC6-4C4F-BA5A-F64FCECBB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38" y="4605233"/>
            <a:ext cx="7248181" cy="14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740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A58954E-9083-4D65-A5D1-312D1FAA6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127350"/>
            <a:ext cx="6624611" cy="455435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Когда шестиугольников на потенциограмме становится много, происходит их объединение в полосы (начало уже при 170 МПа)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При дальнейшем увеличении нагрузки продолжается рост числа шестиугольников, а также их объединение в полосы (180 МПа)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Сформированная полосовая структура мартенсита особенно заметна при напряжении 190 Мпа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Мартенситное превращение чувствительно к изменению внешнего напряжения: резкое изменение нагрузки может разрушить структуру, что видно при 200 МПа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589B7BE-D646-4E38-9F40-768DBBE0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0E194C-B0AC-469A-8C01-D5825BAC9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" y="1633645"/>
            <a:ext cx="3710940" cy="7150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829996-0365-4FC8-9EB1-B07B1E807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" y="2811319"/>
            <a:ext cx="3696564" cy="7150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15604D-D37C-4A7E-983D-B6719B2C8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84" y="4072352"/>
            <a:ext cx="3696565" cy="6983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4F02FF-A533-45EC-A6C1-DA12C8552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47" y="5681709"/>
            <a:ext cx="3682189" cy="6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9565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4F6A9B-35B5-40E9-9D40-5ECA6366C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После недельной выдержки в образце восстановилась полосовая структура мартенсита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Другие стадии формирования мартенсита деформации наблюдаются при более высокой нагрузке от 420 МПа до разрушения образца при напряжении 630 МПа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17B3E22-829F-4057-A603-E1D71A18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 памяти структуры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D8850F-E4F4-4B07-913C-D000765F0C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9" y="3793713"/>
            <a:ext cx="5099051" cy="252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94CFBF-3B67-4D7A-8D47-FC0055FE3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2045333"/>
            <a:ext cx="3451859" cy="7049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7DAFD3-3025-46E9-BD2C-BC92F9C0B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1" y="2045333"/>
            <a:ext cx="3730364" cy="703591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97D834D-3859-40DC-847E-D64E3F5A0D30}"/>
              </a:ext>
            </a:extLst>
          </p:cNvPr>
          <p:cNvSpPr/>
          <p:nvPr/>
        </p:nvSpPr>
        <p:spPr>
          <a:xfrm>
            <a:off x="4334062" y="2248538"/>
            <a:ext cx="771338" cy="25844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0689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CFB82EB-B446-4744-B348-4B4B786A7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9" y="1340710"/>
            <a:ext cx="6624611" cy="4679090"/>
          </a:xfrm>
        </p:spPr>
        <p:txBody>
          <a:bodyPr/>
          <a:lstStyle/>
          <a:p>
            <a:r>
              <a:rPr lang="ru-RU" dirty="0"/>
              <a:t>На языке </a:t>
            </a:r>
            <a:r>
              <a:rPr lang="en-US" dirty="0"/>
              <a:t>Python </a:t>
            </a:r>
            <a:r>
              <a:rPr lang="ru-RU" dirty="0"/>
              <a:t>была написана программа, позволяющая определить процентное соотношение различных фаз (цветов) на потенциограмме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Из графика видно, что изменение процентного соотношения различных фаз носит некоторый </a:t>
            </a:r>
            <a:r>
              <a:rPr lang="ru-RU" b="1" dirty="0"/>
              <a:t>периодический характер</a:t>
            </a:r>
            <a:r>
              <a:rPr lang="ru-RU" dirty="0"/>
              <a:t>, что может представлять научный интерес для дальнейшего исследования этого явления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889189F-9006-4FA6-A114-0204D09C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Обнаруженный эффект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19FB25-A1A7-40D2-9AD9-86C1B09C7C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1895157"/>
            <a:ext cx="5099051" cy="291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ABA375-CC70-43F6-8ACE-67AB209B3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85" y="2814478"/>
            <a:ext cx="1079217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802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ВНИИА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НИИА" id="{992A3B78-B89E-488C-9101-140C4AC127BF}" vid="{DE71C063-E82E-4C25-B9C5-872E2EFA2BEF}"/>
    </a:ext>
  </a:extLst>
</a:theme>
</file>

<file path=ppt/theme/theme2.xml><?xml version="1.0" encoding="utf-8"?>
<a:theme xmlns:a="http://schemas.openxmlformats.org/drawingml/2006/main" name="1_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ВНИИА</Template>
  <TotalTime>155</TotalTime>
  <Words>508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Rosatom Light</vt:lpstr>
      <vt:lpstr>Times New Roman</vt:lpstr>
      <vt:lpstr>Wingdings</vt:lpstr>
      <vt:lpstr>1_ВНИИА</vt:lpstr>
      <vt:lpstr>1_Текст картинка</vt:lpstr>
      <vt:lpstr>1_Заключительный слайд</vt:lpstr>
      <vt:lpstr>Исследование мартенситного превращения при деформационном упрочнении аустенитной стали методом сканирующей контактной потенциометрии</vt:lpstr>
      <vt:lpstr>Объект исследования</vt:lpstr>
      <vt:lpstr>Метод исследования</vt:lpstr>
      <vt:lpstr>Мартенсит и Аустенит</vt:lpstr>
      <vt:lpstr>Исследование</vt:lpstr>
      <vt:lpstr>Исследование</vt:lpstr>
      <vt:lpstr>Исследование</vt:lpstr>
      <vt:lpstr>Эффект памяти структуры</vt:lpstr>
      <vt:lpstr>Обнаруженный эффект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Константинов</dc:creator>
  <cp:lastModifiedBy>Илья Константинов</cp:lastModifiedBy>
  <cp:revision>30</cp:revision>
  <dcterms:created xsi:type="dcterms:W3CDTF">2020-11-17T16:18:43Z</dcterms:created>
  <dcterms:modified xsi:type="dcterms:W3CDTF">2020-11-18T16:34:33Z</dcterms:modified>
</cp:coreProperties>
</file>