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8" r:id="rId3"/>
    <p:sldId id="304" r:id="rId5"/>
    <p:sldId id="305" r:id="rId6"/>
    <p:sldId id="318" r:id="rId7"/>
    <p:sldId id="317" r:id="rId8"/>
    <p:sldId id="316" r:id="rId9"/>
    <p:sldId id="351" r:id="rId10"/>
    <p:sldId id="354" r:id="rId11"/>
    <p:sldId id="355" r:id="rId12"/>
    <p:sldId id="356" r:id="rId13"/>
    <p:sldId id="352" r:id="rId14"/>
    <p:sldId id="360" r:id="rId15"/>
    <p:sldId id="3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8251" autoAdjust="0"/>
  </p:normalViewPr>
  <p:slideViewPr>
    <p:cSldViewPr snapToGrid="0">
      <p:cViewPr varScale="1">
        <p:scale>
          <a:sx n="60" d="100"/>
          <a:sy n="60" d="100"/>
        </p:scale>
        <p:origin x="1986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7CDB-366B-44D3-8F34-2B54C35239F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6" Type="http://schemas.openxmlformats.org/officeDocument/2006/relationships/hyperlink" Target="https://www.scopus.com/authid/detail.uri?authorId=6508221291&amp;amp;eid=2-s2.0-0037682093" TargetMode="External"/><Relationship Id="rId5" Type="http://schemas.openxmlformats.org/officeDocument/2006/relationships/hyperlink" Target="https://www.scopus.com/authid/detail.uri?authorId=16308234300&amp;amp;eid=2-s2.0-0037682093" TargetMode="External"/><Relationship Id="rId4" Type="http://schemas.openxmlformats.org/officeDocument/2006/relationships/hyperlink" Target="https://www.scopus.com/authid/detail.uri?authorId=8595068900&amp;amp;eid=2-s2.0-0037682093" TargetMode="External"/><Relationship Id="rId3" Type="http://schemas.openxmlformats.org/officeDocument/2006/relationships/hyperlink" Target="https://www.scopus.com/authid/detail.uri?authorId=6507721659&amp;amp;eid=2-s2.0-0037682093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EAEBD-6972-4C52-9D74-4E22E7FABA8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ограничения</a:t>
            </a:r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Chabert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2015. Considerations on the industrial feasibility of scenarios with the progressive deployment of Pu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multirecycling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SFRs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nuclear power fleet, In Proc. Int. Conf. Nuclear Fuel Cycle for a Low-Carbon Future (GLOBAL15), Paris.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ru-RU" sz="105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газу, работа</a:t>
            </a:r>
            <a:r>
              <a:rPr lang="en-US" sz="105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the </a:t>
            </a:r>
            <a:r>
              <a:rPr lang="en-US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oxide fuels containing minor actinides with </a:t>
            </a:r>
            <a:r>
              <a:rPr lang="en-US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urania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thoria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zirconia matrices in an accelerator-driven system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казать сведения об авторе"/>
              </a:rPr>
              <a:t>Lemehov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казать сведения об авторе"/>
              </a:rPr>
              <a:t>, S.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казать сведения об авторе"/>
              </a:rPr>
              <a:t>Messaoudi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казать сведения об авторе"/>
              </a:rPr>
              <a:t>, N.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казать сведения об авторе"/>
              </a:rPr>
              <a:t>Van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казать сведения об авторе"/>
              </a:rPr>
              <a:t>Uffelen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казать сведения об авторе"/>
              </a:rPr>
              <a:t>, P.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казать сведения об авторе"/>
              </a:rPr>
              <a:t>Aït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казать сведения об авторе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казать сведения об авторе"/>
              </a:rPr>
              <a:t>Abderrahim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казать сведения об авторе"/>
              </a:rPr>
              <a:t>, H.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Belgian Nuclear Research Centre, Belgium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ru-RU" sz="105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переходным процессам, работа</a:t>
            </a:r>
            <a:r>
              <a:rPr lang="en-US" sz="105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5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comparison of curium, neptunium and americium transmutation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feasibility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Timothée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Kooyman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Laurent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Buiron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Gérald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Rimpault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CEA, France</a:t>
            </a:r>
            <a:endParaRPr lang="ru-RU" sz="105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9D09C-AE16-4BD6-8D87-470297A199D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5B330-E2AF-4DD5-9C42-4BE7A65C89D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7319-2234-4FF8-95D9-5020A4E51E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650" y="1397000"/>
            <a:ext cx="8140700" cy="287972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перспективных методов трансмутации минорных актинидов в подкритичных системах, управляемых внешним ускорителем заряженных частиц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3039" y="159028"/>
            <a:ext cx="760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 «МИФИ»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3"/>
          <p:cNvCxnSpPr/>
          <p:nvPr/>
        </p:nvCxnSpPr>
        <p:spPr>
          <a:xfrm flipH="1">
            <a:off x="1564250" y="620695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28417" y="4651316"/>
            <a:ext cx="4015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383780" y="4464685"/>
            <a:ext cx="1553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Рыжов С.Н.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66750" y="6069965"/>
            <a:ext cx="8140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молодежная школа-конференция по ядерной физике и технологиям 2020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(International School on Nuclear Physics and Engineering NPhE-2020)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/>
          <p:nvPr/>
        </p:nvGraphicFramePr>
        <p:xfrm>
          <a:off x="1270" y="1049020"/>
          <a:ext cx="9142730" cy="51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080"/>
                <a:gridCol w="1847215"/>
                <a:gridCol w="1767205"/>
                <a:gridCol w="1967230"/>
              </a:tblGrid>
              <a:tr h="1290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Тип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Теплоноситель Na Трансмутатор МА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Теплоноситель Pb–Bi. Трансмутатор МА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Теплоноситель Pb–Bi. Трансмутатор МА, ПД</a:t>
                      </a:r>
                      <a:endParaRPr lang="ru-RU" altLang="en-US"/>
                    </a:p>
                  </a:txBody>
                  <a:tcPr/>
                </a:tc>
              </a:tr>
              <a:tr h="694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Мишень для протонов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Твердый вольфрам</a:t>
                      </a:r>
                      <a:endParaRPr lang="ru-RU" altLang="en-US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Жидкий сплав Pb–Bi</a:t>
                      </a:r>
                      <a:endParaRPr lang="ru-RU" altLang="en-US"/>
                    </a:p>
                  </a:txBody>
                  <a:tcPr/>
                </a:tc>
                <a:tc hMerge="1">
                  <a:tcPr/>
                </a:tc>
              </a:tr>
              <a:tr h="694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Начальная загрузка, кг (МА/Рu/ПД)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1950/1300/0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2500/1660/0</a:t>
                      </a:r>
                      <a:endParaRPr lang="ru-RU" altLang="en-US"/>
                    </a:p>
                    <a:p>
                      <a:pPr algn="ctr"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2500/1660/1000</a:t>
                      </a:r>
                      <a:endParaRPr lang="ru-RU" altLang="en-US"/>
                    </a:p>
                  </a:txBody>
                  <a:tcPr/>
                </a:tc>
              </a:tr>
              <a:tr h="694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Состав (%) (237Np/241Am/243Am/244Cm)</a:t>
                      </a:r>
                      <a:endParaRPr lang="ru-RU" altLang="en-US"/>
                    </a:p>
                  </a:txBody>
                  <a:tcPr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56,2/26,4/12,0/5.11</a:t>
                      </a:r>
                      <a:endParaRPr lang="ru-RU" altLang="en-US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3975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Кэфф (начальный/ макс/мин)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0,93/0,94/0,90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0,95/0,95/0,9 4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0,93/0,93/0,92</a:t>
                      </a:r>
                      <a:endParaRPr lang="ru-RU" altLang="en-US"/>
                    </a:p>
                  </a:txBody>
                  <a:tcPr/>
                </a:tc>
              </a:tr>
              <a:tr h="694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Пустотная реактивность теплоносителя (%Δк/к)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+4,5</a:t>
                      </a: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-4,8</a:t>
                      </a:r>
                      <a:endParaRPr lang="ru-RU" altLang="en-US"/>
                    </a:p>
                    <a:p>
                      <a:pPr algn="ctr"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-7,1</a:t>
                      </a:r>
                      <a:endParaRPr lang="ru-RU" altLang="en-US"/>
                    </a:p>
                  </a:txBody>
                  <a:tcPr/>
                </a:tc>
              </a:tr>
              <a:tr h="694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Уровень трансмутации (кг/год) (МА/ПД)</a:t>
                      </a:r>
                      <a:endParaRPr lang="ru-RU" altLang="en-US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250/-</a:t>
                      </a:r>
                      <a:endParaRPr lang="ru-RU" altLang="en-US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/>
                        <a:t>250/40</a:t>
                      </a:r>
                      <a:endParaRPr lang="ru-RU" altLang="en-US"/>
                    </a:p>
                    <a:p>
                      <a:pPr algn="ctr">
                        <a:buNone/>
                      </a:pP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Текстовое поле 7"/>
          <p:cNvSpPr txBox="1"/>
          <p:nvPr/>
        </p:nvSpPr>
        <p:spPr>
          <a:xfrm>
            <a:off x="1270" y="203200"/>
            <a:ext cx="914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ПСУ (820 МВт), охлаждаемых натрием и Pb–Bi. Нитридное топливо (MA, Pu). Ускоритель протонов, энергия 1,5 ГэВ, ток пучка 45 мА, 30 нейтронов/протон</a:t>
            </a:r>
            <a:endParaRPr lang="ru-RU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3428" y="5789348"/>
            <a:ext cx="7886700" cy="1174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“Investigation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Thorium Utilization in Accelerator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Driven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Systems”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Dusan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Miroslav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Zeman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Brno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Czech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Tichy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Jurabek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Khushvaktov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Alexander </a:t>
            </a:r>
            <a:r>
              <a:rPr lang="en-US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Solnyshkin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Nuclear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Russian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0940" y="391160"/>
            <a:ext cx="7926705" cy="1325880"/>
          </a:xfrm>
        </p:spPr>
        <p:txBody>
          <a:bodyPr>
            <a:normAutofit/>
          </a:bodyPr>
          <a:lstStyle/>
          <a:p>
            <a:pPr algn="ctr"/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QUINTA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64" y="1450411"/>
            <a:ext cx="2222564" cy="20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11358" t="24548" r="58980" b="24746"/>
          <a:stretch>
            <a:fillRect/>
          </a:stretch>
        </p:blipFill>
        <p:spPr bwMode="auto">
          <a:xfrm>
            <a:off x="1416846" y="3770116"/>
            <a:ext cx="1732001" cy="1682732"/>
          </a:xfrm>
          <a:prstGeom prst="rect">
            <a:avLst/>
          </a:prstGeom>
          <a:ln>
            <a:noFill/>
          </a:ln>
        </p:spPr>
      </p:pic>
      <p:sp>
        <p:nvSpPr>
          <p:cNvPr id="14" name="Объект 1"/>
          <p:cNvSpPr txBox="1"/>
          <p:nvPr/>
        </p:nvSpPr>
        <p:spPr>
          <a:xfrm>
            <a:off x="609209" y="3471526"/>
            <a:ext cx="4481763" cy="597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Секционная установка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QUINTA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"/>
          <p:cNvSpPr txBox="1"/>
          <p:nvPr/>
        </p:nvSpPr>
        <p:spPr>
          <a:xfrm>
            <a:off x="405494" y="5453033"/>
            <a:ext cx="4481763" cy="597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секций установки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QUINTA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5773319"/>
            <a:ext cx="9144000" cy="16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/>
          <p:nvPr/>
        </p:nvSpPr>
        <p:spPr>
          <a:xfrm>
            <a:off x="1480820" y="160020"/>
            <a:ext cx="7330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/>
          <p:nvPr/>
        </p:nvGraphicFramePr>
        <p:xfrm>
          <a:off x="4752340" y="1557020"/>
          <a:ext cx="418465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4" imgW="4181475" imgH="4162425" progId="Paint.Picture">
                  <p:embed/>
                </p:oleObj>
              </mc:Choice>
              <mc:Fallback>
                <p:oleObj name="" r:id="rId4" imgW="4181475" imgH="4162425" progId="Paint.Picture">
                  <p:embed/>
                  <p:pic>
                    <p:nvPicPr>
                      <p:cNvPr id="0" name="Изображение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2340" y="1557020"/>
                        <a:ext cx="4184650" cy="416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057" y="6434014"/>
            <a:ext cx="2057400" cy="365125"/>
          </a:xfrm>
        </p:spPr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21329" y="390981"/>
            <a:ext cx="7716142" cy="974130"/>
          </a:xfrm>
        </p:spPr>
        <p:txBody>
          <a:bodyPr>
            <a:normAutofit/>
          </a:bodyPr>
          <a:lstStyle/>
          <a:p>
            <a:pPr algn="ctr"/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5" y="1996440"/>
            <a:ext cx="5019675" cy="4725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88595" y="2219960"/>
            <a:ext cx="4743450" cy="144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Реализация высокомощных систем ПСУ с масштабной зоной облучения для трансмутации 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затруднительна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связи с низким уровнем КПД и отрицательным энергетическим балансом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ru-RU" alt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88595" y="3836035"/>
            <a:ext cx="4742180" cy="1287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 algn="ctr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Перспективной признаны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системы ПСУ малой мощности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в частности  подкритичный жидкосолевой реактор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базирую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щийся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быстром спектре нейтронов</a:t>
            </a:r>
            <a:endParaRPr lang="ru-RU" alt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422400" y="1078865"/>
            <a:ext cx="3683000" cy="917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трансмутации в АЗ реакторов и сборках курпных размеров</a:t>
            </a:r>
            <a:endParaRPr lang="ru-RU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595" y="5256530"/>
            <a:ext cx="4742180" cy="1287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Разработанные концепции малых систем ПСУ (энергия протонов 200-300 МЭВ) для трансмутации МА апробированы и достигают высоких технико-экономических показателей</a:t>
            </a:r>
            <a:endParaRPr lang="ru-RU" alt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5105400" y="1582420"/>
            <a:ext cx="3857625" cy="485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5199380" y="1622425"/>
            <a:ext cx="3517265" cy="683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 активные исследования в данной области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10810" y="2371090"/>
            <a:ext cx="3517265" cy="7277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эксперименты на образцах тория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05400" y="1156335"/>
            <a:ext cx="3512185" cy="426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точечного воздействия</a:t>
            </a:r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0810" y="3200400"/>
            <a:ext cx="3517265" cy="8178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Планируются эксперименты на образцах плутония/МА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0810" y="4156075"/>
            <a:ext cx="3517265" cy="19742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оптимальная конструкция и оптимальное взаиморасположение элементов системы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обсепечения высоких показатлей при высоких мощностях  ускорителя </a:t>
            </a:r>
            <a:b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00 МЭВ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8650" y="2657475"/>
            <a:ext cx="7886700" cy="1543685"/>
          </a:xfrm>
        </p:spPr>
        <p:txBody>
          <a:bodyPr/>
          <a:p>
            <a:pPr marL="0" indent="0" algn="ctr">
              <a:buNone/>
            </a:pPr>
            <a:r>
              <a:rPr lang="ru-RU" altLang="en-US" sz="6000" b="1"/>
              <a:t>Спасибо за внимание!</a:t>
            </a:r>
            <a:endParaRPr lang="ru-RU" altLang="en-US" sz="6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81161" y="497109"/>
            <a:ext cx="7871937" cy="10557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трансмутации минорных актинидов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07916"/>
            <a:ext cx="7863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Радиотоксичность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способность радиоактивного вещества оказывать лучевое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1604258"/>
            <a:ext cx="9046464" cy="422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23" y="2322855"/>
            <a:ext cx="8324109" cy="439862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4033" y="6498241"/>
            <a:ext cx="2057400" cy="365125"/>
          </a:xfrm>
        </p:spPr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33377" y="451514"/>
            <a:ext cx="775805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радиотоксичности ОЯТ со временем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"/>
          <p:cNvSpPr txBox="1"/>
          <p:nvPr/>
        </p:nvSpPr>
        <p:spPr>
          <a:xfrm>
            <a:off x="106680" y="1686120"/>
            <a:ext cx="8939784" cy="488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87601" y="1668976"/>
            <a:ext cx="8931348" cy="58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поглощенной дозы по данным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ICRP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вектора МА облученного топлива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UOX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выгорании 33 ГВт/т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метрическая тона тяжелых металлов)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47" y="2370374"/>
            <a:ext cx="8248650" cy="43338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4033" y="6521686"/>
            <a:ext cx="2057400" cy="365125"/>
          </a:xfrm>
        </p:spPr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33377" y="451514"/>
            <a:ext cx="775805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вклада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кюрия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радиотоксичность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ОЯТ со временем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"/>
          <p:cNvSpPr txBox="1"/>
          <p:nvPr/>
        </p:nvSpPr>
        <p:spPr>
          <a:xfrm>
            <a:off x="106680" y="1686120"/>
            <a:ext cx="8939784" cy="488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87601" y="1668976"/>
            <a:ext cx="8931348" cy="58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поглощенной лозы по данным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ICRP 119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вектора МА облученного топлива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UOX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выгорании 33 ГВт/т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метрическая тона тяжелых металлов)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475" y="2339976"/>
            <a:ext cx="8229600" cy="43815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8143" y="6538913"/>
            <a:ext cx="2057400" cy="365125"/>
          </a:xfrm>
        </p:spPr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33377" y="451514"/>
            <a:ext cx="775805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вклада америция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радиотоксичность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ОЯТ со временем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"/>
          <p:cNvSpPr txBox="1"/>
          <p:nvPr/>
        </p:nvSpPr>
        <p:spPr>
          <a:xfrm>
            <a:off x="106680" y="1686120"/>
            <a:ext cx="8939784" cy="488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87601" y="1668976"/>
            <a:ext cx="8931348" cy="58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поглощенной лозы по данным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ICRP 119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вектора МА облученного топлива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UOX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выгорании 33 ГВт/т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метрическая тона тяжелых металлов)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384" y="2320926"/>
            <a:ext cx="8334375" cy="44005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8143" y="6538913"/>
            <a:ext cx="2057400" cy="365125"/>
          </a:xfrm>
        </p:spPr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33377" y="451514"/>
            <a:ext cx="775805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вклада нептуния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радиотоксичность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ОЯТ со временем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"/>
          <p:cNvSpPr txBox="1"/>
          <p:nvPr/>
        </p:nvSpPr>
        <p:spPr>
          <a:xfrm>
            <a:off x="106680" y="1686120"/>
            <a:ext cx="8939784" cy="488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87601" y="1668976"/>
            <a:ext cx="8931348" cy="58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поглощенной лозы по данным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ICRP 119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вектора МА облученного топлива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UOX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выгорании 33 ГВт/т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метрическая тона тяжелых металлов)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73050" y="1663065"/>
            <a:ext cx="4213860" cy="505841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Заголовок 2"/>
          <p:cNvSpPr/>
          <p:nvPr>
            <p:ph type="title"/>
          </p:nvPr>
        </p:nvSpPr>
        <p:spPr>
          <a:xfrm>
            <a:off x="1419225" y="655955"/>
            <a:ext cx="7662545" cy="901065"/>
          </a:xfrm>
        </p:spPr>
        <p:txBody>
          <a:bodyPr>
            <a:normAutofit fontScale="90000"/>
          </a:bodyPr>
          <a:p>
            <a:pPr algn="ctr"/>
            <a:r>
              <a:rPr lang="ru-RU" altLang="en-US" sz="3555">
                <a:latin typeface="Times New Roman" panose="02020603050405020304" pitchFamily="18" charset="0"/>
                <a:cs typeface="Times New Roman" panose="02020603050405020304" pitchFamily="18" charset="0"/>
              </a:rPr>
              <a:t>Подкритичные системы, управляемые внешним ускорителем протонов (ПСУ)</a:t>
            </a:r>
            <a:endParaRPr lang="ru-RU" altLang="en-US" sz="355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480" y="1927860"/>
            <a:ext cx="3398520" cy="128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ПСУ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8825" y="3464560"/>
            <a:ext cx="3305175" cy="706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Коэффицинт размножения нейтронов в системе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8825" y="4309110"/>
            <a:ext cx="3304540" cy="706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высокоинтенсивного ускорителя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8190" y="5153660"/>
            <a:ext cx="3304540" cy="706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мишени из тяжелого метала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ое соединение 13"/>
          <p:cNvCxnSpPr/>
          <p:nvPr/>
        </p:nvCxnSpPr>
        <p:spPr>
          <a:xfrm>
            <a:off x="664845" y="1922145"/>
            <a:ext cx="0" cy="3594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ое соединение 14"/>
          <p:cNvCxnSpPr>
            <a:stCxn id="10" idx="1"/>
          </p:cNvCxnSpPr>
          <p:nvPr/>
        </p:nvCxnSpPr>
        <p:spPr>
          <a:xfrm flipH="1">
            <a:off x="662305" y="3817620"/>
            <a:ext cx="96520" cy="19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ое соединение 15"/>
          <p:cNvCxnSpPr/>
          <p:nvPr/>
        </p:nvCxnSpPr>
        <p:spPr>
          <a:xfrm flipH="1">
            <a:off x="657860" y="4664710"/>
            <a:ext cx="100965" cy="12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ое соединение 16"/>
          <p:cNvCxnSpPr/>
          <p:nvPr/>
        </p:nvCxnSpPr>
        <p:spPr>
          <a:xfrm flipH="1" flipV="1">
            <a:off x="662305" y="5506720"/>
            <a:ext cx="108585" cy="25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 rot="10800000" flipH="1">
            <a:off x="4723130" y="1663065"/>
            <a:ext cx="4213860" cy="505841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5003165" y="1927860"/>
            <a:ext cx="3571240" cy="128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использования ПСУ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3165" y="3465830"/>
            <a:ext cx="3479800" cy="706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отработавшего ядерного топлива</a:t>
            </a:r>
            <a:endParaRPr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3165" y="4309110"/>
            <a:ext cx="3479800" cy="8451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энергии в качестве нестандартного ядерного реактора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2530" y="5295265"/>
            <a:ext cx="3479800" cy="706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нового топлива из сырьевых нуклидов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ое соединение 25"/>
          <p:cNvCxnSpPr/>
          <p:nvPr/>
        </p:nvCxnSpPr>
        <p:spPr>
          <a:xfrm flipH="1">
            <a:off x="8573135" y="2265680"/>
            <a:ext cx="1270" cy="33553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ое соединение 29"/>
          <p:cNvCxnSpPr/>
          <p:nvPr/>
        </p:nvCxnSpPr>
        <p:spPr>
          <a:xfrm flipH="1">
            <a:off x="8477885" y="3817620"/>
            <a:ext cx="96520" cy="19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ое соединение 30"/>
          <p:cNvCxnSpPr/>
          <p:nvPr/>
        </p:nvCxnSpPr>
        <p:spPr>
          <a:xfrm flipH="1">
            <a:off x="8477885" y="4747260"/>
            <a:ext cx="96520" cy="19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ое соединение 31"/>
          <p:cNvCxnSpPr/>
          <p:nvPr/>
        </p:nvCxnSpPr>
        <p:spPr>
          <a:xfrm flipH="1">
            <a:off x="8482965" y="5618480"/>
            <a:ext cx="96520" cy="19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9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12135"/>
            <a:ext cx="6242050" cy="37458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5660390" y="3973195"/>
            <a:ext cx="3398520" cy="2506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/>
            <a:endParaRPr lang="ru-RU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5560" y="1144905"/>
            <a:ext cx="4217035" cy="19665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Заголовок 2"/>
          <p:cNvSpPr/>
          <p:nvPr>
            <p:ph type="title"/>
          </p:nvPr>
        </p:nvSpPr>
        <p:spPr>
          <a:xfrm>
            <a:off x="1171575" y="404495"/>
            <a:ext cx="7886700" cy="887730"/>
          </a:xfrm>
        </p:spPr>
        <p:txBody>
          <a:bodyPr/>
          <a:p>
            <a:pPr algn="ctr"/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Принципиальное устройство ПСУ</a:t>
            </a: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5648325" y="4073525"/>
            <a:ext cx="34226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охлаждения: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ru-RU" alt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 (8) и второй (9) натриевый контур;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конденсатор (13);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b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питательный насос первого (14) и второго (15) контура;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381125" y="1144905"/>
            <a:ext cx="414147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Устройство основной части ПСУ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подкритический бланкет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трансурановые элементы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вольфрамовая мишень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окно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для выпуска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пучка протонов (5)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en-US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интенсивный ускоритель протонов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(6) </a:t>
            </a:r>
            <a:b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питаемый от электросети (7);</a:t>
            </a:r>
            <a:endParaRPr lang="ru-RU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660390" y="1144905"/>
            <a:ext cx="3397885" cy="19665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/>
            <a:r>
              <a:rPr lang="ru-RU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Устройство электроустановки ПСУ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/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турбин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(11);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генератор переменного тока (12);</a:t>
            </a:r>
            <a:endParaRPr lang="ru-RU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endParaRPr lang="ru-RU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sti.ru/images/f_style/logo_mephi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481159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5725" y="1504950"/>
            <a:ext cx="5019675" cy="521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D6FEC-6852-46A2-B198-0E9AB513B444}" type="slidenum"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6805" y="203894"/>
            <a:ext cx="724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 «МИФИ»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13"/>
          <p:cNvCxnSpPr/>
          <p:nvPr/>
        </p:nvCxnSpPr>
        <p:spPr>
          <a:xfrm flipH="1">
            <a:off x="1564246" y="620691"/>
            <a:ext cx="7373209" cy="39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Заголовок 2"/>
          <p:cNvSpPr/>
          <p:nvPr>
            <p:ph type="title"/>
          </p:nvPr>
        </p:nvSpPr>
        <p:spPr>
          <a:xfrm>
            <a:off x="1171575" y="404495"/>
            <a:ext cx="7886700" cy="887730"/>
          </a:xfrm>
        </p:spPr>
        <p:txBody>
          <a:bodyPr/>
          <a:p>
            <a:pPr algn="ctr"/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технологий ПСУ</a:t>
            </a: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0" y="1557020"/>
            <a:ext cx="4743450" cy="1073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1949 г.</a:t>
            </a:r>
            <a:b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Начало исследований в США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Лаборатория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LLNL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проект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MTA 1949-1954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  <a:sym typeface="+mn-ea"/>
              </a:rPr>
              <a:t>Material Testing Accelerator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ru-RU" alt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89230" y="2719070"/>
            <a:ext cx="4744720" cy="865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1965 г.</a:t>
            </a:r>
            <a:b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Начало исследований в СССР</a:t>
            </a:r>
            <a:b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ОИЯИ, Дубна</a:t>
            </a:r>
            <a:endParaRPr lang="ru-RU" alt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191135" y="3683000"/>
            <a:ext cx="4742180" cy="1229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1980 - Настоящее время</a:t>
            </a:r>
            <a:b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Разработка концепций ПСУ в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еждународных организациях и проектах, таких как CERN, JAERI, СЕА, LANL и т.д.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ru-RU" alt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91135" y="5029200"/>
            <a:ext cx="4742180" cy="142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Концепция признанная наиболее перспективной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Подкритичный жидкосолевой реактор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базирую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щийся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быстром спектре нейтронов</a:t>
            </a:r>
            <a:endParaRPr lang="ru-RU" alt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422400" y="1078865"/>
            <a:ext cx="3683000" cy="426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исследований</a:t>
            </a:r>
            <a:endParaRPr lang="ru-RU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00650" y="1504950"/>
            <a:ext cx="3857625" cy="485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4" name="Прямоугольник 23"/>
          <p:cNvSpPr/>
          <p:nvPr/>
        </p:nvSpPr>
        <p:spPr>
          <a:xfrm>
            <a:off x="5306060" y="1557020"/>
            <a:ext cx="3517265" cy="6832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Получение вторичного делящегося материала</a:t>
            </a:r>
            <a:endParaRPr lang="ru-RU" alt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5306060" y="2319020"/>
            <a:ext cx="3517265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Генерация нейтронов</a:t>
            </a:r>
            <a:endParaRPr lang="ru-RU" alt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5306060" y="2943860"/>
            <a:ext cx="3517265" cy="13341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Производство энергии в ядерном реакторе управляемом ускорителем протонов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LADR (Linear Accelerator Driven Reactor)</a:t>
            </a:r>
            <a:endParaRPr lang="ru-RU" alt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5294630" y="4362450"/>
            <a:ext cx="3528695" cy="8534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Уничтожение радиоактивных отходов АЭС</a:t>
            </a:r>
            <a:endParaRPr lang="ru-RU" alt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5200650" y="1078865"/>
            <a:ext cx="3512185" cy="426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целей исследований</a:t>
            </a:r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4630" y="5314950"/>
            <a:ext cx="3528695" cy="8534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indent="0"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Уничтожение оружейного плутония и минорных актинидов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5376</Words>
  <Application>WPS Presentation</Application>
  <PresentationFormat>Экран (4:3)</PresentationFormat>
  <Paragraphs>228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Calibri Light</vt:lpstr>
      <vt:lpstr>Segoe Print</vt:lpstr>
      <vt:lpstr>Comic Sans MS</vt:lpstr>
      <vt:lpstr>Тема Office</vt:lpstr>
      <vt:lpstr>Paint.Picture</vt:lpstr>
      <vt:lpstr>Анализ перспективных методов трансмутации минорных актинидов в подкритичных системах, управляемых внешним ускорителем заряженных частиц</vt:lpstr>
      <vt:lpstr>Цель трансмутации минорных актинидов</vt:lpstr>
      <vt:lpstr>Изменение радиотоксичности ОЯТ со временем</vt:lpstr>
      <vt:lpstr>Изменение вклада кюрия в радиотоксичность ОЯТ со временем</vt:lpstr>
      <vt:lpstr>Изменение вклада америция в радиотоксичность ОЯТ со временем</vt:lpstr>
      <vt:lpstr>Изменение вклада нептуния в радиотоксичность ОЯТ со временем</vt:lpstr>
      <vt:lpstr>Подкритичные системы, управляемые внешним ускорителем протонов (ПСУ)</vt:lpstr>
      <vt:lpstr>Принципиальное устройство ПСУ</vt:lpstr>
      <vt:lpstr>История развития технологий ПСУ</vt:lpstr>
      <vt:lpstr>PowerPoint 演示文稿</vt:lpstr>
      <vt:lpstr>Установка QUINTA</vt:lpstr>
      <vt:lpstr>Заключение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ДЕТАЛИЗАЦИИ ВНУТРИРЕАКТОРЫХ ОБЪЕКТОВ НА МОДЕЛИРОВАНИЕ ПЕРЕХОДНЫХ ПРОЦЕССОВ В РЕАКТОРНОЙ УСТАНОВКЕ СО СВИНЦОВЫМ ТЕПЛОНОСИТЕЛЕМ</dc:title>
  <dc:creator>User</dc:creator>
  <cp:lastModifiedBy>SNRyzhov</cp:lastModifiedBy>
  <cp:revision>165</cp:revision>
  <dcterms:created xsi:type="dcterms:W3CDTF">2019-03-21T13:12:00Z</dcterms:created>
  <dcterms:modified xsi:type="dcterms:W3CDTF">2020-11-19T13:28:11Z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1049-11.2.0.9747</vt:lpwstr>
  </property>
</Properties>
</file>