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5"/>
  </p:notesMasterIdLst>
  <p:sldIdLst>
    <p:sldId id="271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E46C2A"/>
    <a:srgbClr val="FF7300"/>
    <a:srgbClr val="0055BB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>
        <p:scale>
          <a:sx n="92" d="100"/>
          <a:sy n="92" d="100"/>
        </p:scale>
        <p:origin x="64" y="1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DBD11-625A-4811-B378-A5656F50A09C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3E61-E801-43EF-86B6-ED40D2315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4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F3E61-E801-43EF-86B6-ED40D23155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1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87" r:id="rId10"/>
    <p:sldLayoutId id="2147483682" r:id="rId11"/>
    <p:sldLayoutId id="214748368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A5A8F47-E10D-4194-BB93-6D7CADF8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194" y="6213764"/>
            <a:ext cx="2203788" cy="516423"/>
          </a:xfrm>
        </p:spPr>
        <p:txBody>
          <a:bodyPr/>
          <a:lstStyle/>
          <a:p>
            <a:r>
              <a:rPr lang="ru-RU" dirty="0"/>
              <a:t>24</a:t>
            </a:r>
            <a:r>
              <a:rPr lang="en-US" baseline="30000" dirty="0" err="1"/>
              <a:t>th</a:t>
            </a:r>
            <a:r>
              <a:rPr lang="en-US" dirty="0"/>
              <a:t> of June 2025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E174B9-DCF5-48B1-9DEE-D52627872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939" y="2675829"/>
            <a:ext cx="9193406" cy="461665"/>
          </a:xfrm>
        </p:spPr>
        <p:txBody>
          <a:bodyPr/>
          <a:lstStyle/>
          <a:p>
            <a:r>
              <a:rPr lang="en-US" dirty="0"/>
              <a:t>Lisitsin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ru-RU" dirty="0"/>
              <a:t>.</a:t>
            </a:r>
            <a:r>
              <a:rPr lang="en-US" dirty="0"/>
              <a:t>V</a:t>
            </a:r>
            <a:r>
              <a:rPr lang="ru-RU" dirty="0"/>
              <a:t>.,</a:t>
            </a:r>
            <a:r>
              <a:rPr lang="en-US" dirty="0"/>
              <a:t> </a:t>
            </a:r>
            <a:r>
              <a:rPr lang="en-US" dirty="0" err="1"/>
              <a:t>Khokhlov</a:t>
            </a:r>
            <a:r>
              <a:rPr lang="ru-RU" dirty="0"/>
              <a:t> </a:t>
            </a:r>
            <a:r>
              <a:rPr lang="en-US" dirty="0"/>
              <a:t>S</a:t>
            </a:r>
            <a:r>
              <a:rPr lang="ru-RU" dirty="0"/>
              <a:t>.</a:t>
            </a:r>
            <a:r>
              <a:rPr lang="en-US" dirty="0"/>
              <a:t>S.,</a:t>
            </a:r>
            <a:r>
              <a:rPr lang="ru-RU" dirty="0"/>
              <a:t> </a:t>
            </a:r>
            <a:r>
              <a:rPr lang="en-US" dirty="0" err="1"/>
              <a:t>Nikolaenko</a:t>
            </a:r>
            <a:r>
              <a:rPr lang="en-US" dirty="0"/>
              <a:t> R.V., </a:t>
            </a:r>
            <a:r>
              <a:rPr lang="en-US" dirty="0" err="1"/>
              <a:t>Petrukhin</a:t>
            </a:r>
            <a:r>
              <a:rPr lang="ru-RU" dirty="0"/>
              <a:t> </a:t>
            </a:r>
            <a:r>
              <a:rPr lang="en-US" dirty="0"/>
              <a:t>A</a:t>
            </a:r>
            <a:r>
              <a:rPr lang="ru-RU" dirty="0"/>
              <a:t>.</a:t>
            </a:r>
            <a:r>
              <a:rPr lang="en-US" dirty="0"/>
              <a:t>A</a:t>
            </a:r>
            <a:r>
              <a:rPr lang="ru-RU" dirty="0"/>
              <a:t>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599764-03FE-4927-820B-09DC87219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319" y="3135822"/>
            <a:ext cx="11624885" cy="1200329"/>
          </a:xfrm>
        </p:spPr>
        <p:txBody>
          <a:bodyPr/>
          <a:lstStyle/>
          <a:p>
            <a:pPr algn="ctr"/>
            <a:r>
              <a:rPr lang="en-US" dirty="0"/>
              <a:t>Studying of the muon energy spectrum in the Baikal-GVD neutrino telescope</a:t>
            </a:r>
            <a:endParaRPr lang="ru-RU" dirty="0"/>
          </a:p>
        </p:txBody>
      </p:sp>
      <p:pic>
        <p:nvPicPr>
          <p:cNvPr id="1026" name="Picture 2" descr="https://indico.nevod.mephi.ru/event/13/images/39-Main_logo_new.png">
            <a:extLst>
              <a:ext uri="{FF2B5EF4-FFF2-40B4-BE49-F238E27FC236}">
                <a16:creationId xmlns:a16="http://schemas.microsoft.com/office/drawing/2014/main" id="{9C792C87-2BCA-4256-96E7-B3DB6123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68" y="871597"/>
            <a:ext cx="5978236" cy="11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1AFA4-4408-4C3A-9B5C-5579E00E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12879"/>
            <a:ext cx="9032836" cy="1015663"/>
          </a:xfrm>
        </p:spPr>
        <p:txBody>
          <a:bodyPr/>
          <a:lstStyle/>
          <a:p>
            <a:r>
              <a:rPr lang="en-US" dirty="0"/>
              <a:t>Peak-median</a:t>
            </a:r>
            <a:r>
              <a:rPr lang="en-US" sz="3200" dirty="0"/>
              <a:t> </a:t>
            </a:r>
            <a:r>
              <a:rPr lang="en-US" dirty="0"/>
              <a:t>parameter for searching VHE muon cascades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76A781-707D-4A54-9DE9-6E553A515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3070" r="2226"/>
          <a:stretch/>
        </p:blipFill>
        <p:spPr>
          <a:xfrm>
            <a:off x="6456535" y="2175164"/>
            <a:ext cx="5436157" cy="349744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90E01D35-0675-4837-A4FB-5022B2BAEF1A}"/>
              </a:ext>
            </a:extLst>
          </p:cNvPr>
          <p:cNvSpPr txBox="1">
            <a:spLocks/>
          </p:cNvSpPr>
          <p:nvPr/>
        </p:nvSpPr>
        <p:spPr>
          <a:xfrm>
            <a:off x="6620764" y="5812619"/>
            <a:ext cx="5449824" cy="670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Example of peak-median value estimation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08F65B4-B210-45F6-A757-2B3996112C9E}"/>
                  </a:ext>
                </a:extLst>
              </p:cNvPr>
              <p:cNvSpPr/>
              <p:nvPr/>
            </p:nvSpPr>
            <p:spPr>
              <a:xfrm>
                <a:off x="7329054" y="1152205"/>
                <a:ext cx="3962400" cy="96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</a:t>
                </a:r>
                <a:r>
                  <a:rPr lang="en-US" sz="2400" b="0" dirty="0"/>
                  <a:t>eak-median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𝑑𝐸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𝑑𝑆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median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𝑑𝑆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08F65B4-B210-45F6-A757-2B3996112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54" y="1152205"/>
                <a:ext cx="3962400" cy="962892"/>
              </a:xfrm>
              <a:prstGeom prst="rect">
                <a:avLst/>
              </a:prstGeom>
              <a:blipFill>
                <a:blip r:embed="rId3"/>
                <a:stretch>
                  <a:fillRect l="-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BF921D-A256-461E-8447-2962A0A41794}"/>
                  </a:ext>
                </a:extLst>
              </p:cNvPr>
              <p:cNvSpPr/>
              <p:nvPr/>
            </p:nvSpPr>
            <p:spPr>
              <a:xfrm>
                <a:off x="176749" y="1225750"/>
                <a:ext cx="6096000" cy="6404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dirty="0"/>
                  <a:t>Energy loss of muons</a:t>
                </a:r>
                <a:r>
                  <a:rPr lang="ru-RU" sz="24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ru-RU" sz="2400" i="1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The contribution of various processes to the muon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𝑇𝑒𝑉</m:t>
                    </m:r>
                  </m:oMath>
                </a14:m>
                <a:r>
                  <a:rPr lang="en-US" sz="2400" dirty="0"/>
                  <a:t>) energy loss</a:t>
                </a:r>
                <a:r>
                  <a:rPr lang="ru-RU" sz="2400" dirty="0"/>
                  <a:t>:</a:t>
                </a:r>
              </a:p>
              <a:p>
                <a:pPr algn="ctr"/>
                <a:endParaRPr lang="en-US" sz="200" dirty="0"/>
              </a:p>
              <a:p>
                <a:pPr algn="ctr"/>
                <a:r>
                  <a:rPr lang="ru-RU" sz="2400" dirty="0"/>
                  <a:t>δ</a:t>
                </a:r>
                <a:r>
                  <a:rPr lang="en-US" sz="2400" dirty="0"/>
                  <a:t>-electrons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0.3 %;</a:t>
                </a:r>
              </a:p>
              <a:p>
                <a:pPr algn="ctr"/>
                <a:r>
                  <a:rPr lang="en-US" sz="2400" dirty="0"/>
                  <a:t>pair production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49 %;</a:t>
                </a:r>
              </a:p>
              <a:p>
                <a:pPr algn="ctr"/>
                <a:r>
                  <a:rPr lang="en-US" sz="2400" dirty="0"/>
                  <a:t>bremsstrahlung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35 %;</a:t>
                </a:r>
              </a:p>
              <a:p>
                <a:pPr algn="ctr"/>
                <a:r>
                  <a:rPr lang="en-US" sz="2400" dirty="0" err="1"/>
                  <a:t>photonucl</a:t>
                </a:r>
                <a:r>
                  <a:rPr lang="en-US" sz="2400" dirty="0"/>
                  <a:t>. interaction</a:t>
                </a:r>
                <a:r>
                  <a:rPr lang="ru-RU" sz="2400" dirty="0"/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ru-RU" sz="2400" dirty="0"/>
                  <a:t>15 %.</a:t>
                </a:r>
                <a:endParaRPr lang="en-US" sz="2400" dirty="0"/>
              </a:p>
              <a:p>
                <a:pPr algn="ctr"/>
                <a:r>
                  <a:rPr lang="ru-RU" sz="2400" dirty="0"/>
                  <a:t> 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Using the peak-median value allows selecting events with large cascades.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presence of such cascades may indicate the presence of a VHE muon in a bundle.</a:t>
                </a:r>
                <a:endParaRPr lang="ru-RU" sz="3200" dirty="0"/>
              </a:p>
              <a:p>
                <a:pPr algn="ctr"/>
                <a:endParaRPr lang="en-US" sz="2400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FBF921D-A256-461E-8447-2962A0A41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9" y="1225750"/>
                <a:ext cx="6096000" cy="6404767"/>
              </a:xfrm>
              <a:prstGeom prst="rect">
                <a:avLst/>
              </a:prstGeom>
              <a:blipFill>
                <a:blip r:embed="rId4"/>
                <a:stretch>
                  <a:fillRect l="-1400" t="-761" r="-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5FFD12-E187-4D47-8DA9-447981A36C8D}"/>
              </a:ext>
            </a:extLst>
          </p:cNvPr>
          <p:cNvSpPr/>
          <p:nvPr/>
        </p:nvSpPr>
        <p:spPr>
          <a:xfrm>
            <a:off x="7385840" y="2378225"/>
            <a:ext cx="1872917" cy="588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8FFD2-0520-40CF-8E9C-CB8980C325AD}"/>
              </a:ext>
            </a:extLst>
          </p:cNvPr>
          <p:cNvSpPr/>
          <p:nvPr/>
        </p:nvSpPr>
        <p:spPr>
          <a:xfrm>
            <a:off x="7288737" y="2319799"/>
            <a:ext cx="176150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</a:rPr>
              <a:t>Muon bundle energy loss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1D893-2A67-46DA-A67B-3D99056F306A}"/>
              </a:ext>
            </a:extLst>
          </p:cNvPr>
          <p:cNvSpPr/>
          <p:nvPr/>
        </p:nvSpPr>
        <p:spPr>
          <a:xfrm>
            <a:off x="7295948" y="2531068"/>
            <a:ext cx="8510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</a:rPr>
              <a:t>Peak value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B3FE8B-4C94-4F70-80B0-124242699441}"/>
              </a:ext>
            </a:extLst>
          </p:cNvPr>
          <p:cNvSpPr/>
          <p:nvPr/>
        </p:nvSpPr>
        <p:spPr>
          <a:xfrm>
            <a:off x="7295859" y="2742330"/>
            <a:ext cx="103041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</a:rPr>
              <a:t>Median value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C601C6-4453-449C-BE9F-420633D90A80}"/>
              </a:ext>
            </a:extLst>
          </p:cNvPr>
          <p:cNvSpPr/>
          <p:nvPr/>
        </p:nvSpPr>
        <p:spPr>
          <a:xfrm>
            <a:off x="6412252" y="3324021"/>
            <a:ext cx="208512" cy="44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16B3A7-B22D-4753-BD11-9807970BD8C8}"/>
              </a:ext>
            </a:extLst>
          </p:cNvPr>
          <p:cNvSpPr/>
          <p:nvPr/>
        </p:nvSpPr>
        <p:spPr>
          <a:xfrm rot="16200000">
            <a:off x="6210618" y="3415926"/>
            <a:ext cx="63427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>
                <a:ln w="0"/>
                <a:solidFill>
                  <a:schemeClr val="tx1"/>
                </a:solidFill>
              </a:rPr>
              <a:t>GeV/m</a:t>
            </a:r>
            <a:endParaRPr lang="ru-RU" sz="12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CB3D4E-AF52-4B4F-B728-0C2E5D1930DB}"/>
              </a:ext>
            </a:extLst>
          </p:cNvPr>
          <p:cNvSpPr/>
          <p:nvPr/>
        </p:nvSpPr>
        <p:spPr>
          <a:xfrm>
            <a:off x="9418712" y="5537418"/>
            <a:ext cx="204073" cy="19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8BD740-647A-4F8B-AEF2-D4A3A580AF99}"/>
              </a:ext>
            </a:extLst>
          </p:cNvPr>
          <p:cNvSpPr/>
          <p:nvPr/>
        </p:nvSpPr>
        <p:spPr>
          <a:xfrm>
            <a:off x="9327527" y="5470899"/>
            <a:ext cx="3080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</a:rPr>
              <a:t>m</a:t>
            </a:r>
            <a:endParaRPr lang="ru-RU" sz="1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1AFA4-4408-4C3A-9B5C-5579E00E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032836" cy="954107"/>
          </a:xfrm>
        </p:spPr>
        <p:txBody>
          <a:bodyPr/>
          <a:lstStyle/>
          <a:p>
            <a:r>
              <a:rPr lang="en-US" dirty="0"/>
              <a:t>Muon cascades spectrum with peak-median filtration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6563A-796C-4777-8B66-1562D184A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3" y="1376508"/>
            <a:ext cx="8225793" cy="4884065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DEA9C830-789B-4843-8814-69EED09BB849}"/>
              </a:ext>
            </a:extLst>
          </p:cNvPr>
          <p:cNvSpPr txBox="1">
            <a:spLocks/>
          </p:cNvSpPr>
          <p:nvPr/>
        </p:nvSpPr>
        <p:spPr>
          <a:xfrm>
            <a:off x="939784" y="6093382"/>
            <a:ext cx="7151271" cy="490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Normalized cascade spectra obtained with PROPOSAL:</a:t>
            </a:r>
            <a:r>
              <a:rPr lang="ru-RU" sz="1800" dirty="0"/>
              <a:t> </a:t>
            </a:r>
            <a:r>
              <a:rPr lang="en-US" sz="1800" dirty="0"/>
              <a:t>all cascades</a:t>
            </a:r>
            <a:r>
              <a:rPr lang="ru-RU" sz="1800" dirty="0"/>
              <a:t>, </a:t>
            </a:r>
            <a:r>
              <a:rPr lang="en-US" sz="1800" dirty="0"/>
              <a:t>maximum</a:t>
            </a:r>
            <a:r>
              <a:rPr lang="ru-RU" sz="1800" dirty="0"/>
              <a:t> </a:t>
            </a:r>
            <a:r>
              <a:rPr lang="en-US" sz="1800" dirty="0"/>
              <a:t>and cascades from pm-filtered bundles</a:t>
            </a:r>
            <a:endParaRPr lang="ru-RU" sz="18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D693D04-8642-43D3-B6F0-5CD4A45FCB69}"/>
              </a:ext>
            </a:extLst>
          </p:cNvPr>
          <p:cNvSpPr txBox="1">
            <a:spLocks/>
          </p:cNvSpPr>
          <p:nvPr/>
        </p:nvSpPr>
        <p:spPr>
          <a:xfrm>
            <a:off x="8499057" y="1674720"/>
            <a:ext cx="2896307" cy="458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Estimated number of all cascades, maximum cascades and cascades from pm-filtered bundles: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N</a:t>
            </a:r>
            <a:r>
              <a:rPr lang="en-US" sz="2000" baseline="-25000" dirty="0" err="1"/>
              <a:t>all</a:t>
            </a:r>
            <a:r>
              <a:rPr lang="en-US" sz="2000" baseline="-25000" dirty="0"/>
              <a:t> est.</a:t>
            </a:r>
            <a:r>
              <a:rPr lang="en-US" sz="2000" dirty="0"/>
              <a:t> = 4.7·10</a:t>
            </a:r>
            <a:r>
              <a:rPr lang="en-US" sz="2000" baseline="30000" dirty="0"/>
              <a:t>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N</a:t>
            </a:r>
            <a:r>
              <a:rPr lang="en-US" sz="2000" baseline="-25000" dirty="0" err="1"/>
              <a:t>max</a:t>
            </a:r>
            <a:r>
              <a:rPr lang="en-US" sz="2000" baseline="-25000" dirty="0"/>
              <a:t> est.</a:t>
            </a:r>
            <a:r>
              <a:rPr lang="en-US" sz="2000" dirty="0"/>
              <a:t> = 1.5·10</a:t>
            </a:r>
            <a:r>
              <a:rPr lang="en-US" sz="2000" baseline="30000" dirty="0"/>
              <a:t>8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N</a:t>
            </a:r>
            <a:r>
              <a:rPr lang="en-US" sz="2000" baseline="-25000" dirty="0"/>
              <a:t>pm10 est.</a:t>
            </a:r>
            <a:r>
              <a:rPr lang="en-US" sz="2000" dirty="0"/>
              <a:t> = 1.9·10</a:t>
            </a:r>
            <a:r>
              <a:rPr lang="en-US" sz="2000" baseline="30000" dirty="0"/>
              <a:t>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N</a:t>
            </a:r>
            <a:r>
              <a:rPr lang="en-US" sz="2000" baseline="-25000" dirty="0"/>
              <a:t>pm20 est.</a:t>
            </a:r>
            <a:r>
              <a:rPr lang="en-US" sz="2000" dirty="0"/>
              <a:t> = 8.3·10</a:t>
            </a:r>
            <a:r>
              <a:rPr lang="en-US" sz="2000" baseline="30000" dirty="0"/>
              <a:t>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N</a:t>
            </a:r>
            <a:r>
              <a:rPr lang="en-US" sz="2000" baseline="-25000" dirty="0"/>
              <a:t>pm30 est.</a:t>
            </a:r>
            <a:r>
              <a:rPr lang="en-US" sz="2000" dirty="0"/>
              <a:t> = 4.6·10</a:t>
            </a:r>
            <a:r>
              <a:rPr lang="en-US" sz="2000" baseline="30000" dirty="0"/>
              <a:t>6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2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1AFA4-4408-4C3A-9B5C-5579E00E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07ECD9B-7EFB-4B60-BDA0-626BD4E49077}"/>
              </a:ext>
            </a:extLst>
          </p:cNvPr>
          <p:cNvSpPr txBox="1">
            <a:spLocks/>
          </p:cNvSpPr>
          <p:nvPr/>
        </p:nvSpPr>
        <p:spPr>
          <a:xfrm>
            <a:off x="539496" y="1572768"/>
            <a:ext cx="11064240" cy="46041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Theoretical estimations show that analyzing muon cascades in Baikal-GVD allows measuring the muon energy spectrum up to </a:t>
            </a:r>
            <a:r>
              <a:rPr lang="en-US" sz="2400" dirty="0" err="1"/>
              <a:t>PeV</a:t>
            </a:r>
            <a:r>
              <a:rPr lang="en-US" sz="2400" dirty="0"/>
              <a:t>.</a:t>
            </a:r>
          </a:p>
          <a:p>
            <a:r>
              <a:rPr lang="en-US" sz="2400" dirty="0"/>
              <a:t>A preliminary comparison of simulated in PROPOSAL and theoretical spectra shows that simulation is correct and can be used for further studying.</a:t>
            </a:r>
          </a:p>
        </p:txBody>
      </p:sp>
    </p:spTree>
    <p:extLst>
      <p:ext uri="{BB962C8B-B14F-4D97-AF65-F5344CB8AC3E}">
        <p14:creationId xmlns:p14="http://schemas.microsoft.com/office/powerpoint/2010/main" val="16215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EBFAA13-1809-42CD-8A78-4AF1F303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1399" y="6453188"/>
            <a:ext cx="1649811" cy="369332"/>
          </a:xfrm>
        </p:spPr>
        <p:txBody>
          <a:bodyPr/>
          <a:lstStyle/>
          <a:p>
            <a:r>
              <a:rPr lang="en-US" dirty="0"/>
              <a:t>24.06.2025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7C87CDB-4291-49A4-BB27-411EF48F8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9128" y="3135823"/>
            <a:ext cx="6473436" cy="1200329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DC01B3BA-26C1-4D6F-841E-DAFDA0B4387A}"/>
              </a:ext>
            </a:extLst>
          </p:cNvPr>
          <p:cNvSpPr txBox="1">
            <a:spLocks/>
          </p:cNvSpPr>
          <p:nvPr/>
        </p:nvSpPr>
        <p:spPr>
          <a:xfrm>
            <a:off x="140790" y="6419380"/>
            <a:ext cx="91934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Lisitsin</a:t>
            </a:r>
            <a:r>
              <a:rPr lang="ru-RU" sz="2000" dirty="0"/>
              <a:t> </a:t>
            </a:r>
            <a:r>
              <a:rPr lang="en-US" sz="2000" dirty="0"/>
              <a:t>M</a:t>
            </a:r>
            <a:r>
              <a:rPr lang="ru-RU" sz="2000" dirty="0"/>
              <a:t>.</a:t>
            </a:r>
            <a:r>
              <a:rPr lang="en-US" sz="2000" dirty="0"/>
              <a:t>V</a:t>
            </a:r>
            <a:r>
              <a:rPr lang="ru-RU" sz="2000" dirty="0"/>
              <a:t>.,</a:t>
            </a:r>
            <a:r>
              <a:rPr lang="en-US" sz="2000" dirty="0"/>
              <a:t> </a:t>
            </a:r>
            <a:r>
              <a:rPr lang="en-US" sz="2000" dirty="0" err="1"/>
              <a:t>Khokhlov</a:t>
            </a:r>
            <a:r>
              <a:rPr lang="ru-RU" sz="2000" dirty="0"/>
              <a:t> </a:t>
            </a:r>
            <a:r>
              <a:rPr lang="en-US" sz="2000" dirty="0"/>
              <a:t>S</a:t>
            </a:r>
            <a:r>
              <a:rPr lang="ru-RU" sz="2000" dirty="0"/>
              <a:t>.</a:t>
            </a:r>
            <a:r>
              <a:rPr lang="en-US" sz="2000" dirty="0"/>
              <a:t>S.,</a:t>
            </a:r>
            <a:r>
              <a:rPr lang="ru-RU" sz="2000" dirty="0"/>
              <a:t> </a:t>
            </a:r>
            <a:r>
              <a:rPr lang="en-US" sz="2000" dirty="0" err="1"/>
              <a:t>Nikolaenko</a:t>
            </a:r>
            <a:r>
              <a:rPr lang="en-US" sz="2000" dirty="0"/>
              <a:t> R.V. , </a:t>
            </a:r>
            <a:r>
              <a:rPr lang="en-US" sz="2000" dirty="0" err="1"/>
              <a:t>Petrukhin</a:t>
            </a:r>
            <a:r>
              <a:rPr lang="ru-RU" sz="2000" dirty="0"/>
              <a:t> </a:t>
            </a:r>
            <a:r>
              <a:rPr lang="en-US" sz="2000" dirty="0"/>
              <a:t>A</a:t>
            </a:r>
            <a:r>
              <a:rPr lang="ru-RU" sz="2000" dirty="0"/>
              <a:t>.</a:t>
            </a:r>
            <a:r>
              <a:rPr lang="en-US" sz="2000" dirty="0"/>
              <a:t>A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41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</p:spPr>
        <p:txBody>
          <a:bodyPr/>
          <a:lstStyle/>
          <a:p>
            <a:r>
              <a:rPr lang="en-US" dirty="0"/>
              <a:t>Relevance of the study of </a:t>
            </a:r>
            <a:r>
              <a:rPr lang="en-US" dirty="0" err="1"/>
              <a:t>TeV</a:t>
            </a:r>
            <a:r>
              <a:rPr lang="en-US" dirty="0"/>
              <a:t> muons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0818625-25DF-4CEF-B31D-A137ED60F042}"/>
              </a:ext>
            </a:extLst>
          </p:cNvPr>
          <p:cNvSpPr txBox="1">
            <a:spLocks/>
          </p:cNvSpPr>
          <p:nvPr/>
        </p:nvSpPr>
        <p:spPr>
          <a:xfrm>
            <a:off x="539496" y="1371602"/>
            <a:ext cx="11064240" cy="48954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Muon energy spectrum is important for estimating processes of muon generation including charmed particles and other fast processes.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800" dirty="0"/>
          </a:p>
          <a:p>
            <a:pPr algn="just"/>
            <a:r>
              <a:rPr lang="en-US" sz="2400" dirty="0"/>
              <a:t>Muon energy spectrum allows evaluation of the atmospheric neutrino background at searches of astrophysical neutrinos.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800" dirty="0"/>
          </a:p>
          <a:p>
            <a:pPr algn="just"/>
            <a:r>
              <a:rPr lang="en-US" sz="2400" dirty="0"/>
              <a:t>Currently,</a:t>
            </a:r>
            <a:r>
              <a:rPr lang="ru-RU" sz="2400" dirty="0"/>
              <a:t> </a:t>
            </a:r>
            <a:r>
              <a:rPr lang="en-US" sz="2400" dirty="0"/>
              <a:t>the statistically reliable data on the energy spectrum of muons is available up to energies of ~20 </a:t>
            </a:r>
            <a:r>
              <a:rPr lang="en-US" sz="2400" dirty="0" err="1"/>
              <a:t>TeV</a:t>
            </a:r>
            <a:r>
              <a:rPr lang="en-US" sz="2400" dirty="0"/>
              <a:t> only.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800" dirty="0"/>
          </a:p>
          <a:p>
            <a:pPr algn="just"/>
            <a:r>
              <a:rPr lang="en-US" sz="2400" dirty="0"/>
              <a:t>So far, only giga volume water detectors, such as </a:t>
            </a:r>
            <a:r>
              <a:rPr lang="en-US" sz="2400" dirty="0" err="1"/>
              <a:t>IceCube</a:t>
            </a:r>
            <a:r>
              <a:rPr lang="en-US" sz="2400" dirty="0"/>
              <a:t>, Baikal-GVD, KM3NeT, etc. are capable of detecting high energy muons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The goal of the work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600" dirty="0"/>
          </a:p>
          <a:p>
            <a:pPr algn="just"/>
            <a:r>
              <a:rPr lang="en-US" sz="2400" dirty="0"/>
              <a:t>Evaluation of the statistics in Baikal-GVD for the muon energy spectrum above 10 </a:t>
            </a:r>
            <a:r>
              <a:rPr lang="en-US" sz="2400" dirty="0" err="1"/>
              <a:t>TeV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729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</p:spPr>
        <p:txBody>
          <a:bodyPr/>
          <a:lstStyle/>
          <a:p>
            <a:r>
              <a:rPr lang="en-US" dirty="0"/>
              <a:t>Cubic kilometer Baikal-GVD neutrino telescope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75BFF-12BE-422C-94B4-3154C304B1E6}"/>
              </a:ext>
            </a:extLst>
          </p:cNvPr>
          <p:cNvSpPr txBox="1">
            <a:spLocks/>
          </p:cNvSpPr>
          <p:nvPr/>
        </p:nvSpPr>
        <p:spPr>
          <a:xfrm>
            <a:off x="646176" y="6337346"/>
            <a:ext cx="5449824" cy="520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Schematic view of the Baikal-GVD detector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031893-FF89-46F7-AD4C-2CD45926C633}"/>
              </a:ext>
            </a:extLst>
          </p:cNvPr>
          <p:cNvSpPr/>
          <p:nvPr/>
        </p:nvSpPr>
        <p:spPr>
          <a:xfrm>
            <a:off x="6975759" y="1925784"/>
            <a:ext cx="47798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libri" panose="020F0502020204030204" pitchFamily="34" charset="0"/>
              </a:rPr>
              <a:t>Under construction in the southern part of Lake Baikal since 2016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Total PMTs:		&gt; 4000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Total clusters:		14</a:t>
            </a:r>
            <a:endParaRPr lang="ru-RU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Instrumented depth:	</a:t>
            </a:r>
            <a:r>
              <a:rPr lang="ru-RU" sz="2000" dirty="0">
                <a:ea typeface="Calibri" panose="020F0502020204030204" pitchFamily="34" charset="0"/>
              </a:rPr>
              <a:t>750 </a:t>
            </a:r>
            <a:r>
              <a:rPr lang="en-US" sz="2000" dirty="0">
                <a:ea typeface="Calibri" panose="020F0502020204030204" pitchFamily="34" charset="0"/>
              </a:rPr>
              <a:t>m -</a:t>
            </a:r>
            <a:r>
              <a:rPr lang="ru-RU" sz="2000" dirty="0">
                <a:ea typeface="Calibri" panose="020F0502020204030204" pitchFamily="34" charset="0"/>
              </a:rPr>
              <a:t> 1275 </a:t>
            </a:r>
            <a:r>
              <a:rPr lang="en-US" sz="2000" dirty="0">
                <a:ea typeface="Calibri" panose="020F0502020204030204" pitchFamily="34" charset="0"/>
              </a:rPr>
              <a:t>m</a:t>
            </a:r>
            <a:endParaRPr lang="ru-RU" sz="2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Cluster radius:		</a:t>
            </a:r>
            <a:r>
              <a:rPr lang="ru-RU" sz="2000" dirty="0">
                <a:ea typeface="Calibri" panose="020F0502020204030204" pitchFamily="34" charset="0"/>
              </a:rPr>
              <a:t>~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60 </a:t>
            </a:r>
            <a:r>
              <a:rPr lang="en-US" sz="2000" dirty="0">
                <a:ea typeface="Calibri" panose="020F0502020204030204" pitchFamily="34" charset="0"/>
              </a:rPr>
              <a:t>m</a:t>
            </a:r>
            <a:r>
              <a:rPr lang="ru-RU" sz="2000" dirty="0"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Distance between two clusters:	</a:t>
            </a:r>
            <a:r>
              <a:rPr lang="ru-RU" sz="2000" dirty="0">
                <a:ea typeface="Calibri" panose="020F0502020204030204" pitchFamily="34" charset="0"/>
              </a:rPr>
              <a:t>~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300 </a:t>
            </a:r>
            <a:r>
              <a:rPr lang="en-US" sz="2000" dirty="0">
                <a:ea typeface="Calibri" panose="020F0502020204030204" pitchFamily="34" charset="0"/>
              </a:rPr>
              <a:t>m</a:t>
            </a:r>
            <a:r>
              <a:rPr lang="ru-RU" sz="2000" dirty="0">
                <a:ea typeface="Calibri" panose="020F0502020204030204" pitchFamily="34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  <a:p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a typeface="Calibri" panose="020F0502020204030204" pitchFamily="34" charset="0"/>
              </a:rPr>
              <a:t>1 km</a:t>
            </a:r>
            <a:r>
              <a:rPr lang="en-US" sz="2000" baseline="30000" dirty="0">
                <a:ea typeface="Calibri" panose="020F0502020204030204" pitchFamily="34" charset="0"/>
              </a:rPr>
              <a:t>3</a:t>
            </a:r>
            <a:r>
              <a:rPr lang="en-US" sz="2000" dirty="0">
                <a:ea typeface="Calibri" panose="020F0502020204030204" pitchFamily="34" charset="0"/>
              </a:rPr>
              <a:t> by 2027/2028</a:t>
            </a:r>
            <a:endParaRPr lang="ru-RU" sz="2000" dirty="0"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83006C-DC5B-45DC-9F64-02912F0F4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2" t="12170" r="3705" b="3512"/>
          <a:stretch/>
        </p:blipFill>
        <p:spPr bwMode="auto">
          <a:xfrm>
            <a:off x="323421" y="1343890"/>
            <a:ext cx="6137564" cy="49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0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0"/>
            <a:ext cx="9032836" cy="523220"/>
          </a:xfrm>
        </p:spPr>
        <p:txBody>
          <a:bodyPr/>
          <a:lstStyle/>
          <a:p>
            <a:r>
              <a:rPr lang="en-US" dirty="0"/>
              <a:t>Energy losses of muon in the water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A9453-38BC-4D96-833E-323555D9BAC1}"/>
              </a:ext>
            </a:extLst>
          </p:cNvPr>
          <p:cNvSpPr/>
          <p:nvPr/>
        </p:nvSpPr>
        <p:spPr>
          <a:xfrm>
            <a:off x="4141957" y="5990724"/>
            <a:ext cx="416183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loss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E8C88-E4C9-4A01-BA3C-34D8161B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" y="2788147"/>
            <a:ext cx="4320000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8B335-17DC-4CF2-B121-98D275EE3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65" y="2768347"/>
            <a:ext cx="4320000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8132D-6C28-4859-B550-974BC90C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/>
        </p:blipFill>
        <p:spPr>
          <a:xfrm>
            <a:off x="7963783" y="2768347"/>
            <a:ext cx="4167812" cy="324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3E16A8-5D8A-4BC7-A1CE-E8FBC73F2DE0}"/>
              </a:ext>
            </a:extLst>
          </p:cNvPr>
          <p:cNvSpPr/>
          <p:nvPr/>
        </p:nvSpPr>
        <p:spPr>
          <a:xfrm>
            <a:off x="207055" y="5989485"/>
            <a:ext cx="385665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549269-3CD5-4A0C-8497-8BE8917FBACD}"/>
              </a:ext>
            </a:extLst>
          </p:cNvPr>
          <p:cNvSpPr/>
          <p:nvPr/>
        </p:nvSpPr>
        <p:spPr>
          <a:xfrm>
            <a:off x="8310721" y="5960479"/>
            <a:ext cx="360601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Dependence of muon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loss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 on depth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with a step of 50 m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01E9F4B-17A1-4119-9196-FF6F9982A9BA}"/>
              </a:ext>
            </a:extLst>
          </p:cNvPr>
          <p:cNvSpPr txBox="1">
            <a:spLocks/>
          </p:cNvSpPr>
          <p:nvPr/>
        </p:nvSpPr>
        <p:spPr>
          <a:xfrm>
            <a:off x="301752" y="1239151"/>
            <a:ext cx="11704320" cy="1337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It is impossible to experimentally obtain the dependence of the muon energy on depth.</a:t>
            </a:r>
          </a:p>
          <a:p>
            <a:pPr algn="just"/>
            <a:r>
              <a:rPr lang="en-US" sz="2400" dirty="0"/>
              <a:t>Longitudinal energy loss profiles can be measured in water detectors.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F77422-7242-4329-A005-5198F37F0DBE}"/>
              </a:ext>
            </a:extLst>
          </p:cNvPr>
          <p:cNvSpPr/>
          <p:nvPr/>
        </p:nvSpPr>
        <p:spPr>
          <a:xfrm>
            <a:off x="2394398" y="2467895"/>
            <a:ext cx="815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Example of simulated muon with energy of 100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TeV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in the 1 km layer of water</a:t>
            </a:r>
            <a:endParaRPr 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BBDAD-DB91-427F-8B84-43B44F94FF38}"/>
              </a:ext>
            </a:extLst>
          </p:cNvPr>
          <p:cNvSpPr/>
          <p:nvPr/>
        </p:nvSpPr>
        <p:spPr>
          <a:xfrm>
            <a:off x="1787236" y="3241964"/>
            <a:ext cx="2098964" cy="26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05CC1E-648D-4534-AE30-A1BD5676DE92}"/>
              </a:ext>
            </a:extLst>
          </p:cNvPr>
          <p:cNvSpPr/>
          <p:nvPr/>
        </p:nvSpPr>
        <p:spPr>
          <a:xfrm>
            <a:off x="5146963" y="3213275"/>
            <a:ext cx="2674771" cy="27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1E9BF2-7A8C-44DF-85B7-FD3B2DB09EB4}"/>
              </a:ext>
            </a:extLst>
          </p:cNvPr>
          <p:cNvSpPr/>
          <p:nvPr/>
        </p:nvSpPr>
        <p:spPr>
          <a:xfrm>
            <a:off x="9134435" y="3185567"/>
            <a:ext cx="2674771" cy="20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C1C1E8-B658-4ECF-BBBF-058BBBA2C422}"/>
              </a:ext>
            </a:extLst>
          </p:cNvPr>
          <p:cNvSpPr/>
          <p:nvPr/>
        </p:nvSpPr>
        <p:spPr>
          <a:xfrm>
            <a:off x="36416" y="3993961"/>
            <a:ext cx="170639" cy="47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BD1E24-6BC0-43D0-A10B-7E6E515E663C}"/>
              </a:ext>
            </a:extLst>
          </p:cNvPr>
          <p:cNvSpPr/>
          <p:nvPr/>
        </p:nvSpPr>
        <p:spPr>
          <a:xfrm rot="16200000">
            <a:off x="-158571" y="4167765"/>
            <a:ext cx="4908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GeV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E1537D-0C6A-4B72-AC63-C9BF04299EAC}"/>
              </a:ext>
            </a:extLst>
          </p:cNvPr>
          <p:cNvSpPr/>
          <p:nvPr/>
        </p:nvSpPr>
        <p:spPr>
          <a:xfrm>
            <a:off x="4061450" y="3923558"/>
            <a:ext cx="170639" cy="47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5A97D15-0F03-4419-942B-AC302C787DC1}"/>
              </a:ext>
            </a:extLst>
          </p:cNvPr>
          <p:cNvSpPr/>
          <p:nvPr/>
        </p:nvSpPr>
        <p:spPr>
          <a:xfrm>
            <a:off x="8035068" y="3900273"/>
            <a:ext cx="170639" cy="474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5E6A5A6-CF9A-4D75-9F56-ACDA045984B9}"/>
              </a:ext>
            </a:extLst>
          </p:cNvPr>
          <p:cNvSpPr/>
          <p:nvPr/>
        </p:nvSpPr>
        <p:spPr>
          <a:xfrm rot="16200000">
            <a:off x="3766266" y="4009815"/>
            <a:ext cx="6931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GeV/m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06DD54B-6553-4B72-8FD3-EB73337A9450}"/>
              </a:ext>
            </a:extLst>
          </p:cNvPr>
          <p:cNvSpPr/>
          <p:nvPr/>
        </p:nvSpPr>
        <p:spPr>
          <a:xfrm rot="16200000">
            <a:off x="7788255" y="3981648"/>
            <a:ext cx="6931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GeV/m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D2FC1DA-DA00-4131-89F4-1ECB1414E752}"/>
              </a:ext>
            </a:extLst>
          </p:cNvPr>
          <p:cNvSpPr/>
          <p:nvPr/>
        </p:nvSpPr>
        <p:spPr>
          <a:xfrm>
            <a:off x="6215954" y="5850449"/>
            <a:ext cx="519710" cy="27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71F6E3-5CBD-4C75-9B7E-67D7FD56E96C}"/>
              </a:ext>
            </a:extLst>
          </p:cNvPr>
          <p:cNvSpPr/>
          <p:nvPr/>
        </p:nvSpPr>
        <p:spPr>
          <a:xfrm>
            <a:off x="10167231" y="5814863"/>
            <a:ext cx="519710" cy="27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13A9C0F-9FB1-4430-933C-8D39596804D1}"/>
              </a:ext>
            </a:extLst>
          </p:cNvPr>
          <p:cNvSpPr/>
          <p:nvPr/>
        </p:nvSpPr>
        <p:spPr>
          <a:xfrm>
            <a:off x="2265232" y="5821443"/>
            <a:ext cx="519710" cy="27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93911ED-C209-46DD-8892-1B3CBA08ADB3}"/>
              </a:ext>
            </a:extLst>
          </p:cNvPr>
          <p:cNvSpPr/>
          <p:nvPr/>
        </p:nvSpPr>
        <p:spPr>
          <a:xfrm>
            <a:off x="2145419" y="5754639"/>
            <a:ext cx="3273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602F676-4160-4FD3-A0A0-F52D0DC0B454}"/>
              </a:ext>
            </a:extLst>
          </p:cNvPr>
          <p:cNvSpPr/>
          <p:nvPr/>
        </p:nvSpPr>
        <p:spPr>
          <a:xfrm>
            <a:off x="6106108" y="5740784"/>
            <a:ext cx="3273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C2810A4-37FB-48EF-809F-F5AFAFDE7F98}"/>
              </a:ext>
            </a:extLst>
          </p:cNvPr>
          <p:cNvSpPr/>
          <p:nvPr/>
        </p:nvSpPr>
        <p:spPr>
          <a:xfrm>
            <a:off x="10076570" y="5741817"/>
            <a:ext cx="32733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</a:rPr>
              <a:t>m</a:t>
            </a:r>
            <a:endParaRPr lang="ru-RU" sz="14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8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683BF4-CC17-45F4-B51F-AB05916B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" y="1821848"/>
            <a:ext cx="7783559" cy="46214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7"/>
            <a:ext cx="9032836" cy="954107"/>
          </a:xfrm>
        </p:spPr>
        <p:txBody>
          <a:bodyPr/>
          <a:lstStyle/>
          <a:p>
            <a:r>
              <a:rPr lang="en-US" dirty="0"/>
              <a:t>Simulation of muon bundles propagation through the water in CORSIKA, PROPOSAL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2323A-E699-41F6-B802-5EC9B1649D1E}"/>
              </a:ext>
            </a:extLst>
          </p:cNvPr>
          <p:cNvSpPr txBox="1">
            <a:spLocks/>
          </p:cNvSpPr>
          <p:nvPr/>
        </p:nvSpPr>
        <p:spPr>
          <a:xfrm>
            <a:off x="1672329" y="6296073"/>
            <a:ext cx="5705562" cy="490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Normalized spectrum of primary particles</a:t>
            </a:r>
            <a:br>
              <a:rPr lang="en-US" sz="1800" dirty="0"/>
            </a:br>
            <a:r>
              <a:rPr lang="en-US" sz="1800" dirty="0"/>
              <a:t> used in CORSKIKA</a:t>
            </a: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C4041A2C-BEC6-40FE-8E58-CA8E4A356A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39547" y="1429914"/>
                <a:ext cx="3934691" cy="52202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Ω = 2</a:t>
                </a:r>
                <a:r>
                  <a:rPr lang="el-GR" sz="2000" dirty="0"/>
                  <a:t>π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𝑑𝐸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= 69.1·10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ru-RU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sr</m:t>
                            </m:r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𝐺𝑒𝑉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(at 1 GeV) </a:t>
                </a:r>
                <a:r>
                  <a:rPr lang="en-US" sz="1600" dirty="0"/>
                  <a:t>(J. </a:t>
                </a:r>
                <a:r>
                  <a:rPr lang="en-US" sz="1600" dirty="0" err="1"/>
                  <a:t>Horandel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Astropart.Phys</a:t>
                </a:r>
                <a:r>
                  <a:rPr lang="en-US" sz="1600" dirty="0"/>
                  <a:t>. 19, 2003, 193-200)</a:t>
                </a:r>
                <a:endParaRPr lang="ru-RU" sz="16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γ = -2.7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N</a:t>
                </a:r>
                <a:r>
                  <a:rPr lang="en-US" sz="2000" baseline="-25000" dirty="0" err="1"/>
                  <a:t>all</a:t>
                </a:r>
                <a:r>
                  <a:rPr lang="en-US" sz="2000" baseline="-25000" dirty="0"/>
                  <a:t> sim.</a:t>
                </a:r>
                <a:r>
                  <a:rPr lang="en-US" sz="2000" dirty="0"/>
                  <a:t> = 9·10</a:t>
                </a:r>
                <a:r>
                  <a:rPr lang="en-US" sz="2000" baseline="30000" dirty="0"/>
                  <a:t>5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5 runs:</a:t>
                </a:r>
                <a:br>
                  <a:rPr lang="en-US" sz="2000" dirty="0"/>
                </a:br>
                <a:r>
                  <a:rPr lang="en-US" sz="2000" dirty="0"/>
                  <a:t>1.  10</a:t>
                </a:r>
                <a:r>
                  <a:rPr lang="en-US" sz="2000" baseline="30000" dirty="0"/>
                  <a:t>13</a:t>
                </a:r>
                <a:r>
                  <a:rPr lang="en-US" sz="2000" dirty="0"/>
                  <a:t> – 5·10</a:t>
                </a:r>
                <a:r>
                  <a:rPr lang="en-US" sz="2000" baseline="30000" dirty="0"/>
                  <a:t>13 </a:t>
                </a:r>
                <a:r>
                  <a:rPr lang="en-US" sz="2000" dirty="0"/>
                  <a:t>eV</a:t>
                </a:r>
                <a:endParaRPr lang="en-US" sz="2000" baseline="30000" dirty="0"/>
              </a:p>
              <a:p>
                <a:pPr marL="0" indent="0">
                  <a:buNone/>
                </a:pPr>
                <a:r>
                  <a:rPr lang="en-US" sz="2000" dirty="0"/>
                  <a:t>2.  5·10</a:t>
                </a:r>
                <a:r>
                  <a:rPr lang="en-US" sz="2000" baseline="30000" dirty="0"/>
                  <a:t>13</a:t>
                </a:r>
                <a:r>
                  <a:rPr lang="en-US" sz="2000" dirty="0"/>
                  <a:t> – 10</a:t>
                </a:r>
                <a:r>
                  <a:rPr lang="en-US" sz="2000" baseline="30000" dirty="0"/>
                  <a:t>14</a:t>
                </a:r>
                <a:r>
                  <a:rPr lang="en-US" sz="2000" dirty="0"/>
                  <a:t> eV</a:t>
                </a:r>
                <a:endParaRPr lang="en-US" sz="2000" baseline="30000" dirty="0"/>
              </a:p>
              <a:p>
                <a:pPr marL="0" indent="0">
                  <a:buNone/>
                </a:pPr>
                <a:r>
                  <a:rPr lang="en-US" sz="2000" dirty="0"/>
                  <a:t>3.  10</a:t>
                </a:r>
                <a:r>
                  <a:rPr lang="en-US" sz="2000" baseline="30000" dirty="0"/>
                  <a:t>14</a:t>
                </a:r>
                <a:r>
                  <a:rPr lang="en-US" sz="2000" dirty="0"/>
                  <a:t> – 5·10</a:t>
                </a:r>
                <a:r>
                  <a:rPr lang="en-US" sz="2000" baseline="30000" dirty="0"/>
                  <a:t>14</a:t>
                </a:r>
                <a:r>
                  <a:rPr lang="en-US" sz="2000" dirty="0"/>
                  <a:t> eV</a:t>
                </a:r>
                <a:endParaRPr lang="en-US" sz="2000" baseline="30000" dirty="0"/>
              </a:p>
              <a:p>
                <a:pPr marL="0" indent="0">
                  <a:buNone/>
                </a:pPr>
                <a:r>
                  <a:rPr lang="en-US" sz="2000" dirty="0"/>
                  <a:t>4.  5·10</a:t>
                </a:r>
                <a:r>
                  <a:rPr lang="en-US" sz="2000" baseline="30000" dirty="0"/>
                  <a:t>14</a:t>
                </a:r>
                <a:r>
                  <a:rPr lang="en-US" sz="2000" dirty="0"/>
                  <a:t> – 10</a:t>
                </a:r>
                <a:r>
                  <a:rPr lang="en-US" sz="2000" baseline="30000" dirty="0"/>
                  <a:t>15</a:t>
                </a:r>
                <a:r>
                  <a:rPr lang="en-US" sz="2000" dirty="0"/>
                  <a:t> eV</a:t>
                </a:r>
              </a:p>
              <a:p>
                <a:pPr marL="0" indent="0">
                  <a:buNone/>
                </a:pPr>
                <a:r>
                  <a:rPr lang="en-US" sz="2000" dirty="0"/>
                  <a:t>5.  10</a:t>
                </a:r>
                <a:r>
                  <a:rPr lang="en-US" sz="2000" baseline="30000" dirty="0"/>
                  <a:t>15</a:t>
                </a:r>
                <a:r>
                  <a:rPr lang="en-US" sz="2000" dirty="0"/>
                  <a:t> eV – 10</a:t>
                </a:r>
                <a:r>
                  <a:rPr lang="en-US" sz="2000" baseline="30000" dirty="0"/>
                  <a:t>17</a:t>
                </a:r>
                <a:r>
                  <a:rPr lang="en-US" sz="2000" dirty="0"/>
                  <a:t> eV</a:t>
                </a:r>
                <a:endParaRPr lang="ru-RU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C4041A2C-BEC6-40FE-8E58-CA8E4A356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547" y="1429914"/>
                <a:ext cx="3934691" cy="5220268"/>
              </a:xfrm>
              <a:prstGeom prst="rect">
                <a:avLst/>
              </a:prstGeom>
              <a:blipFill>
                <a:blip r:embed="rId3"/>
                <a:stretch>
                  <a:fillRect l="-1548" t="-1285" r="-1548" b="-50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ADA6791-7B49-4E58-9C39-1C5907460B7F}"/>
                  </a:ext>
                </a:extLst>
              </p:cNvPr>
              <p:cNvSpPr/>
              <p:nvPr/>
            </p:nvSpPr>
            <p:spPr>
              <a:xfrm>
                <a:off x="984504" y="1182245"/>
                <a:ext cx="7693152" cy="728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−2.7</m:t>
                          </m:r>
                        </m:sup>
                      </m:sSup>
                    </m:oMath>
                  </m:oMathPara>
                </a14:m>
                <a:endParaRPr lang="ru-RU" sz="2000" baseline="30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DADA6791-7B49-4E58-9C39-1C590746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4" y="1182245"/>
                <a:ext cx="7693152" cy="7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72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7"/>
            <a:ext cx="9032836" cy="954107"/>
          </a:xfrm>
        </p:spPr>
        <p:txBody>
          <a:bodyPr/>
          <a:lstStyle/>
          <a:p>
            <a:r>
              <a:rPr lang="en-US" dirty="0"/>
              <a:t>Normalized and theoretical muon spectra at depth of 1 km (PROPOSAL)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4A92ABB0-D764-45D7-908C-A760453CF0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30716" y="2083914"/>
                <a:ext cx="3778097" cy="4585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β = -2.7</a:t>
                </a:r>
              </a:p>
              <a:p>
                <a:pPr marL="0" indent="0">
                  <a:buNone/>
                </a:pP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sim.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5·10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≈2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bar>
                      <m:barPr>
                        <m:pos m:val="top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)≈123</m:t>
                    </m:r>
                  </m:oMath>
                </a14:m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≈129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GeV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4A92ABB0-D764-45D7-908C-A760453CF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716" y="2083914"/>
                <a:ext cx="3778097" cy="4585854"/>
              </a:xfrm>
              <a:prstGeom prst="rect">
                <a:avLst/>
              </a:prstGeom>
              <a:blipFill>
                <a:blip r:embed="rId2"/>
                <a:stretch>
                  <a:fillRect l="-1774" t="-1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B3E9B0-DEF1-46E2-8CEB-6EFD9486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2" y="1899200"/>
            <a:ext cx="7585609" cy="4503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7F3F86-3552-4458-8F6C-BF7F6A4C8C76}"/>
                  </a:ext>
                </a:extLst>
              </p:cNvPr>
              <p:cNvSpPr txBox="1"/>
              <p:nvPr/>
            </p:nvSpPr>
            <p:spPr>
              <a:xfrm>
                <a:off x="1293075" y="1242953"/>
                <a:ext cx="6354496" cy="718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20.478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7F3F86-3552-4458-8F6C-BF7F6A4C8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75" y="1242953"/>
                <a:ext cx="6354496" cy="718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2">
            <a:extLst>
              <a:ext uri="{FF2B5EF4-FFF2-40B4-BE49-F238E27FC236}">
                <a16:creationId xmlns:a16="http://schemas.microsoft.com/office/drawing/2014/main" id="{51E63B2B-7A26-4F81-AEC6-CC0E90AEB9F8}"/>
              </a:ext>
            </a:extLst>
          </p:cNvPr>
          <p:cNvSpPr txBox="1">
            <a:spLocks/>
          </p:cNvSpPr>
          <p:nvPr/>
        </p:nvSpPr>
        <p:spPr>
          <a:xfrm>
            <a:off x="7653167" y="1251511"/>
            <a:ext cx="3919728" cy="92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Muon spectrum at depth of 1 km at zenith angle of </a:t>
            </a:r>
            <a:r>
              <a:rPr lang="el-GR" sz="2000" dirty="0"/>
              <a:t>θ</a:t>
            </a:r>
            <a:endParaRPr lang="ru-RU" sz="20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C842011-07F1-4E9F-8E37-FE83950C61E1}"/>
              </a:ext>
            </a:extLst>
          </p:cNvPr>
          <p:cNvSpPr txBox="1">
            <a:spLocks/>
          </p:cNvSpPr>
          <p:nvPr/>
        </p:nvSpPr>
        <p:spPr>
          <a:xfrm>
            <a:off x="1819544" y="6293232"/>
            <a:ext cx="5994415" cy="490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Normalized muon spectrum at depth of 1 km and theoretical estimations obtained with PROPOSAL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44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7"/>
            <a:ext cx="9032836" cy="954107"/>
          </a:xfrm>
        </p:spPr>
        <p:txBody>
          <a:bodyPr/>
          <a:lstStyle/>
          <a:p>
            <a:r>
              <a:rPr lang="en-US" dirty="0"/>
              <a:t>Calculation of the spectrum of muon cascades at depth for Baikal-GVD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4EA3D0F-B4A3-4C43-9BA3-AD07D218D189}"/>
              </a:ext>
            </a:extLst>
          </p:cNvPr>
          <p:cNvSpPr txBox="1">
            <a:spLocks/>
          </p:cNvSpPr>
          <p:nvPr/>
        </p:nvSpPr>
        <p:spPr>
          <a:xfrm>
            <a:off x="8373605" y="1417471"/>
            <a:ext cx="3919728" cy="92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Simplified </a:t>
            </a:r>
            <a:r>
              <a:rPr lang="en-US" sz="2000" dirty="0" err="1"/>
              <a:t>Gaisser</a:t>
            </a:r>
            <a:r>
              <a:rPr lang="en-US" sz="2000" dirty="0"/>
              <a:t> equation for </a:t>
            </a:r>
            <a:r>
              <a:rPr lang="ru-RU" sz="2000" dirty="0"/>
              <a:t> </a:t>
            </a:r>
            <a:r>
              <a:rPr lang="en-US" sz="2000" dirty="0"/>
              <a:t>muon spectrum at the Earth's surface at zenith angle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ru-RU" sz="2000" dirty="0"/>
              <a:t>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B75CA8C-090D-43A1-90D4-52C759FE4B42}"/>
              </a:ext>
            </a:extLst>
          </p:cNvPr>
          <p:cNvSpPr txBox="1">
            <a:spLocks/>
          </p:cNvSpPr>
          <p:nvPr/>
        </p:nvSpPr>
        <p:spPr>
          <a:xfrm>
            <a:off x="8373605" y="2706635"/>
            <a:ext cx="3919728" cy="92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Equation for muon spectrum at depth </a:t>
            </a:r>
            <a:r>
              <a:rPr lang="en-US" sz="2000" i="1" dirty="0"/>
              <a:t>h</a:t>
            </a:r>
            <a:r>
              <a:rPr lang="en-US" sz="2000" dirty="0"/>
              <a:t> at zenith angle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000" dirty="0"/>
              <a:t>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2E6688-BAAE-439D-9130-CAA851721950}"/>
                  </a:ext>
                </a:extLst>
              </p:cNvPr>
              <p:cNvSpPr txBox="1"/>
              <p:nvPr/>
            </p:nvSpPr>
            <p:spPr>
              <a:xfrm>
                <a:off x="3448126" y="5908131"/>
                <a:ext cx="5295745" cy="706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 baseline="-2500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𝑑𝑁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𝑑𝐸𝑑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𝑑𝑉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2E6688-BAAE-439D-9130-CAA85172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126" y="5908131"/>
                <a:ext cx="5295745" cy="706540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2">
            <a:extLst>
              <a:ext uri="{FF2B5EF4-FFF2-40B4-BE49-F238E27FC236}">
                <a16:creationId xmlns:a16="http://schemas.microsoft.com/office/drawing/2014/main" id="{42620457-656F-4E14-B6C0-3463C9D2CEDB}"/>
              </a:ext>
            </a:extLst>
          </p:cNvPr>
          <p:cNvSpPr txBox="1">
            <a:spLocks/>
          </p:cNvSpPr>
          <p:nvPr/>
        </p:nvSpPr>
        <p:spPr>
          <a:xfrm>
            <a:off x="2254507" y="5056293"/>
            <a:ext cx="7682981" cy="92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Thus, muon cascades spectrum within volume </a:t>
            </a:r>
            <a:r>
              <a:rPr lang="en-US" sz="2000" i="1" dirty="0"/>
              <a:t>V</a:t>
            </a:r>
            <a:r>
              <a:rPr lang="en-US" sz="2000" dirty="0"/>
              <a:t> and with </a:t>
            </a:r>
            <a:r>
              <a:rPr lang="en-US" sz="2000" i="1" dirty="0" err="1"/>
              <a:t>dN</a:t>
            </a:r>
            <a:r>
              <a:rPr lang="en-US" sz="2000" dirty="0"/>
              <a:t>/</a:t>
            </a:r>
            <a:r>
              <a:rPr lang="en-US" sz="2000" i="1" dirty="0" err="1"/>
              <a:t>dE</a:t>
            </a:r>
            <a:r>
              <a:rPr lang="en-US" sz="2000" dirty="0"/>
              <a:t> muon spectrum at depth </a:t>
            </a:r>
            <a:r>
              <a:rPr lang="en-US" sz="2000" i="1" dirty="0"/>
              <a:t>h</a:t>
            </a:r>
            <a:r>
              <a:rPr lang="en-US" sz="2000" dirty="0"/>
              <a:t> can be found</a:t>
            </a:r>
            <a:r>
              <a:rPr lang="ru-RU" sz="2000" dirty="0"/>
              <a:t> </a:t>
            </a:r>
            <a:r>
              <a:rPr lang="en-US" sz="2000" dirty="0"/>
              <a:t>using:</a:t>
            </a:r>
            <a:endParaRPr lang="ru-RU" sz="200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376DB12-7D18-4BA0-87B2-479C38A4AA13}"/>
              </a:ext>
            </a:extLst>
          </p:cNvPr>
          <p:cNvSpPr txBox="1">
            <a:spLocks/>
          </p:cNvSpPr>
          <p:nvPr/>
        </p:nvSpPr>
        <p:spPr>
          <a:xfrm>
            <a:off x="8421346" y="3778021"/>
            <a:ext cx="3919728" cy="92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Correction coefficients to consider energy losses fluctuations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17EA4C2-3A18-4C4F-8607-2295105E97BF}"/>
                  </a:ext>
                </a:extLst>
              </p:cNvPr>
              <p:cNvSpPr/>
              <p:nvPr/>
            </p:nvSpPr>
            <p:spPr>
              <a:xfrm>
                <a:off x="680453" y="1490197"/>
                <a:ext cx="7693152" cy="7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.4</m:t>
                          </m:r>
                          <m:r>
                            <a:rPr lang="ru-RU" sz="2000" b="0" i="0" smtClean="0">
                              <a:latin typeface="Cambria Math" panose="02040503050406030204" pitchFamily="18" charset="0"/>
                            </a:rPr>
                            <m:t>78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.7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sr</m:t>
                          </m:r>
                          <m:r>
                            <a:rPr lang="ru-RU" sz="2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17EA4C2-3A18-4C4F-8607-2295105E9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53" y="1490197"/>
                <a:ext cx="7693152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C0F703-0894-41B0-897B-8AC5304FA7FC}"/>
                  </a:ext>
                </a:extLst>
              </p:cNvPr>
              <p:cNvSpPr txBox="1"/>
              <p:nvPr/>
            </p:nvSpPr>
            <p:spPr>
              <a:xfrm>
                <a:off x="1226045" y="2691598"/>
                <a:ext cx="7061227" cy="798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20.478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C0F703-0894-41B0-897B-8AC5304FA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045" y="2691598"/>
                <a:ext cx="7061227" cy="798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6F189E9-ED64-4245-9C04-71EC79E7EA2A}"/>
                  </a:ext>
                </a:extLst>
              </p:cNvPr>
              <p:cNvSpPr/>
              <p:nvPr/>
            </p:nvSpPr>
            <p:spPr>
              <a:xfrm>
                <a:off x="62344" y="3788003"/>
                <a:ext cx="8809583" cy="737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subSup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</m:nary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;  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6F189E9-ED64-4245-9C04-71EC79E7E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" y="3788003"/>
                <a:ext cx="8809583" cy="737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032836" cy="954107"/>
          </a:xfrm>
        </p:spPr>
        <p:txBody>
          <a:bodyPr/>
          <a:lstStyle/>
          <a:p>
            <a:r>
              <a:rPr lang="en-US" dirty="0"/>
              <a:t>Calculation of the spectrum of muon cascades for Baikal-GVD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3A296-3D50-48C2-9137-E3977EF87633}"/>
              </a:ext>
            </a:extLst>
          </p:cNvPr>
          <p:cNvSpPr txBox="1">
            <a:spLocks/>
          </p:cNvSpPr>
          <p:nvPr/>
        </p:nvSpPr>
        <p:spPr>
          <a:xfrm>
            <a:off x="1420941" y="5867748"/>
            <a:ext cx="5705562" cy="727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Estimated</a:t>
            </a:r>
            <a:r>
              <a:rPr lang="ru-RU" sz="1800" dirty="0"/>
              <a:t> </a:t>
            </a:r>
            <a:r>
              <a:rPr lang="en-US" sz="1800" dirty="0"/>
              <a:t>spectrum</a:t>
            </a:r>
            <a:r>
              <a:rPr lang="ru-RU" sz="1800" dirty="0"/>
              <a:t> </a:t>
            </a:r>
            <a:r>
              <a:rPr lang="en-US" sz="1800" dirty="0"/>
              <a:t>of muon cascades for</a:t>
            </a:r>
            <a:r>
              <a:rPr lang="ru-RU" sz="1800" dirty="0"/>
              <a:t> </a:t>
            </a:r>
            <a:r>
              <a:rPr lang="en-US" sz="1800" dirty="0"/>
              <a:t>Baikal-GVD</a:t>
            </a:r>
          </a:p>
          <a:p>
            <a:pPr marL="0" indent="0" algn="ctr">
              <a:buNone/>
            </a:pPr>
            <a:r>
              <a:rPr lang="en-US" sz="1800" dirty="0"/>
              <a:t>(for</a:t>
            </a:r>
            <a:r>
              <a:rPr lang="ru-RU" sz="1800" dirty="0"/>
              <a:t> 1</a:t>
            </a:r>
            <a:r>
              <a:rPr lang="en-US" sz="1800" dirty="0"/>
              <a:t> and </a:t>
            </a:r>
            <a:r>
              <a:rPr lang="ru-RU" sz="1800" dirty="0"/>
              <a:t>14 </a:t>
            </a:r>
            <a:r>
              <a:rPr lang="en-US" sz="1800" dirty="0"/>
              <a:t>clusters) for 1 year.</a:t>
            </a:r>
            <a:endParaRPr lang="ru-RU" sz="1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92BDEF6-ECF9-455A-9B23-57A25ECD693D}"/>
              </a:ext>
            </a:extLst>
          </p:cNvPr>
          <p:cNvSpPr txBox="1">
            <a:spLocks/>
          </p:cNvSpPr>
          <p:nvPr/>
        </p:nvSpPr>
        <p:spPr>
          <a:xfrm>
            <a:off x="8248480" y="1253556"/>
            <a:ext cx="3778097" cy="5292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Estimated number of registered cascades per year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&gt; 10 </a:t>
            </a:r>
            <a:r>
              <a:rPr lang="en-US" sz="2000" dirty="0" err="1"/>
              <a:t>TeV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Baikal-GVD (1 cluster)</a:t>
            </a:r>
            <a:r>
              <a:rPr lang="ru-RU" sz="2000" dirty="0"/>
              <a:t>:</a:t>
            </a:r>
            <a:r>
              <a:rPr lang="en-US" sz="2000" dirty="0"/>
              <a:t> ~ 2·10</a:t>
            </a:r>
            <a:r>
              <a:rPr lang="en-US" sz="2000" baseline="30000" dirty="0"/>
              <a:t>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Baikal-GVD (14 clusters)</a:t>
            </a:r>
            <a:r>
              <a:rPr lang="ru-RU" sz="2000" dirty="0"/>
              <a:t>:</a:t>
            </a:r>
            <a:r>
              <a:rPr lang="en-US" sz="2000" dirty="0"/>
              <a:t> ~ 3·10</a:t>
            </a:r>
            <a:r>
              <a:rPr lang="en-US" sz="2000" baseline="30000" dirty="0"/>
              <a:t>5</a:t>
            </a:r>
          </a:p>
          <a:p>
            <a:pPr marL="0" indent="0">
              <a:buNone/>
            </a:pPr>
            <a:endParaRPr lang="ru-RU" sz="1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&gt; </a:t>
            </a:r>
            <a:r>
              <a:rPr lang="ru-RU" sz="2000" dirty="0"/>
              <a:t>100 </a:t>
            </a:r>
            <a:r>
              <a:rPr lang="en-US" sz="2000" dirty="0" err="1"/>
              <a:t>TeV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Baikal-GVD (1 cluster)</a:t>
            </a:r>
            <a:r>
              <a:rPr lang="ru-RU" sz="2000" dirty="0"/>
              <a:t>:</a:t>
            </a:r>
            <a:r>
              <a:rPr lang="en-US" sz="2000" dirty="0"/>
              <a:t> ~ 50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Baikal-GVD (14 clusters)</a:t>
            </a:r>
            <a:r>
              <a:rPr lang="ru-RU" sz="2000" dirty="0"/>
              <a:t>:</a:t>
            </a:r>
            <a:r>
              <a:rPr lang="en-US" sz="2000" dirty="0"/>
              <a:t> ~ 600</a:t>
            </a:r>
            <a:endParaRPr lang="ru-RU" sz="20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1 </a:t>
            </a:r>
            <a:r>
              <a:rPr lang="en-US" sz="2000" dirty="0" err="1"/>
              <a:t>PeV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Baikal-GVD (1 cluster)</a:t>
            </a:r>
            <a:r>
              <a:rPr lang="ru-RU" sz="2000" dirty="0"/>
              <a:t>:</a:t>
            </a:r>
            <a:r>
              <a:rPr lang="en-US" sz="2000" dirty="0"/>
              <a:t> ~ .1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Baikal-GVD (14 clusters)</a:t>
            </a:r>
            <a:r>
              <a:rPr lang="ru-RU" sz="2000" dirty="0"/>
              <a:t>:</a:t>
            </a:r>
            <a:r>
              <a:rPr lang="en-US" sz="2000" dirty="0"/>
              <a:t> ~ 2</a:t>
            </a: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49B602-D5DD-4DAC-8CE7-F04D18BF7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8" y="1341396"/>
            <a:ext cx="7623329" cy="45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spectra comparison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964712-324E-4A25-8E2F-D926EDCAE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294892" y="1287261"/>
            <a:ext cx="8620506" cy="503637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4154530-2820-4B89-BAFA-3A3AAA11B4DD}"/>
              </a:ext>
            </a:extLst>
          </p:cNvPr>
          <p:cNvSpPr txBox="1">
            <a:spLocks/>
          </p:cNvSpPr>
          <p:nvPr/>
        </p:nvSpPr>
        <p:spPr>
          <a:xfrm>
            <a:off x="1819544" y="6257720"/>
            <a:ext cx="5994415" cy="490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Normalized and theoretical cascade spectra</a:t>
            </a:r>
            <a:br>
              <a:rPr lang="en-US" sz="1800" dirty="0"/>
            </a:br>
            <a:r>
              <a:rPr lang="en-US" sz="1800" dirty="0"/>
              <a:t>obtained using PROPOSAL</a:t>
            </a: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AC581DD3-30A9-4797-BBB6-D48BCF0203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0166" y="1498131"/>
                <a:ext cx="2896307" cy="4585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/>
                  <a:t>N</a:t>
                </a:r>
                <a:r>
                  <a:rPr lang="en-US" sz="2000" baseline="-25000" dirty="0" err="1"/>
                  <a:t>all</a:t>
                </a:r>
                <a:r>
                  <a:rPr lang="en-US" sz="2000" baseline="-25000" dirty="0"/>
                  <a:t> est.</a:t>
                </a:r>
                <a:r>
                  <a:rPr lang="en-US" sz="2000" dirty="0"/>
                  <a:t> = 4.7·10</a:t>
                </a:r>
                <a:r>
                  <a:rPr lang="en-US" sz="2000" baseline="30000" dirty="0"/>
                  <a:t>9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/>
                  <a:t>N</a:t>
                </a:r>
                <a:r>
                  <a:rPr lang="en-US" sz="2000" baseline="-25000" dirty="0" err="1"/>
                  <a:t>max</a:t>
                </a:r>
                <a:r>
                  <a:rPr lang="en-US" sz="2000" baseline="-25000" dirty="0"/>
                  <a:t> est.</a:t>
                </a:r>
                <a:r>
                  <a:rPr lang="en-US" sz="2000" dirty="0"/>
                  <a:t> = 1.5·10</a:t>
                </a:r>
                <a:r>
                  <a:rPr lang="en-US" sz="2000" baseline="30000" dirty="0"/>
                  <a:t>8</a:t>
                </a: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≈2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dirty="0"/>
                  <a:t>GeV</a:t>
                </a:r>
                <a:r>
                  <a:rPr lang="en-US" sz="2000" b="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bar>
                      <m:barPr>
                        <m:pos m:val="top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)≈123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dirty="0"/>
                  <a:t>GeV</a:t>
                </a:r>
                <a:endParaRPr lang="en-US" sz="2000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≈129</m:t>
                    </m:r>
                  </m:oMath>
                </a14:m>
                <a:r>
                  <a:rPr lang="en-US" sz="2000" dirty="0"/>
                  <a:t> GeV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</m:t>
                    </m:r>
                  </m:oMath>
                </a14:m>
                <a:r>
                  <a:rPr lang="en-US" sz="2000" dirty="0"/>
                  <a:t> GeV</a:t>
                </a:r>
                <a:endParaRPr lang="ru-RU" sz="2000" dirty="0"/>
              </a:p>
            </p:txBody>
          </p:sp>
        </mc:Choice>
        <mc:Fallback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AC581DD3-30A9-4797-BBB6-D48BCF020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66" y="1498131"/>
                <a:ext cx="2896307" cy="4585854"/>
              </a:xfrm>
              <a:prstGeom prst="rect">
                <a:avLst/>
              </a:prstGeom>
              <a:blipFill>
                <a:blip r:embed="rId3"/>
                <a:stretch>
                  <a:fillRect l="-2105" t="-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25500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970</Words>
  <Application>Microsoft Office PowerPoint</Application>
  <PresentationFormat>Широкоэкранный</PresentationFormat>
  <Paragraphs>135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Montserrat</vt:lpstr>
      <vt:lpstr>Cambria Math</vt:lpstr>
      <vt:lpstr>Times New Roman</vt:lpstr>
      <vt:lpstr>Wingdings</vt:lpstr>
      <vt:lpstr>Шаблон МИФИ</vt:lpstr>
      <vt:lpstr>Презентация PowerPoint</vt:lpstr>
      <vt:lpstr>Relevance of the study of TeV muons</vt:lpstr>
      <vt:lpstr>Cubic kilometer Baikal-GVD neutrino telescope</vt:lpstr>
      <vt:lpstr>Energy losses of muon in the water</vt:lpstr>
      <vt:lpstr>Simulation of muon bundles propagation through the water in CORSIKA, PROPOSAL</vt:lpstr>
      <vt:lpstr>Normalized and theoretical muon spectra at depth of 1 km (PROPOSAL)</vt:lpstr>
      <vt:lpstr>Calculation of the spectrum of muon cascades at depth for Baikal-GVD</vt:lpstr>
      <vt:lpstr>Calculation of the spectrum of muon cascades for Baikal-GVD</vt:lpstr>
      <vt:lpstr>Cascade spectra comparison</vt:lpstr>
      <vt:lpstr>Peak-median parameter for searching VHE muon cascades</vt:lpstr>
      <vt:lpstr>Muon cascades spectrum with peak-median filtration 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Админ</cp:lastModifiedBy>
  <cp:revision>180</cp:revision>
  <dcterms:created xsi:type="dcterms:W3CDTF">2020-05-28T16:18:16Z</dcterms:created>
  <dcterms:modified xsi:type="dcterms:W3CDTF">2025-06-24T09:42:28Z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