
<file path=[Content_Types].xml><?xml version="1.0" encoding="utf-8"?>
<Types xmlns="http://schemas.openxmlformats.org/package/2006/content-types">
  <Default Extension="docx" ContentType="application/vnd.openxmlformats-officedocument.wordprocessingml.documen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97" r:id="rId2"/>
    <p:sldId id="280" r:id="rId3"/>
    <p:sldId id="1324" r:id="rId4"/>
    <p:sldId id="296" r:id="rId5"/>
    <p:sldId id="1428" r:id="rId6"/>
    <p:sldId id="1322" r:id="rId7"/>
    <p:sldId id="1323" r:id="rId8"/>
    <p:sldId id="1426" r:id="rId9"/>
    <p:sldId id="1427" r:id="rId10"/>
    <p:sldId id="1331" r:id="rId11"/>
    <p:sldId id="1329" r:id="rId12"/>
    <p:sldId id="1423" r:id="rId13"/>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326"/>
    <p:restoredTop sz="96322"/>
  </p:normalViewPr>
  <p:slideViewPr>
    <p:cSldViewPr snapToGrid="0" snapToObjects="1">
      <p:cViewPr varScale="1">
        <p:scale>
          <a:sx n="121" d="100"/>
          <a:sy n="121" d="100"/>
        </p:scale>
        <p:origin x="184" y="32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M"/>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75948F-9911-AC48-8229-E3687A7057C9}" type="datetimeFigureOut">
              <a:rPr lang="en-AM" smtClean="0"/>
              <a:t>08.06.25</a:t>
            </a:fld>
            <a:endParaRPr lang="en-AM"/>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M"/>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M"/>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M"/>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C8599D-5A44-634F-95E5-41FB7676572D}" type="slidenum">
              <a:rPr lang="en-AM" smtClean="0"/>
              <a:t>‹#›</a:t>
            </a:fld>
            <a:endParaRPr lang="en-AM"/>
          </a:p>
        </p:txBody>
      </p:sp>
    </p:spTree>
    <p:extLst>
      <p:ext uri="{BB962C8B-B14F-4D97-AF65-F5344CB8AC3E}">
        <p14:creationId xmlns:p14="http://schemas.microsoft.com/office/powerpoint/2010/main" val="2913011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M" dirty="0"/>
          </a:p>
        </p:txBody>
      </p:sp>
      <p:sp>
        <p:nvSpPr>
          <p:cNvPr id="4" name="Slide Number Placeholder 3"/>
          <p:cNvSpPr>
            <a:spLocks noGrp="1"/>
          </p:cNvSpPr>
          <p:nvPr>
            <p:ph type="sldNum" sz="quarter" idx="5"/>
          </p:nvPr>
        </p:nvSpPr>
        <p:spPr/>
        <p:txBody>
          <a:bodyPr/>
          <a:lstStyle/>
          <a:p>
            <a:fld id="{02EDD526-F183-0A41-88E1-5DFF94DBE85E}" type="slidenum">
              <a:rPr lang="en-AM" smtClean="0"/>
              <a:t>2</a:t>
            </a:fld>
            <a:endParaRPr lang="en-AM"/>
          </a:p>
        </p:txBody>
      </p:sp>
    </p:spTree>
    <p:extLst>
      <p:ext uri="{BB962C8B-B14F-4D97-AF65-F5344CB8AC3E}">
        <p14:creationId xmlns:p14="http://schemas.microsoft.com/office/powerpoint/2010/main" val="281511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M" dirty="0"/>
          </a:p>
        </p:txBody>
      </p:sp>
      <p:sp>
        <p:nvSpPr>
          <p:cNvPr id="4" name="Slide Number Placeholder 3"/>
          <p:cNvSpPr>
            <a:spLocks noGrp="1"/>
          </p:cNvSpPr>
          <p:nvPr>
            <p:ph type="sldNum" sz="quarter" idx="5"/>
          </p:nvPr>
        </p:nvSpPr>
        <p:spPr/>
        <p:txBody>
          <a:bodyPr/>
          <a:lstStyle/>
          <a:p>
            <a:fld id="{02EDD526-F183-0A41-88E1-5DFF94DBE85E}" type="slidenum">
              <a:rPr lang="en-AM" smtClean="0"/>
              <a:t>4</a:t>
            </a:fld>
            <a:endParaRPr lang="en-AM"/>
          </a:p>
        </p:txBody>
      </p:sp>
    </p:spTree>
    <p:extLst>
      <p:ext uri="{BB962C8B-B14F-4D97-AF65-F5344CB8AC3E}">
        <p14:creationId xmlns:p14="http://schemas.microsoft.com/office/powerpoint/2010/main" val="830395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DB6AF-4FBC-CF8C-FBFB-8CEA0654D1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247B0F10-F469-8DCF-4011-A3FE72D41A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3162F599-CA3D-06BE-273B-05A6B6154F22}"/>
              </a:ext>
            </a:extLst>
          </p:cNvPr>
          <p:cNvSpPr>
            <a:spLocks noGrp="1"/>
          </p:cNvSpPr>
          <p:nvPr>
            <p:ph type="dt" sz="half" idx="10"/>
          </p:nvPr>
        </p:nvSpPr>
        <p:spPr/>
        <p:txBody>
          <a:bodyPr/>
          <a:lstStyle/>
          <a:p>
            <a:fld id="{B6F70D0E-215A-344B-9F47-C90E921B62FD}" type="datetimeFigureOut">
              <a:rPr lang="x-none" smtClean="0"/>
              <a:t>08.06.25</a:t>
            </a:fld>
            <a:endParaRPr lang="x-none"/>
          </a:p>
        </p:txBody>
      </p:sp>
      <p:sp>
        <p:nvSpPr>
          <p:cNvPr id="5" name="Footer Placeholder 4">
            <a:extLst>
              <a:ext uri="{FF2B5EF4-FFF2-40B4-BE49-F238E27FC236}">
                <a16:creationId xmlns:a16="http://schemas.microsoft.com/office/drawing/2014/main" id="{B56DE2FD-DD40-05F6-3DEF-644AACF0A2C2}"/>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4ECFCEAC-3FD1-1EE6-7768-672C3440F911}"/>
              </a:ext>
            </a:extLst>
          </p:cNvPr>
          <p:cNvSpPr>
            <a:spLocks noGrp="1"/>
          </p:cNvSpPr>
          <p:nvPr>
            <p:ph type="sldNum" sz="quarter" idx="12"/>
          </p:nvPr>
        </p:nvSpPr>
        <p:spPr/>
        <p:txBody>
          <a:bodyPr/>
          <a:lstStyle/>
          <a:p>
            <a:fld id="{921AC95E-D960-3A4A-ABF2-6AE4F53572EE}" type="slidenum">
              <a:rPr lang="x-none" smtClean="0"/>
              <a:t>‹#›</a:t>
            </a:fld>
            <a:endParaRPr lang="x-none"/>
          </a:p>
        </p:txBody>
      </p:sp>
    </p:spTree>
    <p:extLst>
      <p:ext uri="{BB962C8B-B14F-4D97-AF65-F5344CB8AC3E}">
        <p14:creationId xmlns:p14="http://schemas.microsoft.com/office/powerpoint/2010/main" val="1072994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BE8D4-6342-AEC6-44F1-8A547500C0BC}"/>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30CA916F-C6E9-DF99-76B7-7019465C44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2DDBC1CF-4812-0C07-6D51-B10D570C2F45}"/>
              </a:ext>
            </a:extLst>
          </p:cNvPr>
          <p:cNvSpPr>
            <a:spLocks noGrp="1"/>
          </p:cNvSpPr>
          <p:nvPr>
            <p:ph type="dt" sz="half" idx="10"/>
          </p:nvPr>
        </p:nvSpPr>
        <p:spPr/>
        <p:txBody>
          <a:bodyPr/>
          <a:lstStyle/>
          <a:p>
            <a:fld id="{B6F70D0E-215A-344B-9F47-C90E921B62FD}" type="datetimeFigureOut">
              <a:rPr lang="x-none" smtClean="0"/>
              <a:t>08.06.25</a:t>
            </a:fld>
            <a:endParaRPr lang="x-none"/>
          </a:p>
        </p:txBody>
      </p:sp>
      <p:sp>
        <p:nvSpPr>
          <p:cNvPr id="5" name="Footer Placeholder 4">
            <a:extLst>
              <a:ext uri="{FF2B5EF4-FFF2-40B4-BE49-F238E27FC236}">
                <a16:creationId xmlns:a16="http://schemas.microsoft.com/office/drawing/2014/main" id="{30C1D5A1-8840-53F4-DCB9-F87685278B9B}"/>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C7014745-B5DC-E156-61F6-B668E6CE57F1}"/>
              </a:ext>
            </a:extLst>
          </p:cNvPr>
          <p:cNvSpPr>
            <a:spLocks noGrp="1"/>
          </p:cNvSpPr>
          <p:nvPr>
            <p:ph type="sldNum" sz="quarter" idx="12"/>
          </p:nvPr>
        </p:nvSpPr>
        <p:spPr/>
        <p:txBody>
          <a:bodyPr/>
          <a:lstStyle/>
          <a:p>
            <a:fld id="{921AC95E-D960-3A4A-ABF2-6AE4F53572EE}" type="slidenum">
              <a:rPr lang="x-none" smtClean="0"/>
              <a:t>‹#›</a:t>
            </a:fld>
            <a:endParaRPr lang="x-none"/>
          </a:p>
        </p:txBody>
      </p:sp>
    </p:spTree>
    <p:extLst>
      <p:ext uri="{BB962C8B-B14F-4D97-AF65-F5344CB8AC3E}">
        <p14:creationId xmlns:p14="http://schemas.microsoft.com/office/powerpoint/2010/main" val="2612497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30DE0F-420D-9F61-F662-28AA04BB524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2088D10C-78E1-FE65-2549-3EE0A3228B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5B942B31-8E18-48C1-6740-1B7ABE9C4596}"/>
              </a:ext>
            </a:extLst>
          </p:cNvPr>
          <p:cNvSpPr>
            <a:spLocks noGrp="1"/>
          </p:cNvSpPr>
          <p:nvPr>
            <p:ph type="dt" sz="half" idx="10"/>
          </p:nvPr>
        </p:nvSpPr>
        <p:spPr/>
        <p:txBody>
          <a:bodyPr/>
          <a:lstStyle/>
          <a:p>
            <a:fld id="{B6F70D0E-215A-344B-9F47-C90E921B62FD}" type="datetimeFigureOut">
              <a:rPr lang="x-none" smtClean="0"/>
              <a:t>08.06.25</a:t>
            </a:fld>
            <a:endParaRPr lang="x-none"/>
          </a:p>
        </p:txBody>
      </p:sp>
      <p:sp>
        <p:nvSpPr>
          <p:cNvPr id="5" name="Footer Placeholder 4">
            <a:extLst>
              <a:ext uri="{FF2B5EF4-FFF2-40B4-BE49-F238E27FC236}">
                <a16:creationId xmlns:a16="http://schemas.microsoft.com/office/drawing/2014/main" id="{D6A9D4D0-22E4-FF44-D0A2-BCC79453072C}"/>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C480BD32-48CD-540D-C461-32F3856B1C65}"/>
              </a:ext>
            </a:extLst>
          </p:cNvPr>
          <p:cNvSpPr>
            <a:spLocks noGrp="1"/>
          </p:cNvSpPr>
          <p:nvPr>
            <p:ph type="sldNum" sz="quarter" idx="12"/>
          </p:nvPr>
        </p:nvSpPr>
        <p:spPr/>
        <p:txBody>
          <a:bodyPr/>
          <a:lstStyle/>
          <a:p>
            <a:fld id="{921AC95E-D960-3A4A-ABF2-6AE4F53572EE}" type="slidenum">
              <a:rPr lang="x-none" smtClean="0"/>
              <a:t>‹#›</a:t>
            </a:fld>
            <a:endParaRPr lang="x-none"/>
          </a:p>
        </p:txBody>
      </p:sp>
    </p:spTree>
    <p:extLst>
      <p:ext uri="{BB962C8B-B14F-4D97-AF65-F5344CB8AC3E}">
        <p14:creationId xmlns:p14="http://schemas.microsoft.com/office/powerpoint/2010/main" val="3936186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46F1F-4491-B801-E941-07BF208F9DCC}"/>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AF4E038A-8152-73D7-68B0-48128F3E5F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175D416C-411F-A9C0-BAA7-DCD41708DF3F}"/>
              </a:ext>
            </a:extLst>
          </p:cNvPr>
          <p:cNvSpPr>
            <a:spLocks noGrp="1"/>
          </p:cNvSpPr>
          <p:nvPr>
            <p:ph type="dt" sz="half" idx="10"/>
          </p:nvPr>
        </p:nvSpPr>
        <p:spPr/>
        <p:txBody>
          <a:bodyPr/>
          <a:lstStyle/>
          <a:p>
            <a:fld id="{B6F70D0E-215A-344B-9F47-C90E921B62FD}" type="datetimeFigureOut">
              <a:rPr lang="x-none" smtClean="0"/>
              <a:t>08.06.25</a:t>
            </a:fld>
            <a:endParaRPr lang="x-none"/>
          </a:p>
        </p:txBody>
      </p:sp>
      <p:sp>
        <p:nvSpPr>
          <p:cNvPr id="5" name="Footer Placeholder 4">
            <a:extLst>
              <a:ext uri="{FF2B5EF4-FFF2-40B4-BE49-F238E27FC236}">
                <a16:creationId xmlns:a16="http://schemas.microsoft.com/office/drawing/2014/main" id="{4D3C4FC0-382B-B7D8-3164-F5018818271F}"/>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B9C5ABDE-8392-4DAA-7D93-CF25D5420E2B}"/>
              </a:ext>
            </a:extLst>
          </p:cNvPr>
          <p:cNvSpPr>
            <a:spLocks noGrp="1"/>
          </p:cNvSpPr>
          <p:nvPr>
            <p:ph type="sldNum" sz="quarter" idx="12"/>
          </p:nvPr>
        </p:nvSpPr>
        <p:spPr/>
        <p:txBody>
          <a:bodyPr/>
          <a:lstStyle/>
          <a:p>
            <a:fld id="{921AC95E-D960-3A4A-ABF2-6AE4F53572EE}" type="slidenum">
              <a:rPr lang="x-none" smtClean="0"/>
              <a:t>‹#›</a:t>
            </a:fld>
            <a:endParaRPr lang="x-none"/>
          </a:p>
        </p:txBody>
      </p:sp>
    </p:spTree>
    <p:extLst>
      <p:ext uri="{BB962C8B-B14F-4D97-AF65-F5344CB8AC3E}">
        <p14:creationId xmlns:p14="http://schemas.microsoft.com/office/powerpoint/2010/main" val="3662561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D3B73-F016-1A67-77CB-E0728F3627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B03007A6-B90C-5EC7-C568-C7FBB57C3F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C0725F-CB5F-C696-7AF3-D2DDA1A88736}"/>
              </a:ext>
            </a:extLst>
          </p:cNvPr>
          <p:cNvSpPr>
            <a:spLocks noGrp="1"/>
          </p:cNvSpPr>
          <p:nvPr>
            <p:ph type="dt" sz="half" idx="10"/>
          </p:nvPr>
        </p:nvSpPr>
        <p:spPr/>
        <p:txBody>
          <a:bodyPr/>
          <a:lstStyle/>
          <a:p>
            <a:fld id="{B6F70D0E-215A-344B-9F47-C90E921B62FD}" type="datetimeFigureOut">
              <a:rPr lang="x-none" smtClean="0"/>
              <a:t>08.06.25</a:t>
            </a:fld>
            <a:endParaRPr lang="x-none"/>
          </a:p>
        </p:txBody>
      </p:sp>
      <p:sp>
        <p:nvSpPr>
          <p:cNvPr id="5" name="Footer Placeholder 4">
            <a:extLst>
              <a:ext uri="{FF2B5EF4-FFF2-40B4-BE49-F238E27FC236}">
                <a16:creationId xmlns:a16="http://schemas.microsoft.com/office/drawing/2014/main" id="{FCC75FA5-38D2-6AC2-E06F-F39C58B3E56C}"/>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2D2BE380-4199-3F92-0098-C09ECEF7AF59}"/>
              </a:ext>
            </a:extLst>
          </p:cNvPr>
          <p:cNvSpPr>
            <a:spLocks noGrp="1"/>
          </p:cNvSpPr>
          <p:nvPr>
            <p:ph type="sldNum" sz="quarter" idx="12"/>
          </p:nvPr>
        </p:nvSpPr>
        <p:spPr/>
        <p:txBody>
          <a:bodyPr/>
          <a:lstStyle/>
          <a:p>
            <a:fld id="{921AC95E-D960-3A4A-ABF2-6AE4F53572EE}" type="slidenum">
              <a:rPr lang="x-none" smtClean="0"/>
              <a:t>‹#›</a:t>
            </a:fld>
            <a:endParaRPr lang="x-none"/>
          </a:p>
        </p:txBody>
      </p:sp>
    </p:spTree>
    <p:extLst>
      <p:ext uri="{BB962C8B-B14F-4D97-AF65-F5344CB8AC3E}">
        <p14:creationId xmlns:p14="http://schemas.microsoft.com/office/powerpoint/2010/main" val="952011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B2771-2EE9-4A78-DED8-15E8D8473148}"/>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B1EFD034-14BD-A70A-D23E-4A5AC13A92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447390F0-CBF5-B1E4-E191-889D51201A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202D4D38-B5E0-30EB-EAFC-E1A5829B9FD9}"/>
              </a:ext>
            </a:extLst>
          </p:cNvPr>
          <p:cNvSpPr>
            <a:spLocks noGrp="1"/>
          </p:cNvSpPr>
          <p:nvPr>
            <p:ph type="dt" sz="half" idx="10"/>
          </p:nvPr>
        </p:nvSpPr>
        <p:spPr/>
        <p:txBody>
          <a:bodyPr/>
          <a:lstStyle/>
          <a:p>
            <a:fld id="{B6F70D0E-215A-344B-9F47-C90E921B62FD}" type="datetimeFigureOut">
              <a:rPr lang="x-none" smtClean="0"/>
              <a:t>08.06.25</a:t>
            </a:fld>
            <a:endParaRPr lang="x-none"/>
          </a:p>
        </p:txBody>
      </p:sp>
      <p:sp>
        <p:nvSpPr>
          <p:cNvPr id="6" name="Footer Placeholder 5">
            <a:extLst>
              <a:ext uri="{FF2B5EF4-FFF2-40B4-BE49-F238E27FC236}">
                <a16:creationId xmlns:a16="http://schemas.microsoft.com/office/drawing/2014/main" id="{746664F5-8014-A31F-5C8B-42A9AA190CBA}"/>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9F56E883-036C-3932-D2FF-A818EADB3185}"/>
              </a:ext>
            </a:extLst>
          </p:cNvPr>
          <p:cNvSpPr>
            <a:spLocks noGrp="1"/>
          </p:cNvSpPr>
          <p:nvPr>
            <p:ph type="sldNum" sz="quarter" idx="12"/>
          </p:nvPr>
        </p:nvSpPr>
        <p:spPr/>
        <p:txBody>
          <a:bodyPr/>
          <a:lstStyle/>
          <a:p>
            <a:fld id="{921AC95E-D960-3A4A-ABF2-6AE4F53572EE}" type="slidenum">
              <a:rPr lang="x-none" smtClean="0"/>
              <a:t>‹#›</a:t>
            </a:fld>
            <a:endParaRPr lang="x-none"/>
          </a:p>
        </p:txBody>
      </p:sp>
    </p:spTree>
    <p:extLst>
      <p:ext uri="{BB962C8B-B14F-4D97-AF65-F5344CB8AC3E}">
        <p14:creationId xmlns:p14="http://schemas.microsoft.com/office/powerpoint/2010/main" val="1215480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7A2FC-C5A3-C59E-3F93-200B74075B06}"/>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4E7728C4-B8E7-A6A3-0C67-ED365F084A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B41478-679F-0508-0144-D1A69B31CF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288F872F-4840-91E6-ADA7-375AC003DD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3763E9-0B43-4E0A-A6CE-B9AF2F4CFC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ED36963F-8293-3ECB-AB33-F8AC0004B5D8}"/>
              </a:ext>
            </a:extLst>
          </p:cNvPr>
          <p:cNvSpPr>
            <a:spLocks noGrp="1"/>
          </p:cNvSpPr>
          <p:nvPr>
            <p:ph type="dt" sz="half" idx="10"/>
          </p:nvPr>
        </p:nvSpPr>
        <p:spPr/>
        <p:txBody>
          <a:bodyPr/>
          <a:lstStyle/>
          <a:p>
            <a:fld id="{B6F70D0E-215A-344B-9F47-C90E921B62FD}" type="datetimeFigureOut">
              <a:rPr lang="x-none" smtClean="0"/>
              <a:t>08.06.25</a:t>
            </a:fld>
            <a:endParaRPr lang="x-none"/>
          </a:p>
        </p:txBody>
      </p:sp>
      <p:sp>
        <p:nvSpPr>
          <p:cNvPr id="8" name="Footer Placeholder 7">
            <a:extLst>
              <a:ext uri="{FF2B5EF4-FFF2-40B4-BE49-F238E27FC236}">
                <a16:creationId xmlns:a16="http://schemas.microsoft.com/office/drawing/2014/main" id="{EFB6A2CE-F91B-74E8-822D-3FF6B0DA415C}"/>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81C6B25B-B00A-DC3B-0E0F-02A448029E99}"/>
              </a:ext>
            </a:extLst>
          </p:cNvPr>
          <p:cNvSpPr>
            <a:spLocks noGrp="1"/>
          </p:cNvSpPr>
          <p:nvPr>
            <p:ph type="sldNum" sz="quarter" idx="12"/>
          </p:nvPr>
        </p:nvSpPr>
        <p:spPr/>
        <p:txBody>
          <a:bodyPr/>
          <a:lstStyle/>
          <a:p>
            <a:fld id="{921AC95E-D960-3A4A-ABF2-6AE4F53572EE}" type="slidenum">
              <a:rPr lang="x-none" smtClean="0"/>
              <a:t>‹#›</a:t>
            </a:fld>
            <a:endParaRPr lang="x-none"/>
          </a:p>
        </p:txBody>
      </p:sp>
    </p:spTree>
    <p:extLst>
      <p:ext uri="{BB962C8B-B14F-4D97-AF65-F5344CB8AC3E}">
        <p14:creationId xmlns:p14="http://schemas.microsoft.com/office/powerpoint/2010/main" val="3989243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88696-8212-A9E7-585F-D8AF5FB7C7D6}"/>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096A19C3-6724-451B-25D3-5A1E5C0FD1DD}"/>
              </a:ext>
            </a:extLst>
          </p:cNvPr>
          <p:cNvSpPr>
            <a:spLocks noGrp="1"/>
          </p:cNvSpPr>
          <p:nvPr>
            <p:ph type="dt" sz="half" idx="10"/>
          </p:nvPr>
        </p:nvSpPr>
        <p:spPr/>
        <p:txBody>
          <a:bodyPr/>
          <a:lstStyle/>
          <a:p>
            <a:fld id="{B6F70D0E-215A-344B-9F47-C90E921B62FD}" type="datetimeFigureOut">
              <a:rPr lang="x-none" smtClean="0"/>
              <a:t>08.06.25</a:t>
            </a:fld>
            <a:endParaRPr lang="x-none"/>
          </a:p>
        </p:txBody>
      </p:sp>
      <p:sp>
        <p:nvSpPr>
          <p:cNvPr id="4" name="Footer Placeholder 3">
            <a:extLst>
              <a:ext uri="{FF2B5EF4-FFF2-40B4-BE49-F238E27FC236}">
                <a16:creationId xmlns:a16="http://schemas.microsoft.com/office/drawing/2014/main" id="{A0E6471C-A3F8-0113-C5CB-2C54FE14F42D}"/>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A4B7AA8D-429F-01BA-D291-5BB0065320AD}"/>
              </a:ext>
            </a:extLst>
          </p:cNvPr>
          <p:cNvSpPr>
            <a:spLocks noGrp="1"/>
          </p:cNvSpPr>
          <p:nvPr>
            <p:ph type="sldNum" sz="quarter" idx="12"/>
          </p:nvPr>
        </p:nvSpPr>
        <p:spPr/>
        <p:txBody>
          <a:bodyPr/>
          <a:lstStyle/>
          <a:p>
            <a:fld id="{921AC95E-D960-3A4A-ABF2-6AE4F53572EE}" type="slidenum">
              <a:rPr lang="x-none" smtClean="0"/>
              <a:t>‹#›</a:t>
            </a:fld>
            <a:endParaRPr lang="x-none"/>
          </a:p>
        </p:txBody>
      </p:sp>
    </p:spTree>
    <p:extLst>
      <p:ext uri="{BB962C8B-B14F-4D97-AF65-F5344CB8AC3E}">
        <p14:creationId xmlns:p14="http://schemas.microsoft.com/office/powerpoint/2010/main" val="2947979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AB3D76-0634-281D-1ECA-F5F27948DEB6}"/>
              </a:ext>
            </a:extLst>
          </p:cNvPr>
          <p:cNvSpPr>
            <a:spLocks noGrp="1"/>
          </p:cNvSpPr>
          <p:nvPr>
            <p:ph type="dt" sz="half" idx="10"/>
          </p:nvPr>
        </p:nvSpPr>
        <p:spPr/>
        <p:txBody>
          <a:bodyPr/>
          <a:lstStyle/>
          <a:p>
            <a:fld id="{B6F70D0E-215A-344B-9F47-C90E921B62FD}" type="datetimeFigureOut">
              <a:rPr lang="x-none" smtClean="0"/>
              <a:t>08.06.25</a:t>
            </a:fld>
            <a:endParaRPr lang="x-none"/>
          </a:p>
        </p:txBody>
      </p:sp>
      <p:sp>
        <p:nvSpPr>
          <p:cNvPr id="3" name="Footer Placeholder 2">
            <a:extLst>
              <a:ext uri="{FF2B5EF4-FFF2-40B4-BE49-F238E27FC236}">
                <a16:creationId xmlns:a16="http://schemas.microsoft.com/office/drawing/2014/main" id="{49D5AB53-F104-2CDF-3123-E201526D6B95}"/>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F418332C-9985-55A9-ADDE-3C5FF0BB2DB2}"/>
              </a:ext>
            </a:extLst>
          </p:cNvPr>
          <p:cNvSpPr>
            <a:spLocks noGrp="1"/>
          </p:cNvSpPr>
          <p:nvPr>
            <p:ph type="sldNum" sz="quarter" idx="12"/>
          </p:nvPr>
        </p:nvSpPr>
        <p:spPr/>
        <p:txBody>
          <a:bodyPr/>
          <a:lstStyle/>
          <a:p>
            <a:fld id="{921AC95E-D960-3A4A-ABF2-6AE4F53572EE}" type="slidenum">
              <a:rPr lang="x-none" smtClean="0"/>
              <a:t>‹#›</a:t>
            </a:fld>
            <a:endParaRPr lang="x-none"/>
          </a:p>
        </p:txBody>
      </p:sp>
    </p:spTree>
    <p:extLst>
      <p:ext uri="{BB962C8B-B14F-4D97-AF65-F5344CB8AC3E}">
        <p14:creationId xmlns:p14="http://schemas.microsoft.com/office/powerpoint/2010/main" val="433457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A1019-ADC0-AE30-7E0D-CC36DF605B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71FFF592-CB35-2022-14D4-C2D353508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C5BC0960-E23F-1BF1-5882-DCD7A34EEF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E540E9-CAA0-67F5-5A1C-62B2BDB03EFA}"/>
              </a:ext>
            </a:extLst>
          </p:cNvPr>
          <p:cNvSpPr>
            <a:spLocks noGrp="1"/>
          </p:cNvSpPr>
          <p:nvPr>
            <p:ph type="dt" sz="half" idx="10"/>
          </p:nvPr>
        </p:nvSpPr>
        <p:spPr/>
        <p:txBody>
          <a:bodyPr/>
          <a:lstStyle/>
          <a:p>
            <a:fld id="{B6F70D0E-215A-344B-9F47-C90E921B62FD}" type="datetimeFigureOut">
              <a:rPr lang="x-none" smtClean="0"/>
              <a:t>08.06.25</a:t>
            </a:fld>
            <a:endParaRPr lang="x-none"/>
          </a:p>
        </p:txBody>
      </p:sp>
      <p:sp>
        <p:nvSpPr>
          <p:cNvPr id="6" name="Footer Placeholder 5">
            <a:extLst>
              <a:ext uri="{FF2B5EF4-FFF2-40B4-BE49-F238E27FC236}">
                <a16:creationId xmlns:a16="http://schemas.microsoft.com/office/drawing/2014/main" id="{04C1AC83-71D1-1DB3-BAC8-76F63001E451}"/>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E0B64E9D-FADF-9631-9FBB-60AA5A50E471}"/>
              </a:ext>
            </a:extLst>
          </p:cNvPr>
          <p:cNvSpPr>
            <a:spLocks noGrp="1"/>
          </p:cNvSpPr>
          <p:nvPr>
            <p:ph type="sldNum" sz="quarter" idx="12"/>
          </p:nvPr>
        </p:nvSpPr>
        <p:spPr/>
        <p:txBody>
          <a:bodyPr/>
          <a:lstStyle/>
          <a:p>
            <a:fld id="{921AC95E-D960-3A4A-ABF2-6AE4F53572EE}" type="slidenum">
              <a:rPr lang="x-none" smtClean="0"/>
              <a:t>‹#›</a:t>
            </a:fld>
            <a:endParaRPr lang="x-none"/>
          </a:p>
        </p:txBody>
      </p:sp>
    </p:spTree>
    <p:extLst>
      <p:ext uri="{BB962C8B-B14F-4D97-AF65-F5344CB8AC3E}">
        <p14:creationId xmlns:p14="http://schemas.microsoft.com/office/powerpoint/2010/main" val="2392097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0C05B-57A7-7CAD-A965-290B73C852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9578D720-7C01-B855-876F-DB82C94EB1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EE0E2045-6C63-0569-A4AF-F019A6D3E1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34779F-2324-735B-C31B-3D85D5A5752B}"/>
              </a:ext>
            </a:extLst>
          </p:cNvPr>
          <p:cNvSpPr>
            <a:spLocks noGrp="1"/>
          </p:cNvSpPr>
          <p:nvPr>
            <p:ph type="dt" sz="half" idx="10"/>
          </p:nvPr>
        </p:nvSpPr>
        <p:spPr/>
        <p:txBody>
          <a:bodyPr/>
          <a:lstStyle/>
          <a:p>
            <a:fld id="{B6F70D0E-215A-344B-9F47-C90E921B62FD}" type="datetimeFigureOut">
              <a:rPr lang="x-none" smtClean="0"/>
              <a:t>08.06.25</a:t>
            </a:fld>
            <a:endParaRPr lang="x-none"/>
          </a:p>
        </p:txBody>
      </p:sp>
      <p:sp>
        <p:nvSpPr>
          <p:cNvPr id="6" name="Footer Placeholder 5">
            <a:extLst>
              <a:ext uri="{FF2B5EF4-FFF2-40B4-BE49-F238E27FC236}">
                <a16:creationId xmlns:a16="http://schemas.microsoft.com/office/drawing/2014/main" id="{42160800-8716-1F6C-4CC5-94DEF75A3543}"/>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2C68324D-60B0-E68C-FECF-7864A113B103}"/>
              </a:ext>
            </a:extLst>
          </p:cNvPr>
          <p:cNvSpPr>
            <a:spLocks noGrp="1"/>
          </p:cNvSpPr>
          <p:nvPr>
            <p:ph type="sldNum" sz="quarter" idx="12"/>
          </p:nvPr>
        </p:nvSpPr>
        <p:spPr/>
        <p:txBody>
          <a:bodyPr/>
          <a:lstStyle/>
          <a:p>
            <a:fld id="{921AC95E-D960-3A4A-ABF2-6AE4F53572EE}" type="slidenum">
              <a:rPr lang="x-none" smtClean="0"/>
              <a:t>‹#›</a:t>
            </a:fld>
            <a:endParaRPr lang="x-none"/>
          </a:p>
        </p:txBody>
      </p:sp>
    </p:spTree>
    <p:extLst>
      <p:ext uri="{BB962C8B-B14F-4D97-AF65-F5344CB8AC3E}">
        <p14:creationId xmlns:p14="http://schemas.microsoft.com/office/powerpoint/2010/main" val="3621214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9E71BF-DB30-7FBD-4C3F-B1E6AD6884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18A291A6-D25D-EF95-7269-B86D94F596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EB3DB89A-A8B8-60E4-AB43-A145EF1BC4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70D0E-215A-344B-9F47-C90E921B62FD}" type="datetimeFigureOut">
              <a:rPr lang="x-none" smtClean="0"/>
              <a:t>08.06.25</a:t>
            </a:fld>
            <a:endParaRPr lang="x-none"/>
          </a:p>
        </p:txBody>
      </p:sp>
      <p:sp>
        <p:nvSpPr>
          <p:cNvPr id="5" name="Footer Placeholder 4">
            <a:extLst>
              <a:ext uri="{FF2B5EF4-FFF2-40B4-BE49-F238E27FC236}">
                <a16:creationId xmlns:a16="http://schemas.microsoft.com/office/drawing/2014/main" id="{C9814C12-6E19-4636-3384-10C237C0FA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06C0D270-67E9-CFFC-B86C-8BBFDF065E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1AC95E-D960-3A4A-ABF2-6AE4F53572EE}" type="slidenum">
              <a:rPr lang="x-none" smtClean="0"/>
              <a:t>‹#›</a:t>
            </a:fld>
            <a:endParaRPr lang="x-none"/>
          </a:p>
        </p:txBody>
      </p:sp>
    </p:spTree>
    <p:extLst>
      <p:ext uri="{BB962C8B-B14F-4D97-AF65-F5344CB8AC3E}">
        <p14:creationId xmlns:p14="http://schemas.microsoft.com/office/powerpoint/2010/main" val="930107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emf"/><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package" Target="../embeddings/Microsoft_Word_Document.docx"/><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E5419-C976-0AEB-2EEC-F449DFC2EBB6}"/>
              </a:ext>
            </a:extLst>
          </p:cNvPr>
          <p:cNvSpPr>
            <a:spLocks noGrp="1"/>
          </p:cNvSpPr>
          <p:nvPr>
            <p:ph type="title"/>
          </p:nvPr>
        </p:nvSpPr>
        <p:spPr>
          <a:xfrm>
            <a:off x="91440" y="168355"/>
            <a:ext cx="7528560" cy="1325563"/>
          </a:xfrm>
        </p:spPr>
        <p:txBody>
          <a:bodyPr>
            <a:noAutofit/>
          </a:bodyPr>
          <a:lstStyle/>
          <a:p>
            <a:pPr algn="ctr"/>
            <a:r>
              <a:rPr lang="en-US" sz="3200"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COMPARISON OF GLE EVENT OF 11 MAY 2024 AND MAGNETOSPHERIC EFFECT </a:t>
            </a:r>
            <a:br>
              <a:rPr lang="en-US" sz="3200"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br>
            <a:r>
              <a:rPr lang="en-US" sz="3200"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on 5 NOVEMBER 2023</a:t>
            </a:r>
            <a:r>
              <a:rPr lang="en-AM" sz="3200"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br>
              <a:rPr lang="en-AM" sz="3200"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br>
            <a:r>
              <a:rPr lang="en-AM" sz="1800" b="1" kern="100" dirty="0">
                <a:latin typeface="Calibri" panose="020F0502020204030204" pitchFamily="34" charset="0"/>
                <a:ea typeface="Calibri" panose="020F0502020204030204" pitchFamily="34" charset="0"/>
                <a:cs typeface="Times New Roman" panose="02020603050405020304" pitchFamily="18" charset="0"/>
              </a:rPr>
              <a:t>A.Chilingarian</a:t>
            </a:r>
            <a:br>
              <a:rPr lang="en-AM" sz="1800" b="1" kern="100" dirty="0">
                <a:latin typeface="Calibri" panose="020F0502020204030204" pitchFamily="34" charset="0"/>
                <a:ea typeface="Calibri" panose="020F0502020204030204" pitchFamily="34" charset="0"/>
                <a:cs typeface="Times New Roman" panose="02020603050405020304" pitchFamily="18" charset="0"/>
              </a:rPr>
            </a:br>
            <a:r>
              <a:rPr lang="en-AM" sz="1800" b="1" kern="100" dirty="0">
                <a:latin typeface="Calibri" panose="020F0502020204030204" pitchFamily="34" charset="0"/>
                <a:ea typeface="Calibri" panose="020F0502020204030204" pitchFamily="34" charset="0"/>
                <a:cs typeface="Times New Roman" panose="02020603050405020304" pitchFamily="18" charset="0"/>
              </a:rPr>
              <a:t>Yerevan Physics Institute</a:t>
            </a:r>
            <a:endParaRPr lang="en-AM" sz="3200" b="1" dirty="0">
              <a:solidFill>
                <a:srgbClr val="FF0000"/>
              </a:solidFill>
            </a:endParaRPr>
          </a:p>
        </p:txBody>
      </p:sp>
      <p:pic>
        <p:nvPicPr>
          <p:cNvPr id="4" name="Picture 3">
            <a:extLst>
              <a:ext uri="{FF2B5EF4-FFF2-40B4-BE49-F238E27FC236}">
                <a16:creationId xmlns:a16="http://schemas.microsoft.com/office/drawing/2014/main" id="{ED963E28-2BDE-CDF5-620F-62AE194267B3}"/>
              </a:ext>
            </a:extLst>
          </p:cNvPr>
          <p:cNvPicPr>
            <a:picLocks noChangeAspect="1"/>
          </p:cNvPicPr>
          <p:nvPr/>
        </p:nvPicPr>
        <p:blipFill>
          <a:blip r:embed="rId2"/>
          <a:stretch>
            <a:fillRect/>
          </a:stretch>
        </p:blipFill>
        <p:spPr>
          <a:xfrm>
            <a:off x="291601" y="1723882"/>
            <a:ext cx="7128237" cy="5307242"/>
          </a:xfrm>
          <a:prstGeom prst="rect">
            <a:avLst/>
          </a:prstGeom>
        </p:spPr>
      </p:pic>
      <p:pic>
        <p:nvPicPr>
          <p:cNvPr id="6" name="Picture 5">
            <a:extLst>
              <a:ext uri="{FF2B5EF4-FFF2-40B4-BE49-F238E27FC236}">
                <a16:creationId xmlns:a16="http://schemas.microsoft.com/office/drawing/2014/main" id="{BA5F7C26-3CC0-0CD2-1216-F62CAC3E71E4}"/>
              </a:ext>
            </a:extLst>
          </p:cNvPr>
          <p:cNvPicPr>
            <a:picLocks noChangeAspect="1"/>
          </p:cNvPicPr>
          <p:nvPr/>
        </p:nvPicPr>
        <p:blipFill>
          <a:blip r:embed="rId3"/>
          <a:stretch>
            <a:fillRect/>
          </a:stretch>
        </p:blipFill>
        <p:spPr>
          <a:xfrm>
            <a:off x="7297333" y="0"/>
            <a:ext cx="4803227" cy="7204841"/>
          </a:xfrm>
          <a:prstGeom prst="rect">
            <a:avLst/>
          </a:prstGeom>
        </p:spPr>
      </p:pic>
      <p:sp>
        <p:nvSpPr>
          <p:cNvPr id="3" name="TextBox 2">
            <a:extLst>
              <a:ext uri="{FF2B5EF4-FFF2-40B4-BE49-F238E27FC236}">
                <a16:creationId xmlns:a16="http://schemas.microsoft.com/office/drawing/2014/main" id="{4AAFFF25-1831-332F-1B51-1E04EEBF5CB3}"/>
              </a:ext>
            </a:extLst>
          </p:cNvPr>
          <p:cNvSpPr txBox="1"/>
          <p:nvPr/>
        </p:nvSpPr>
        <p:spPr>
          <a:xfrm>
            <a:off x="3394841" y="3731172"/>
            <a:ext cx="1274901" cy="646331"/>
          </a:xfrm>
          <a:prstGeom prst="rect">
            <a:avLst/>
          </a:prstGeom>
          <a:noFill/>
        </p:spPr>
        <p:txBody>
          <a:bodyPr wrap="none" rtlCol="0">
            <a:spAutoFit/>
          </a:bodyPr>
          <a:lstStyle/>
          <a:p>
            <a:r>
              <a:rPr lang="en-US" b="1" dirty="0">
                <a:solidFill>
                  <a:srgbClr val="FF0000"/>
                </a:solidFill>
              </a:rPr>
              <a:t>Electron</a:t>
            </a:r>
          </a:p>
          <a:p>
            <a:r>
              <a:rPr lang="en-US" b="1" dirty="0">
                <a:solidFill>
                  <a:srgbClr val="FF0000"/>
                </a:solidFill>
              </a:rPr>
              <a:t>Accelerator</a:t>
            </a:r>
            <a:endParaRPr lang="ru-RU" b="1" dirty="0">
              <a:solidFill>
                <a:srgbClr val="FF0000"/>
              </a:solidFill>
            </a:endParaRPr>
          </a:p>
        </p:txBody>
      </p:sp>
      <p:sp>
        <p:nvSpPr>
          <p:cNvPr id="5" name="TextBox 4">
            <a:extLst>
              <a:ext uri="{FF2B5EF4-FFF2-40B4-BE49-F238E27FC236}">
                <a16:creationId xmlns:a16="http://schemas.microsoft.com/office/drawing/2014/main" id="{12802D62-AFF0-D1DD-2BCC-41843576B8BB}"/>
              </a:ext>
            </a:extLst>
          </p:cNvPr>
          <p:cNvSpPr txBox="1"/>
          <p:nvPr/>
        </p:nvSpPr>
        <p:spPr>
          <a:xfrm>
            <a:off x="5538952" y="3794234"/>
            <a:ext cx="1195712" cy="369332"/>
          </a:xfrm>
          <a:prstGeom prst="rect">
            <a:avLst/>
          </a:prstGeom>
          <a:noFill/>
        </p:spPr>
        <p:txBody>
          <a:bodyPr wrap="none" rtlCol="0">
            <a:spAutoFit/>
          </a:bodyPr>
          <a:lstStyle/>
          <a:p>
            <a:r>
              <a:rPr lang="en-AM" b="1" dirty="0">
                <a:solidFill>
                  <a:srgbClr val="FF0000"/>
                </a:solidFill>
              </a:rPr>
              <a:t>E&gt;2 kV/cm</a:t>
            </a:r>
          </a:p>
        </p:txBody>
      </p:sp>
      <p:sp>
        <p:nvSpPr>
          <p:cNvPr id="7" name="TextBox 6">
            <a:extLst>
              <a:ext uri="{FF2B5EF4-FFF2-40B4-BE49-F238E27FC236}">
                <a16:creationId xmlns:a16="http://schemas.microsoft.com/office/drawing/2014/main" id="{481F237F-FDDD-3803-75A4-8ACDDE28F85E}"/>
              </a:ext>
            </a:extLst>
          </p:cNvPr>
          <p:cNvSpPr txBox="1"/>
          <p:nvPr/>
        </p:nvSpPr>
        <p:spPr>
          <a:xfrm>
            <a:off x="7419838" y="-294290"/>
            <a:ext cx="4680722" cy="2312276"/>
          </a:xfrm>
          <a:prstGeom prst="rect">
            <a:avLst/>
          </a:prstGeom>
          <a:solidFill>
            <a:schemeClr val="bg1"/>
          </a:solidFill>
        </p:spPr>
        <p:txBody>
          <a:bodyPr wrap="square" rtlCol="0">
            <a:spAutoFit/>
          </a:bodyPr>
          <a:lstStyle/>
          <a:p>
            <a:endParaRPr lang="en-AM" dirty="0"/>
          </a:p>
        </p:txBody>
      </p:sp>
      <p:pic>
        <p:nvPicPr>
          <p:cNvPr id="9" name="Picture 8">
            <a:extLst>
              <a:ext uri="{FF2B5EF4-FFF2-40B4-BE49-F238E27FC236}">
                <a16:creationId xmlns:a16="http://schemas.microsoft.com/office/drawing/2014/main" id="{0BFA6C69-4EF3-8CD9-DB75-5E8E258C74EC}"/>
              </a:ext>
            </a:extLst>
          </p:cNvPr>
          <p:cNvPicPr>
            <a:picLocks noChangeAspect="1"/>
          </p:cNvPicPr>
          <p:nvPr/>
        </p:nvPicPr>
        <p:blipFill>
          <a:blip r:embed="rId4"/>
          <a:stretch>
            <a:fillRect/>
          </a:stretch>
        </p:blipFill>
        <p:spPr>
          <a:xfrm>
            <a:off x="7419838" y="-61609"/>
            <a:ext cx="4680722" cy="846825"/>
          </a:xfrm>
          <a:prstGeom prst="rect">
            <a:avLst/>
          </a:prstGeom>
        </p:spPr>
      </p:pic>
    </p:spTree>
    <p:extLst>
      <p:ext uri="{BB962C8B-B14F-4D97-AF65-F5344CB8AC3E}">
        <p14:creationId xmlns:p14="http://schemas.microsoft.com/office/powerpoint/2010/main" val="3237790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CB091-D878-2EC5-B20C-5253DA5E63D4}"/>
              </a:ext>
            </a:extLst>
          </p:cNvPr>
          <p:cNvSpPr>
            <a:spLocks noGrp="1"/>
          </p:cNvSpPr>
          <p:nvPr>
            <p:ph type="title"/>
          </p:nvPr>
        </p:nvSpPr>
        <p:spPr/>
        <p:txBody>
          <a:bodyPr>
            <a:normAutofit/>
          </a:bodyPr>
          <a:lstStyle/>
          <a:p>
            <a:pPr algn="ctr"/>
            <a:r>
              <a:rPr lang="en-AM" sz="3600" b="1" dirty="0"/>
              <a:t>Solar Events as reflected in in Energy Spectra of kascade particles</a:t>
            </a:r>
            <a:endParaRPr lang="en-AM" sz="3600" dirty="0"/>
          </a:p>
        </p:txBody>
      </p:sp>
      <p:sp>
        <p:nvSpPr>
          <p:cNvPr id="3" name="Content Placeholder 2">
            <a:extLst>
              <a:ext uri="{FF2B5EF4-FFF2-40B4-BE49-F238E27FC236}">
                <a16:creationId xmlns:a16="http://schemas.microsoft.com/office/drawing/2014/main" id="{7DDC4693-0A42-1B2C-8897-F3166452E832}"/>
              </a:ext>
            </a:extLst>
          </p:cNvPr>
          <p:cNvSpPr>
            <a:spLocks noGrp="1"/>
          </p:cNvSpPr>
          <p:nvPr>
            <p:ph idx="1"/>
          </p:nvPr>
        </p:nvSpPr>
        <p:spPr/>
        <p:txBody>
          <a:bodyPr>
            <a:normAutofit fontScale="92500" lnSpcReduction="10000"/>
          </a:bodyPr>
          <a:lstStyle/>
          <a:p>
            <a:pPr marL="0" indent="0">
              <a:buNone/>
            </a:pPr>
            <a:r>
              <a:rPr lang="en-AM" dirty="0"/>
              <a:t>M</a:t>
            </a:r>
            <a:r>
              <a:rPr lang="en-US" dirty="0"/>
              <a:t>e</a:t>
            </a:r>
            <a:r>
              <a:rPr lang="en-AM" dirty="0"/>
              <a:t>asuring secondary energy spectra show</a:t>
            </a:r>
            <a:r>
              <a:rPr lang="en-US" dirty="0"/>
              <a:t>s</a:t>
            </a:r>
            <a:r>
              <a:rPr lang="en-AM" dirty="0"/>
              <a:t> that </a:t>
            </a:r>
            <a:r>
              <a:rPr lang="en-US" dirty="0"/>
              <a:t>the number of secondaries rises sharply for each additional GeV above 7 GeV</a:t>
            </a:r>
            <a:r>
              <a:rPr lang="en-AM" b="1" dirty="0"/>
              <a:t>. </a:t>
            </a:r>
            <a:r>
              <a:rPr lang="en-AM" dirty="0"/>
              <a:t>With a little extra energy (8–10 GeV), you can trigger a deep avalanche (large, energetic cascade, many high-energy particles).</a:t>
            </a:r>
            <a:endParaRPr lang="en-AM" b="1" dirty="0"/>
          </a:p>
          <a:p>
            <a:pPr lvl="0"/>
            <a:r>
              <a:rPr lang="en-AM" b="1" dirty="0"/>
              <a:t>ME event (initiated by GCR protons with energies below 7 GeV):</a:t>
            </a:r>
            <a:endParaRPr lang="en-AM" dirty="0"/>
          </a:p>
          <a:p>
            <a:pPr lvl="1"/>
            <a:r>
              <a:rPr lang="en-AM" dirty="0"/>
              <a:t>Spectrum is </a:t>
            </a:r>
            <a:r>
              <a:rPr lang="en-AM" b="1" dirty="0"/>
              <a:t>steep</a:t>
            </a:r>
            <a:r>
              <a:rPr lang="en-AM" dirty="0"/>
              <a:t> (spectral index ~–4 or steeper).</a:t>
            </a:r>
          </a:p>
          <a:p>
            <a:pPr lvl="1"/>
            <a:r>
              <a:rPr lang="en-AM" dirty="0"/>
              <a:t>Secondaries are low-energy, below 10 MeV.</a:t>
            </a:r>
          </a:p>
          <a:p>
            <a:pPr lvl="0"/>
            <a:r>
              <a:rPr lang="en-AM" b="1" dirty="0"/>
              <a:t>GLE event (initiated by SEP events 8–10 GeV protons):</a:t>
            </a:r>
            <a:endParaRPr lang="en-AM" dirty="0"/>
          </a:p>
          <a:p>
            <a:pPr lvl="1"/>
            <a:r>
              <a:rPr lang="en-AM" dirty="0"/>
              <a:t>Spectrum is </a:t>
            </a:r>
            <a:r>
              <a:rPr lang="en-AM" b="1" dirty="0"/>
              <a:t>flatter</a:t>
            </a:r>
            <a:r>
              <a:rPr lang="en-AM" dirty="0"/>
              <a:t> (index ~–2 to 2.5), extending above 200 MeV.</a:t>
            </a:r>
          </a:p>
          <a:p>
            <a:pPr lvl="1"/>
            <a:r>
              <a:rPr lang="en-AM" dirty="0"/>
              <a:t>Abundant high-energy neutrons and muons—double and tripple coincidences</a:t>
            </a:r>
          </a:p>
          <a:p>
            <a:r>
              <a:rPr lang="en-AM" dirty="0"/>
              <a:t>The hard tail is the “fingerprint” of an extreme solar event, impossible to mimic </a:t>
            </a:r>
            <a:r>
              <a:rPr lang="en-US" dirty="0"/>
              <a:t>through small reductions in cutoff during a ME</a:t>
            </a:r>
            <a:r>
              <a:rPr lang="en-AM" dirty="0"/>
              <a:t>.</a:t>
            </a:r>
          </a:p>
        </p:txBody>
      </p:sp>
    </p:spTree>
    <p:extLst>
      <p:ext uri="{BB962C8B-B14F-4D97-AF65-F5344CB8AC3E}">
        <p14:creationId xmlns:p14="http://schemas.microsoft.com/office/powerpoint/2010/main" val="1896862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9E395-3AD8-145D-7379-CDC4F1F50D48}"/>
              </a:ext>
            </a:extLst>
          </p:cNvPr>
          <p:cNvSpPr>
            <a:spLocks noGrp="1"/>
          </p:cNvSpPr>
          <p:nvPr>
            <p:ph type="title"/>
          </p:nvPr>
        </p:nvSpPr>
        <p:spPr>
          <a:xfrm>
            <a:off x="838200" y="365126"/>
            <a:ext cx="10515600" cy="570296"/>
          </a:xfrm>
        </p:spPr>
        <p:txBody>
          <a:bodyPr>
            <a:normAutofit fontScale="90000"/>
          </a:bodyPr>
          <a:lstStyle/>
          <a:p>
            <a:pPr algn="ctr"/>
            <a:r>
              <a:rPr lang="en-AM" sz="2800" b="1" dirty="0"/>
              <a:t>‘High and low altitude SEVAN detectors during GLE and ME: atmos</a:t>
            </a:r>
            <a:r>
              <a:rPr lang="en-US" sz="2800" b="1" dirty="0" err="1"/>
              <a:t>ph</a:t>
            </a:r>
            <a:r>
              <a:rPr lang="en-AM" sz="2800" b="1" dirty="0"/>
              <a:t>eric cutoff</a:t>
            </a:r>
            <a:endParaRPr lang="en-AM" sz="2800" dirty="0"/>
          </a:p>
        </p:txBody>
      </p:sp>
      <p:pic>
        <p:nvPicPr>
          <p:cNvPr id="4" name="Picture 3">
            <a:extLst>
              <a:ext uri="{FF2B5EF4-FFF2-40B4-BE49-F238E27FC236}">
                <a16:creationId xmlns:a16="http://schemas.microsoft.com/office/drawing/2014/main" id="{27FA76CF-0F2C-78C6-D9B4-ACDFE2B74B16}"/>
              </a:ext>
            </a:extLst>
          </p:cNvPr>
          <p:cNvPicPr>
            <a:picLocks noChangeAspect="1"/>
          </p:cNvPicPr>
          <p:nvPr/>
        </p:nvPicPr>
        <p:blipFill>
          <a:blip r:embed="rId2"/>
          <a:stretch>
            <a:fillRect/>
          </a:stretch>
        </p:blipFill>
        <p:spPr>
          <a:xfrm>
            <a:off x="838200" y="899629"/>
            <a:ext cx="10896473" cy="2809184"/>
          </a:xfrm>
          <a:prstGeom prst="rect">
            <a:avLst/>
          </a:prstGeom>
        </p:spPr>
      </p:pic>
      <p:pic>
        <p:nvPicPr>
          <p:cNvPr id="6" name="Picture 5">
            <a:extLst>
              <a:ext uri="{FF2B5EF4-FFF2-40B4-BE49-F238E27FC236}">
                <a16:creationId xmlns:a16="http://schemas.microsoft.com/office/drawing/2014/main" id="{AFFA612C-53B8-47A7-D813-E9D9963FC451}"/>
              </a:ext>
            </a:extLst>
          </p:cNvPr>
          <p:cNvPicPr>
            <a:picLocks noChangeAspect="1"/>
          </p:cNvPicPr>
          <p:nvPr/>
        </p:nvPicPr>
        <p:blipFill>
          <a:blip r:embed="rId3"/>
          <a:stretch>
            <a:fillRect/>
          </a:stretch>
        </p:blipFill>
        <p:spPr>
          <a:xfrm>
            <a:off x="838200" y="3708813"/>
            <a:ext cx="3337680" cy="3149186"/>
          </a:xfrm>
          <a:prstGeom prst="rect">
            <a:avLst/>
          </a:prstGeom>
        </p:spPr>
      </p:pic>
      <p:pic>
        <p:nvPicPr>
          <p:cNvPr id="8" name="Picture 7">
            <a:extLst>
              <a:ext uri="{FF2B5EF4-FFF2-40B4-BE49-F238E27FC236}">
                <a16:creationId xmlns:a16="http://schemas.microsoft.com/office/drawing/2014/main" id="{B0B6D5B4-AEEC-9637-C32E-B34F74EC5CAC}"/>
              </a:ext>
            </a:extLst>
          </p:cNvPr>
          <p:cNvPicPr>
            <a:picLocks noChangeAspect="1"/>
          </p:cNvPicPr>
          <p:nvPr/>
        </p:nvPicPr>
        <p:blipFill>
          <a:blip r:embed="rId4"/>
          <a:stretch>
            <a:fillRect/>
          </a:stretch>
        </p:blipFill>
        <p:spPr>
          <a:xfrm>
            <a:off x="3946535" y="3738713"/>
            <a:ext cx="3337680" cy="3223237"/>
          </a:xfrm>
          <a:prstGeom prst="rect">
            <a:avLst/>
          </a:prstGeom>
        </p:spPr>
      </p:pic>
      <p:graphicFrame>
        <p:nvGraphicFramePr>
          <p:cNvPr id="10" name="Table 9">
            <a:extLst>
              <a:ext uri="{FF2B5EF4-FFF2-40B4-BE49-F238E27FC236}">
                <a16:creationId xmlns:a16="http://schemas.microsoft.com/office/drawing/2014/main" id="{F7FAD787-EB76-31BD-A6A2-B143E16DCABF}"/>
              </a:ext>
            </a:extLst>
          </p:cNvPr>
          <p:cNvGraphicFramePr>
            <a:graphicFrameLocks noGrp="1"/>
          </p:cNvGraphicFramePr>
          <p:nvPr>
            <p:extLst>
              <p:ext uri="{D42A27DB-BD31-4B8C-83A1-F6EECF244321}">
                <p14:modId xmlns:p14="http://schemas.microsoft.com/office/powerpoint/2010/main" val="4143937091"/>
              </p:ext>
            </p:extLst>
          </p:nvPr>
        </p:nvGraphicFramePr>
        <p:xfrm>
          <a:off x="7284214" y="4086681"/>
          <a:ext cx="4245634" cy="2209015"/>
        </p:xfrm>
        <a:graphic>
          <a:graphicData uri="http://schemas.openxmlformats.org/drawingml/2006/table">
            <a:tbl>
              <a:tblPr>
                <a:tableStyleId>{5C22544A-7EE6-4342-B048-85BDC9FD1C3A}</a:tableStyleId>
              </a:tblPr>
              <a:tblGrid>
                <a:gridCol w="957944">
                  <a:extLst>
                    <a:ext uri="{9D8B030D-6E8A-4147-A177-3AD203B41FA5}">
                      <a16:colId xmlns:a16="http://schemas.microsoft.com/office/drawing/2014/main" val="3079213091"/>
                    </a:ext>
                  </a:extLst>
                </a:gridCol>
                <a:gridCol w="1099756">
                  <a:extLst>
                    <a:ext uri="{9D8B030D-6E8A-4147-A177-3AD203B41FA5}">
                      <a16:colId xmlns:a16="http://schemas.microsoft.com/office/drawing/2014/main" val="710208278"/>
                    </a:ext>
                  </a:extLst>
                </a:gridCol>
                <a:gridCol w="1229990">
                  <a:extLst>
                    <a:ext uri="{9D8B030D-6E8A-4147-A177-3AD203B41FA5}">
                      <a16:colId xmlns:a16="http://schemas.microsoft.com/office/drawing/2014/main" val="1687049299"/>
                    </a:ext>
                  </a:extLst>
                </a:gridCol>
                <a:gridCol w="957944">
                  <a:extLst>
                    <a:ext uri="{9D8B030D-6E8A-4147-A177-3AD203B41FA5}">
                      <a16:colId xmlns:a16="http://schemas.microsoft.com/office/drawing/2014/main" val="2812225711"/>
                    </a:ext>
                  </a:extLst>
                </a:gridCol>
              </a:tblGrid>
              <a:tr h="441803">
                <a:tc>
                  <a:txBody>
                    <a:bodyPr/>
                    <a:lstStyle/>
                    <a:p>
                      <a:pPr>
                        <a:buNone/>
                      </a:pPr>
                      <a:r>
                        <a:rPr lang="en-US" sz="1200">
                          <a:effectLst/>
                        </a:rPr>
                        <a:t>Eo (GeV)</a:t>
                      </a:r>
                      <a:endParaRPr lang="en-AM" sz="1200">
                        <a:effectLst/>
                        <a:latin typeface="Liberation Serif"/>
                        <a:ea typeface="Noto Serif CJK SC"/>
                        <a:cs typeface="Lohit Devanagari"/>
                      </a:endParaRPr>
                    </a:p>
                  </a:txBody>
                  <a:tcPr marL="34925" marR="34925" marT="34925" marB="34925"/>
                </a:tc>
                <a:tc>
                  <a:txBody>
                    <a:bodyPr/>
                    <a:lstStyle/>
                    <a:p>
                      <a:pPr algn="ctr">
                        <a:buNone/>
                      </a:pPr>
                      <a:r>
                        <a:rPr lang="en-US" sz="1200">
                          <a:effectLst/>
                        </a:rPr>
                        <a:t>µ+&amp;µ-</a:t>
                      </a:r>
                      <a:endParaRPr lang="en-AM" sz="1200">
                        <a:effectLst/>
                        <a:latin typeface="Liberation Serif"/>
                        <a:ea typeface="Noto Serif CJK SC"/>
                        <a:cs typeface="Lohit Devanagari"/>
                      </a:endParaRPr>
                    </a:p>
                  </a:txBody>
                  <a:tcPr marL="34925" marR="34925" marT="34925" marB="34925"/>
                </a:tc>
                <a:tc>
                  <a:txBody>
                    <a:bodyPr/>
                    <a:lstStyle/>
                    <a:p>
                      <a:pPr algn="ctr">
                        <a:buNone/>
                      </a:pPr>
                      <a:r>
                        <a:rPr lang="en-US" sz="1200">
                          <a:effectLst/>
                        </a:rPr>
                        <a:t>e+&amp;e-</a:t>
                      </a:r>
                      <a:endParaRPr lang="en-AM" sz="1200">
                        <a:effectLst/>
                        <a:latin typeface="Liberation Serif"/>
                        <a:ea typeface="Noto Serif CJK SC"/>
                        <a:cs typeface="Lohit Devanagari"/>
                      </a:endParaRPr>
                    </a:p>
                  </a:txBody>
                  <a:tcPr marL="34925" marR="34925" marT="34925" marB="34925"/>
                </a:tc>
                <a:tc>
                  <a:txBody>
                    <a:bodyPr/>
                    <a:lstStyle/>
                    <a:p>
                      <a:pPr algn="ctr">
                        <a:buNone/>
                      </a:pPr>
                      <a:r>
                        <a:rPr lang="en-US" sz="1200">
                          <a:effectLst/>
                        </a:rPr>
                        <a:t>γ</a:t>
                      </a:r>
                      <a:endParaRPr lang="en-AM" sz="1200">
                        <a:effectLst/>
                        <a:latin typeface="Liberation Serif"/>
                        <a:ea typeface="Noto Serif CJK SC"/>
                        <a:cs typeface="Lohit Devanagari"/>
                      </a:endParaRPr>
                    </a:p>
                  </a:txBody>
                  <a:tcPr marL="34925" marR="34925" marT="34925" marB="34925"/>
                </a:tc>
                <a:extLst>
                  <a:ext uri="{0D108BD9-81ED-4DB2-BD59-A6C34878D82A}">
                    <a16:rowId xmlns:a16="http://schemas.microsoft.com/office/drawing/2014/main" val="2984810261"/>
                  </a:ext>
                </a:extLst>
              </a:tr>
              <a:tr h="441803">
                <a:tc>
                  <a:txBody>
                    <a:bodyPr/>
                    <a:lstStyle/>
                    <a:p>
                      <a:pPr>
                        <a:buNone/>
                      </a:pPr>
                      <a:r>
                        <a:rPr lang="en-US" sz="1200">
                          <a:effectLst/>
                        </a:rPr>
                        <a:t>7</a:t>
                      </a:r>
                      <a:endParaRPr lang="en-AM" sz="1200">
                        <a:effectLst/>
                        <a:latin typeface="Liberation Serif"/>
                        <a:ea typeface="Noto Serif CJK SC"/>
                        <a:cs typeface="Lohit Devanagari"/>
                      </a:endParaRPr>
                    </a:p>
                  </a:txBody>
                  <a:tcPr marL="34925" marR="34925" marT="34925" marB="34925"/>
                </a:tc>
                <a:tc>
                  <a:txBody>
                    <a:bodyPr/>
                    <a:lstStyle/>
                    <a:p>
                      <a:pPr algn="ctr">
                        <a:buNone/>
                      </a:pPr>
                      <a:r>
                        <a:rPr lang="en-US" sz="1200">
                          <a:effectLst/>
                        </a:rPr>
                        <a:t>0.054</a:t>
                      </a:r>
                      <a:endParaRPr lang="en-AM" sz="1200">
                        <a:effectLst/>
                        <a:latin typeface="Liberation Serif"/>
                        <a:ea typeface="Noto Serif CJK SC"/>
                        <a:cs typeface="Lohit Devanagari"/>
                      </a:endParaRPr>
                    </a:p>
                  </a:txBody>
                  <a:tcPr marL="34925" marR="34925" marT="34925" marB="34925"/>
                </a:tc>
                <a:tc>
                  <a:txBody>
                    <a:bodyPr/>
                    <a:lstStyle/>
                    <a:p>
                      <a:pPr algn="ctr">
                        <a:buNone/>
                      </a:pPr>
                      <a:r>
                        <a:rPr lang="en-US" sz="1200">
                          <a:effectLst/>
                        </a:rPr>
                        <a:t>0.040</a:t>
                      </a:r>
                      <a:endParaRPr lang="en-AM" sz="1200">
                        <a:effectLst/>
                        <a:latin typeface="Liberation Serif"/>
                        <a:ea typeface="Noto Serif CJK SC"/>
                        <a:cs typeface="Lohit Devanagari"/>
                      </a:endParaRPr>
                    </a:p>
                  </a:txBody>
                  <a:tcPr marL="34925" marR="34925" marT="34925" marB="34925"/>
                </a:tc>
                <a:tc>
                  <a:txBody>
                    <a:bodyPr/>
                    <a:lstStyle/>
                    <a:p>
                      <a:pPr algn="ctr">
                        <a:buNone/>
                      </a:pPr>
                      <a:r>
                        <a:rPr lang="en-US" sz="1200">
                          <a:effectLst/>
                        </a:rPr>
                        <a:t>0.218</a:t>
                      </a:r>
                      <a:endParaRPr lang="en-AM" sz="1200">
                        <a:effectLst/>
                        <a:latin typeface="Liberation Serif"/>
                        <a:ea typeface="Noto Serif CJK SC"/>
                        <a:cs typeface="Lohit Devanagari"/>
                      </a:endParaRPr>
                    </a:p>
                  </a:txBody>
                  <a:tcPr marL="34925" marR="34925" marT="34925" marB="34925"/>
                </a:tc>
                <a:extLst>
                  <a:ext uri="{0D108BD9-81ED-4DB2-BD59-A6C34878D82A}">
                    <a16:rowId xmlns:a16="http://schemas.microsoft.com/office/drawing/2014/main" val="3503457178"/>
                  </a:ext>
                </a:extLst>
              </a:tr>
              <a:tr h="441803">
                <a:tc>
                  <a:txBody>
                    <a:bodyPr/>
                    <a:lstStyle/>
                    <a:p>
                      <a:pPr>
                        <a:buNone/>
                      </a:pPr>
                      <a:r>
                        <a:rPr lang="en-US" sz="1200">
                          <a:effectLst/>
                        </a:rPr>
                        <a:t>8</a:t>
                      </a:r>
                      <a:endParaRPr lang="en-AM" sz="1200">
                        <a:effectLst/>
                        <a:latin typeface="Liberation Serif"/>
                        <a:ea typeface="Noto Serif CJK SC"/>
                        <a:cs typeface="Lohit Devanagari"/>
                      </a:endParaRPr>
                    </a:p>
                  </a:txBody>
                  <a:tcPr marL="34925" marR="34925" marT="34925" marB="34925"/>
                </a:tc>
                <a:tc>
                  <a:txBody>
                    <a:bodyPr/>
                    <a:lstStyle/>
                    <a:p>
                      <a:pPr algn="ctr">
                        <a:buNone/>
                      </a:pPr>
                      <a:r>
                        <a:rPr lang="en-US" sz="1200">
                          <a:effectLst/>
                        </a:rPr>
                        <a:t>0.081</a:t>
                      </a:r>
                      <a:endParaRPr lang="en-AM" sz="1200">
                        <a:effectLst/>
                        <a:latin typeface="Liberation Serif"/>
                        <a:ea typeface="Noto Serif CJK SC"/>
                        <a:cs typeface="Lohit Devanagari"/>
                      </a:endParaRPr>
                    </a:p>
                  </a:txBody>
                  <a:tcPr marL="34925" marR="34925" marT="34925" marB="34925"/>
                </a:tc>
                <a:tc>
                  <a:txBody>
                    <a:bodyPr/>
                    <a:lstStyle/>
                    <a:p>
                      <a:pPr algn="ctr">
                        <a:buNone/>
                      </a:pPr>
                      <a:r>
                        <a:rPr lang="en-US" sz="1200">
                          <a:effectLst/>
                        </a:rPr>
                        <a:t>0.058</a:t>
                      </a:r>
                      <a:endParaRPr lang="en-AM" sz="1200">
                        <a:effectLst/>
                        <a:latin typeface="Liberation Serif"/>
                        <a:ea typeface="Noto Serif CJK SC"/>
                        <a:cs typeface="Lohit Devanagari"/>
                      </a:endParaRPr>
                    </a:p>
                  </a:txBody>
                  <a:tcPr marL="34925" marR="34925" marT="34925" marB="34925"/>
                </a:tc>
                <a:tc>
                  <a:txBody>
                    <a:bodyPr/>
                    <a:lstStyle/>
                    <a:p>
                      <a:pPr algn="ctr">
                        <a:buNone/>
                      </a:pPr>
                      <a:r>
                        <a:rPr lang="en-US" sz="1200">
                          <a:effectLst/>
                        </a:rPr>
                        <a:t>0.311</a:t>
                      </a:r>
                      <a:endParaRPr lang="en-AM" sz="1200">
                        <a:effectLst/>
                        <a:latin typeface="Liberation Serif"/>
                        <a:ea typeface="Noto Serif CJK SC"/>
                        <a:cs typeface="Lohit Devanagari"/>
                      </a:endParaRPr>
                    </a:p>
                  </a:txBody>
                  <a:tcPr marL="34925" marR="34925" marT="34925" marB="34925"/>
                </a:tc>
                <a:extLst>
                  <a:ext uri="{0D108BD9-81ED-4DB2-BD59-A6C34878D82A}">
                    <a16:rowId xmlns:a16="http://schemas.microsoft.com/office/drawing/2014/main" val="2598768211"/>
                  </a:ext>
                </a:extLst>
              </a:tr>
              <a:tr h="441803">
                <a:tc>
                  <a:txBody>
                    <a:bodyPr/>
                    <a:lstStyle/>
                    <a:p>
                      <a:pPr>
                        <a:buNone/>
                      </a:pPr>
                      <a:r>
                        <a:rPr lang="en-US" sz="1200">
                          <a:effectLst/>
                        </a:rPr>
                        <a:t>9</a:t>
                      </a:r>
                      <a:endParaRPr lang="en-AM" sz="1200">
                        <a:effectLst/>
                        <a:latin typeface="Liberation Serif"/>
                        <a:ea typeface="Noto Serif CJK SC"/>
                        <a:cs typeface="Lohit Devanagari"/>
                      </a:endParaRPr>
                    </a:p>
                  </a:txBody>
                  <a:tcPr marL="34925" marR="34925" marT="34925" marB="34925"/>
                </a:tc>
                <a:tc>
                  <a:txBody>
                    <a:bodyPr/>
                    <a:lstStyle/>
                    <a:p>
                      <a:pPr algn="ctr">
                        <a:buNone/>
                      </a:pPr>
                      <a:r>
                        <a:rPr lang="en-US" sz="1200">
                          <a:effectLst/>
                        </a:rPr>
                        <a:t>0.112</a:t>
                      </a:r>
                      <a:endParaRPr lang="en-AM" sz="1200">
                        <a:effectLst/>
                        <a:latin typeface="Liberation Serif"/>
                        <a:ea typeface="Noto Serif CJK SC"/>
                        <a:cs typeface="Lohit Devanagari"/>
                      </a:endParaRPr>
                    </a:p>
                  </a:txBody>
                  <a:tcPr marL="34925" marR="34925" marT="34925" marB="34925"/>
                </a:tc>
                <a:tc>
                  <a:txBody>
                    <a:bodyPr/>
                    <a:lstStyle/>
                    <a:p>
                      <a:pPr algn="ctr">
                        <a:buNone/>
                      </a:pPr>
                      <a:r>
                        <a:rPr lang="en-US" sz="1200">
                          <a:effectLst/>
                        </a:rPr>
                        <a:t>0.079</a:t>
                      </a:r>
                      <a:endParaRPr lang="en-AM" sz="1200">
                        <a:effectLst/>
                        <a:latin typeface="Liberation Serif"/>
                        <a:ea typeface="Noto Serif CJK SC"/>
                        <a:cs typeface="Lohit Devanagari"/>
                      </a:endParaRPr>
                    </a:p>
                  </a:txBody>
                  <a:tcPr marL="34925" marR="34925" marT="34925" marB="34925"/>
                </a:tc>
                <a:tc>
                  <a:txBody>
                    <a:bodyPr/>
                    <a:lstStyle/>
                    <a:p>
                      <a:pPr algn="ctr">
                        <a:buNone/>
                      </a:pPr>
                      <a:r>
                        <a:rPr lang="en-US" sz="1200">
                          <a:effectLst/>
                        </a:rPr>
                        <a:t>0.420</a:t>
                      </a:r>
                      <a:endParaRPr lang="en-AM" sz="1200">
                        <a:effectLst/>
                        <a:latin typeface="Liberation Serif"/>
                        <a:ea typeface="Noto Serif CJK SC"/>
                        <a:cs typeface="Lohit Devanagari"/>
                      </a:endParaRPr>
                    </a:p>
                  </a:txBody>
                  <a:tcPr marL="34925" marR="34925" marT="34925" marB="34925"/>
                </a:tc>
                <a:extLst>
                  <a:ext uri="{0D108BD9-81ED-4DB2-BD59-A6C34878D82A}">
                    <a16:rowId xmlns:a16="http://schemas.microsoft.com/office/drawing/2014/main" val="164873276"/>
                  </a:ext>
                </a:extLst>
              </a:tr>
              <a:tr h="441803">
                <a:tc>
                  <a:txBody>
                    <a:bodyPr/>
                    <a:lstStyle/>
                    <a:p>
                      <a:pPr>
                        <a:buNone/>
                      </a:pPr>
                      <a:r>
                        <a:rPr lang="en-US" sz="1200">
                          <a:effectLst/>
                        </a:rPr>
                        <a:t>10</a:t>
                      </a:r>
                      <a:endParaRPr lang="en-AM" sz="1200">
                        <a:effectLst/>
                        <a:latin typeface="Liberation Serif"/>
                        <a:ea typeface="Noto Serif CJK SC"/>
                        <a:cs typeface="Lohit Devanagari"/>
                      </a:endParaRPr>
                    </a:p>
                  </a:txBody>
                  <a:tcPr marL="34925" marR="34925" marT="34925" marB="34925"/>
                </a:tc>
                <a:tc>
                  <a:txBody>
                    <a:bodyPr/>
                    <a:lstStyle/>
                    <a:p>
                      <a:pPr algn="ctr">
                        <a:buNone/>
                      </a:pPr>
                      <a:r>
                        <a:rPr lang="en-US" sz="1200">
                          <a:effectLst/>
                        </a:rPr>
                        <a:t>0.145</a:t>
                      </a:r>
                      <a:endParaRPr lang="en-AM" sz="1200">
                        <a:effectLst/>
                        <a:latin typeface="Liberation Serif"/>
                        <a:ea typeface="Noto Serif CJK SC"/>
                        <a:cs typeface="Lohit Devanagari"/>
                      </a:endParaRPr>
                    </a:p>
                  </a:txBody>
                  <a:tcPr marL="34925" marR="34925" marT="34925" marB="34925"/>
                </a:tc>
                <a:tc>
                  <a:txBody>
                    <a:bodyPr/>
                    <a:lstStyle/>
                    <a:p>
                      <a:pPr algn="ctr">
                        <a:buNone/>
                      </a:pPr>
                      <a:r>
                        <a:rPr lang="en-US" sz="1200">
                          <a:effectLst/>
                        </a:rPr>
                        <a:t>0.101</a:t>
                      </a:r>
                      <a:endParaRPr lang="en-AM" sz="1200">
                        <a:effectLst/>
                        <a:latin typeface="Liberation Serif"/>
                        <a:ea typeface="Noto Serif CJK SC"/>
                        <a:cs typeface="Lohit Devanagari"/>
                      </a:endParaRPr>
                    </a:p>
                  </a:txBody>
                  <a:tcPr marL="34925" marR="34925" marT="34925" marB="34925"/>
                </a:tc>
                <a:tc>
                  <a:txBody>
                    <a:bodyPr/>
                    <a:lstStyle/>
                    <a:p>
                      <a:pPr algn="ctr">
                        <a:buNone/>
                      </a:pPr>
                      <a:r>
                        <a:rPr lang="en-US" sz="1200" dirty="0">
                          <a:effectLst/>
                        </a:rPr>
                        <a:t>0.538</a:t>
                      </a:r>
                      <a:endParaRPr lang="en-AM" sz="1200" dirty="0">
                        <a:effectLst/>
                        <a:latin typeface="Liberation Serif"/>
                        <a:ea typeface="Noto Serif CJK SC"/>
                        <a:cs typeface="Lohit Devanagari"/>
                      </a:endParaRPr>
                    </a:p>
                  </a:txBody>
                  <a:tcPr marL="34925" marR="34925" marT="34925" marB="34925"/>
                </a:tc>
                <a:extLst>
                  <a:ext uri="{0D108BD9-81ED-4DB2-BD59-A6C34878D82A}">
                    <a16:rowId xmlns:a16="http://schemas.microsoft.com/office/drawing/2014/main" val="2463697261"/>
                  </a:ext>
                </a:extLst>
              </a:tr>
            </a:tbl>
          </a:graphicData>
        </a:graphic>
      </p:graphicFrame>
    </p:spTree>
    <p:extLst>
      <p:ext uri="{BB962C8B-B14F-4D97-AF65-F5344CB8AC3E}">
        <p14:creationId xmlns:p14="http://schemas.microsoft.com/office/powerpoint/2010/main" val="3368127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8083E-8FCB-2D98-76E1-B37EBF93214C}"/>
              </a:ext>
            </a:extLst>
          </p:cNvPr>
          <p:cNvSpPr>
            <a:spLocks noGrp="1"/>
          </p:cNvSpPr>
          <p:nvPr>
            <p:ph type="title"/>
          </p:nvPr>
        </p:nvSpPr>
        <p:spPr/>
        <p:txBody>
          <a:bodyPr>
            <a:normAutofit fontScale="90000"/>
          </a:bodyPr>
          <a:lstStyle/>
          <a:p>
            <a:r>
              <a:rPr lang="en-AM" kern="0" dirty="0">
                <a:latin typeface="Times New Roman" panose="02020603050405020304" pitchFamily="18" charset="0"/>
                <a:ea typeface="Times New Roman" panose="02020603050405020304" pitchFamily="18" charset="0"/>
                <a:cs typeface="Times New Roman" panose="02020603050405020304" pitchFamily="18" charset="0"/>
              </a:rPr>
              <a:t>D</a:t>
            </a:r>
            <a:r>
              <a:rPr lang="en-AM" sz="4400" kern="0" dirty="0">
                <a:effectLst/>
                <a:latin typeface="Times New Roman" panose="02020603050405020304" pitchFamily="18" charset="0"/>
                <a:ea typeface="Times New Roman" panose="02020603050405020304" pitchFamily="18" charset="0"/>
                <a:cs typeface="Times New Roman" panose="02020603050405020304" pitchFamily="18" charset="0"/>
              </a:rPr>
              <a:t>efinition of the Magnetospheric Effect. Our classification consists of the following criteria:</a:t>
            </a:r>
            <a:br>
              <a:rPr lang="en-AM" sz="4400" kern="100" dirty="0">
                <a:effectLst/>
                <a:latin typeface="Calibri" panose="020F0502020204030204" pitchFamily="34" charset="0"/>
                <a:ea typeface="Calibri" panose="020F0502020204030204" pitchFamily="34" charset="0"/>
                <a:cs typeface="Times New Roman" panose="02020603050405020304" pitchFamily="18" charset="0"/>
              </a:rPr>
            </a:br>
            <a:endParaRPr lang="en-AM" dirty="0"/>
          </a:p>
        </p:txBody>
      </p:sp>
      <p:sp>
        <p:nvSpPr>
          <p:cNvPr id="3" name="Content Placeholder 2">
            <a:extLst>
              <a:ext uri="{FF2B5EF4-FFF2-40B4-BE49-F238E27FC236}">
                <a16:creationId xmlns:a16="http://schemas.microsoft.com/office/drawing/2014/main" id="{8B54A6B8-2BAD-63C9-5791-8A6072E97199}"/>
              </a:ext>
            </a:extLst>
          </p:cNvPr>
          <p:cNvSpPr>
            <a:spLocks noGrp="1"/>
          </p:cNvSpPr>
          <p:nvPr>
            <p:ph idx="1"/>
          </p:nvPr>
        </p:nvSpPr>
        <p:spPr/>
        <p:txBody>
          <a:bodyPr>
            <a:normAutofit fontScale="92500"/>
          </a:bodyPr>
          <a:lstStyle/>
          <a:p>
            <a:pPr marL="342900" lvl="0" indent="-342900">
              <a:buFont typeface="+mj-lt"/>
              <a:buAutoNum type="arabicPeriod"/>
              <a:tabLst>
                <a:tab pos="457200" algn="l"/>
              </a:tabLst>
            </a:pPr>
            <a:r>
              <a:rPr lang="en-AM" sz="2800" kern="0" dirty="0">
                <a:effectLst/>
                <a:latin typeface="Times New Roman" panose="02020603050405020304" pitchFamily="18" charset="0"/>
                <a:ea typeface="Times New Roman" panose="02020603050405020304" pitchFamily="18" charset="0"/>
                <a:cs typeface="Times New Roman" panose="02020603050405020304" pitchFamily="18" charset="0"/>
              </a:rPr>
              <a:t>Observation by High-Latitude and Middle-Latitude Detectors: Antarctic and near-polar neutron monitors do not register flux enhancements, whereas middle-latitude NMs and muon detectors consistently observe count rate increases.</a:t>
            </a:r>
            <a:endParaRPr lang="en-AM"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tabLst>
                <a:tab pos="457200" algn="l"/>
              </a:tabLst>
            </a:pPr>
            <a:r>
              <a:rPr lang="en-AM" sz="2800" kern="0" dirty="0">
                <a:effectLst/>
                <a:latin typeface="Times New Roman" panose="02020603050405020304" pitchFamily="18" charset="0"/>
                <a:ea typeface="Times New Roman" panose="02020603050405020304" pitchFamily="18" charset="0"/>
                <a:cs typeface="Times New Roman" panose="02020603050405020304" pitchFamily="18" charset="0"/>
              </a:rPr>
              <a:t>Influence of Atmospheric Cutoff Rigidity: Due to atmospheric cutoff rigidity, NMs and SEVAN detectors located on mountain tops at middle latitudes exhibit flux enhancements, while those at sea level do not.</a:t>
            </a:r>
            <a:endParaRPr lang="en-AM"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tabLst>
                <a:tab pos="457200" algn="l"/>
              </a:tabLst>
            </a:pPr>
            <a:r>
              <a:rPr lang="en-AM" sz="2800" kern="0" dirty="0">
                <a:effectLst/>
                <a:latin typeface="Times New Roman" panose="02020603050405020304" pitchFamily="18" charset="0"/>
                <a:ea typeface="Times New Roman" panose="02020603050405020304" pitchFamily="18" charset="0"/>
                <a:cs typeface="Times New Roman" panose="02020603050405020304" pitchFamily="18" charset="0"/>
              </a:rPr>
              <a:t>Distinct Energy Spectra: The energy spectra of shower particles measured during ME events differ significantly from other causes of flux enhancement, making this criterion essential for ME identification.</a:t>
            </a:r>
            <a:endParaRPr lang="en-AM" sz="2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AM" dirty="0"/>
          </a:p>
        </p:txBody>
      </p:sp>
    </p:spTree>
    <p:extLst>
      <p:ext uri="{BB962C8B-B14F-4D97-AF65-F5344CB8AC3E}">
        <p14:creationId xmlns:p14="http://schemas.microsoft.com/office/powerpoint/2010/main" val="1543567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570688-89CD-46A0-4F51-A9379930B295}"/>
              </a:ext>
            </a:extLst>
          </p:cNvPr>
          <p:cNvPicPr>
            <a:picLocks noChangeAspect="1"/>
          </p:cNvPicPr>
          <p:nvPr/>
        </p:nvPicPr>
        <p:blipFill>
          <a:blip r:embed="rId3"/>
          <a:stretch>
            <a:fillRect/>
          </a:stretch>
        </p:blipFill>
        <p:spPr>
          <a:xfrm>
            <a:off x="7236094" y="1742004"/>
            <a:ext cx="5000385" cy="5353509"/>
          </a:xfrm>
          <a:prstGeom prst="rect">
            <a:avLst/>
          </a:prstGeom>
        </p:spPr>
      </p:pic>
      <p:pic>
        <p:nvPicPr>
          <p:cNvPr id="5" name="Picture 4">
            <a:extLst>
              <a:ext uri="{FF2B5EF4-FFF2-40B4-BE49-F238E27FC236}">
                <a16:creationId xmlns:a16="http://schemas.microsoft.com/office/drawing/2014/main" id="{A4A4F8FA-E726-DA9E-3C97-CF291EF43F82}"/>
              </a:ext>
            </a:extLst>
          </p:cNvPr>
          <p:cNvPicPr>
            <a:picLocks noChangeAspect="1"/>
          </p:cNvPicPr>
          <p:nvPr/>
        </p:nvPicPr>
        <p:blipFill>
          <a:blip r:embed="rId4"/>
          <a:stretch>
            <a:fillRect/>
          </a:stretch>
        </p:blipFill>
        <p:spPr>
          <a:xfrm>
            <a:off x="39226" y="5353509"/>
            <a:ext cx="4772311" cy="1682546"/>
          </a:xfrm>
          <a:prstGeom prst="rect">
            <a:avLst/>
          </a:prstGeom>
        </p:spPr>
      </p:pic>
      <p:sp>
        <p:nvSpPr>
          <p:cNvPr id="6" name="TextBox 5">
            <a:extLst>
              <a:ext uri="{FF2B5EF4-FFF2-40B4-BE49-F238E27FC236}">
                <a16:creationId xmlns:a16="http://schemas.microsoft.com/office/drawing/2014/main" id="{ADB18343-2783-A661-86BF-F5584A9D43E3}"/>
              </a:ext>
            </a:extLst>
          </p:cNvPr>
          <p:cNvSpPr txBox="1"/>
          <p:nvPr/>
        </p:nvSpPr>
        <p:spPr>
          <a:xfrm>
            <a:off x="10635756" y="4774730"/>
            <a:ext cx="805413" cy="369332"/>
          </a:xfrm>
          <a:prstGeom prst="rect">
            <a:avLst/>
          </a:prstGeom>
          <a:noFill/>
        </p:spPr>
        <p:txBody>
          <a:bodyPr wrap="none" rtlCol="0">
            <a:spAutoFit/>
          </a:bodyPr>
          <a:lstStyle/>
          <a:p>
            <a:r>
              <a:rPr lang="en-AM" dirty="0"/>
              <a:t>SEVAN</a:t>
            </a:r>
          </a:p>
        </p:txBody>
      </p:sp>
      <p:sp>
        <p:nvSpPr>
          <p:cNvPr id="7" name="TextBox 6">
            <a:extLst>
              <a:ext uri="{FF2B5EF4-FFF2-40B4-BE49-F238E27FC236}">
                <a16:creationId xmlns:a16="http://schemas.microsoft.com/office/drawing/2014/main" id="{8A2C7190-37AB-9BB1-FE21-09CF20D4BD09}"/>
              </a:ext>
            </a:extLst>
          </p:cNvPr>
          <p:cNvSpPr txBox="1"/>
          <p:nvPr/>
        </p:nvSpPr>
        <p:spPr>
          <a:xfrm>
            <a:off x="7391703" y="1758918"/>
            <a:ext cx="668388" cy="307777"/>
          </a:xfrm>
          <a:prstGeom prst="rect">
            <a:avLst/>
          </a:prstGeom>
          <a:noFill/>
        </p:spPr>
        <p:txBody>
          <a:bodyPr wrap="none" rtlCol="0">
            <a:spAutoFit/>
          </a:bodyPr>
          <a:lstStyle/>
          <a:p>
            <a:r>
              <a:rPr lang="en-AM" sz="1400" dirty="0"/>
              <a:t>SEVAN</a:t>
            </a:r>
          </a:p>
        </p:txBody>
      </p:sp>
      <p:pic>
        <p:nvPicPr>
          <p:cNvPr id="8" name="Picture 7">
            <a:extLst>
              <a:ext uri="{FF2B5EF4-FFF2-40B4-BE49-F238E27FC236}">
                <a16:creationId xmlns:a16="http://schemas.microsoft.com/office/drawing/2014/main" id="{62CE4501-48D2-34BD-249A-A3CB35D36F75}"/>
              </a:ext>
            </a:extLst>
          </p:cNvPr>
          <p:cNvPicPr>
            <a:picLocks noChangeAspect="1"/>
          </p:cNvPicPr>
          <p:nvPr/>
        </p:nvPicPr>
        <p:blipFill>
          <a:blip r:embed="rId5"/>
          <a:stretch>
            <a:fillRect/>
          </a:stretch>
        </p:blipFill>
        <p:spPr>
          <a:xfrm>
            <a:off x="1270000" y="1270000"/>
            <a:ext cx="63500" cy="76200"/>
          </a:xfrm>
          <a:prstGeom prst="rect">
            <a:avLst/>
          </a:prstGeom>
        </p:spPr>
      </p:pic>
      <p:pic>
        <p:nvPicPr>
          <p:cNvPr id="2" name="Picture 1">
            <a:extLst>
              <a:ext uri="{FF2B5EF4-FFF2-40B4-BE49-F238E27FC236}">
                <a16:creationId xmlns:a16="http://schemas.microsoft.com/office/drawing/2014/main" id="{02790F92-4DE9-C876-AC75-2DCE8BAC95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58" y="1504491"/>
            <a:ext cx="7185236" cy="3932032"/>
          </a:xfrm>
          <a:prstGeom prst="rect">
            <a:avLst/>
          </a:prstGeom>
        </p:spPr>
      </p:pic>
      <p:sp>
        <p:nvSpPr>
          <p:cNvPr id="10" name="TextBox 9">
            <a:extLst>
              <a:ext uri="{FF2B5EF4-FFF2-40B4-BE49-F238E27FC236}">
                <a16:creationId xmlns:a16="http://schemas.microsoft.com/office/drawing/2014/main" id="{E6F41FBB-C693-E926-32D9-B7C2968AD29C}"/>
              </a:ext>
            </a:extLst>
          </p:cNvPr>
          <p:cNvSpPr txBox="1"/>
          <p:nvPr/>
        </p:nvSpPr>
        <p:spPr>
          <a:xfrm>
            <a:off x="50858" y="-926944"/>
            <a:ext cx="12141142" cy="2646878"/>
          </a:xfrm>
          <a:prstGeom prst="rect">
            <a:avLst/>
          </a:prstGeom>
          <a:noFill/>
        </p:spPr>
        <p:txBody>
          <a:bodyPr wrap="square">
            <a:spAutoFit/>
          </a:bodyPr>
          <a:lstStyle/>
          <a:p>
            <a:endParaRPr lang="en-AM" b="1" dirty="0">
              <a:solidFill>
                <a:srgbClr val="FF0000"/>
              </a:solidFill>
              <a:effectLst/>
              <a:latin typeface="Times New Roman" panose="02020603050405020304" pitchFamily="18" charset="0"/>
              <a:ea typeface="Calibri" panose="020F0502020204030204" pitchFamily="34" charset="0"/>
            </a:endParaRPr>
          </a:p>
          <a:p>
            <a:endParaRPr lang="en-AM" b="1" dirty="0">
              <a:solidFill>
                <a:srgbClr val="FF0000"/>
              </a:solidFill>
              <a:effectLst/>
              <a:latin typeface="Times New Roman" panose="02020603050405020304" pitchFamily="18" charset="0"/>
              <a:ea typeface="Calibri" panose="020F0502020204030204" pitchFamily="34" charset="0"/>
            </a:endParaRPr>
          </a:p>
          <a:p>
            <a:endParaRPr lang="en-AM" b="1" dirty="0">
              <a:solidFill>
                <a:srgbClr val="FF0000"/>
              </a:solidFill>
              <a:latin typeface="Times New Roman" panose="02020603050405020304" pitchFamily="18" charset="0"/>
              <a:ea typeface="Calibri" panose="020F0502020204030204" pitchFamily="34" charset="0"/>
            </a:endParaRPr>
          </a:p>
          <a:p>
            <a:pPr marL="342900" indent="-342900">
              <a:buAutoNum type="alphaUcPeriod"/>
            </a:pPr>
            <a:endParaRPr lang="en-US" sz="1400" b="1" dirty="0">
              <a:latin typeface="Times New Roman" panose="02020603050405020304" pitchFamily="18" charset="0"/>
              <a:ea typeface="Calibri" panose="020F0502020204030204" pitchFamily="34" charset="0"/>
            </a:endParaRPr>
          </a:p>
          <a:p>
            <a:r>
              <a:rPr lang="en-US" sz="1400" b="1" dirty="0">
                <a:effectLst/>
                <a:latin typeface="Times New Roman" panose="02020603050405020304" pitchFamily="18" charset="0"/>
                <a:ea typeface="Calibri" panose="020F0502020204030204" pitchFamily="34" charset="0"/>
              </a:rPr>
              <a:t>The SEVAN network (Space Environment Viewing and Analysis Network), as part of the United Nations Basic Space Science (UNBSS) activities, was supported by the International </a:t>
            </a:r>
            <a:r>
              <a:rPr lang="en-US" sz="1400" b="1" dirty="0" err="1">
                <a:effectLst/>
                <a:latin typeface="Times New Roman" panose="02020603050405020304" pitchFamily="18" charset="0"/>
                <a:ea typeface="Calibri" panose="020F0502020204030204" pitchFamily="34" charset="0"/>
              </a:rPr>
              <a:t>Heliophysical</a:t>
            </a:r>
            <a:r>
              <a:rPr lang="en-US" sz="1400" b="1" dirty="0">
                <a:effectLst/>
                <a:latin typeface="Times New Roman" panose="02020603050405020304" pitchFamily="18" charset="0"/>
                <a:ea typeface="Calibri" panose="020F0502020204030204" pitchFamily="34" charset="0"/>
              </a:rPr>
              <a:t> Year 2007 and the UN Office for Outer Space Affairs. CRD experts developed a new class of hybrid particle detectors capable of measuring both neutral and charged particles. The network's initial rollout included installations in Croatia, Bulgaria, and India. Expansion continued with the installation of SEVAN detectors in Slovakia, Germany (Hamburg and Berlin), the Czech Republic, and atop Zugspitze, Germany's highest peak, in 2023. Local SEVAN groups foster a community for research in solar physics and high-energy atmospheric physics by analyzing neutrons and muons modulated during solar violent events and recording increased fluxes of electrons and gamma rays during thunderstorms, RREA/TGE events. </a:t>
            </a:r>
            <a:endParaRPr lang="en-AM" sz="1400" dirty="0"/>
          </a:p>
        </p:txBody>
      </p:sp>
      <p:sp>
        <p:nvSpPr>
          <p:cNvPr id="9" name="TextBox 8">
            <a:extLst>
              <a:ext uri="{FF2B5EF4-FFF2-40B4-BE49-F238E27FC236}">
                <a16:creationId xmlns:a16="http://schemas.microsoft.com/office/drawing/2014/main" id="{9020B4DE-EF35-E801-6777-C7DE62AA8694}"/>
              </a:ext>
            </a:extLst>
          </p:cNvPr>
          <p:cNvSpPr txBox="1"/>
          <p:nvPr/>
        </p:nvSpPr>
        <p:spPr>
          <a:xfrm>
            <a:off x="239397" y="6550223"/>
            <a:ext cx="1030603" cy="307777"/>
          </a:xfrm>
          <a:prstGeom prst="rect">
            <a:avLst/>
          </a:prstGeom>
          <a:noFill/>
        </p:spPr>
        <p:txBody>
          <a:bodyPr wrap="none" rtlCol="0">
            <a:spAutoFit/>
          </a:bodyPr>
          <a:lstStyle/>
          <a:p>
            <a:r>
              <a:rPr lang="en-AM" sz="1400" dirty="0"/>
              <a:t>SEVAN light</a:t>
            </a:r>
          </a:p>
        </p:txBody>
      </p:sp>
      <p:sp>
        <p:nvSpPr>
          <p:cNvPr id="11" name="TextBox 10">
            <a:extLst>
              <a:ext uri="{FF2B5EF4-FFF2-40B4-BE49-F238E27FC236}">
                <a16:creationId xmlns:a16="http://schemas.microsoft.com/office/drawing/2014/main" id="{8AAF1F79-5CAD-EB43-E780-6274E4E8D3AF}"/>
              </a:ext>
            </a:extLst>
          </p:cNvPr>
          <p:cNvSpPr txBox="1"/>
          <p:nvPr/>
        </p:nvSpPr>
        <p:spPr>
          <a:xfrm>
            <a:off x="4811537" y="5502284"/>
            <a:ext cx="2272111" cy="1384995"/>
          </a:xfrm>
          <a:prstGeom prst="rect">
            <a:avLst/>
          </a:prstGeom>
          <a:noFill/>
        </p:spPr>
        <p:txBody>
          <a:bodyPr wrap="square" rtlCol="0">
            <a:spAutoFit/>
          </a:bodyPr>
          <a:lstStyle/>
          <a:p>
            <a:r>
              <a:rPr lang="en-US" sz="1400" dirty="0"/>
              <a:t>Newly developed SEVAN-light detector measures separately charged and neutral particle energy releases in a 25 cm thick scintillator. </a:t>
            </a:r>
            <a:endParaRPr lang="en-AM" sz="1400" dirty="0"/>
          </a:p>
        </p:txBody>
      </p:sp>
    </p:spTree>
    <p:extLst>
      <p:ext uri="{BB962C8B-B14F-4D97-AF65-F5344CB8AC3E}">
        <p14:creationId xmlns:p14="http://schemas.microsoft.com/office/powerpoint/2010/main" val="4233087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AD4D44-73E5-2E90-D94B-23A7374E9A11}"/>
              </a:ext>
            </a:extLst>
          </p:cNvPr>
          <p:cNvSpPr>
            <a:spLocks noGrp="1"/>
          </p:cNvSpPr>
          <p:nvPr>
            <p:ph type="title"/>
          </p:nvPr>
        </p:nvSpPr>
        <p:spPr>
          <a:xfrm>
            <a:off x="2291256" y="365125"/>
            <a:ext cx="9062544" cy="1325563"/>
          </a:xfrm>
        </p:spPr>
        <p:txBody>
          <a:bodyPr>
            <a:normAutofit fontScale="90000"/>
          </a:bodyPr>
          <a:lstStyle/>
          <a:p>
            <a:r>
              <a:rPr lang="en-AM" dirty="0">
                <a:solidFill>
                  <a:srgbClr val="FF0000"/>
                </a:solidFill>
              </a:rPr>
              <a:t>SEVAN-light installed on Aragats and Zugspitze just in time to observe Solar events of </a:t>
            </a:r>
            <a:r>
              <a:rPr lang="en-US" dirty="0">
                <a:solidFill>
                  <a:srgbClr val="FF0000"/>
                </a:solidFill>
              </a:rPr>
              <a:t>the 25</a:t>
            </a:r>
            <a:r>
              <a:rPr lang="en-AM" dirty="0">
                <a:solidFill>
                  <a:srgbClr val="FF0000"/>
                </a:solidFill>
              </a:rPr>
              <a:t>th cycle</a:t>
            </a:r>
            <a:endParaRPr lang="en-AM" dirty="0"/>
          </a:p>
        </p:txBody>
      </p:sp>
      <p:sp>
        <p:nvSpPr>
          <p:cNvPr id="4" name="Content Placeholder 3">
            <a:extLst>
              <a:ext uri="{FF2B5EF4-FFF2-40B4-BE49-F238E27FC236}">
                <a16:creationId xmlns:a16="http://schemas.microsoft.com/office/drawing/2014/main" id="{8A931C75-0618-7378-4167-F0319F415440}"/>
              </a:ext>
            </a:extLst>
          </p:cNvPr>
          <p:cNvSpPr>
            <a:spLocks noGrp="1"/>
          </p:cNvSpPr>
          <p:nvPr>
            <p:ph idx="1"/>
          </p:nvPr>
        </p:nvSpPr>
        <p:spPr/>
        <p:txBody>
          <a:bodyPr/>
          <a:lstStyle/>
          <a:p>
            <a:r>
              <a:rPr lang="en-AM" b="1" dirty="0"/>
              <a:t>NM community: no GLE detection on middle altitudes: flux enhancement caused by </a:t>
            </a:r>
            <a:r>
              <a:rPr lang="en-US" b="1" dirty="0"/>
              <a:t>the </a:t>
            </a:r>
            <a:r>
              <a:rPr lang="en-AM" b="1" dirty="0"/>
              <a:t>rising (recovery) phase of FD and ME</a:t>
            </a:r>
          </a:p>
          <a:p>
            <a:r>
              <a:rPr lang="en-AM" b="1" dirty="0"/>
              <a:t>GLE is seen only by </a:t>
            </a:r>
            <a:r>
              <a:rPr lang="en-US" b="1" dirty="0"/>
              <a:t>A</a:t>
            </a:r>
            <a:r>
              <a:rPr lang="en-AM" b="1" dirty="0"/>
              <a:t>ntarctic NMs, and </a:t>
            </a:r>
            <a:r>
              <a:rPr lang="en-US" b="1" dirty="0"/>
              <a:t>solar protons' maximum energy is probably less</a:t>
            </a:r>
            <a:r>
              <a:rPr lang="en-AM" b="1" dirty="0"/>
              <a:t> than 2.4 GeV.</a:t>
            </a:r>
          </a:p>
          <a:p>
            <a:r>
              <a:rPr lang="en-AM" b="1" dirty="0">
                <a:solidFill>
                  <a:schemeClr val="accent1"/>
                </a:solidFill>
              </a:rPr>
              <a:t>Middle lati</a:t>
            </a:r>
            <a:r>
              <a:rPr lang="en-US" b="1" dirty="0">
                <a:solidFill>
                  <a:schemeClr val="accent1"/>
                </a:solidFill>
              </a:rPr>
              <a:t>t</a:t>
            </a:r>
            <a:r>
              <a:rPr lang="en-AM" b="1" dirty="0">
                <a:solidFill>
                  <a:schemeClr val="accent1"/>
                </a:solidFill>
              </a:rPr>
              <a:t>ude detectors, both NMs and SEVAN units</a:t>
            </a:r>
            <a:r>
              <a:rPr lang="en-US" b="1" dirty="0">
                <a:solidFill>
                  <a:schemeClr val="accent1"/>
                </a:solidFill>
              </a:rPr>
              <a:t>, reg</a:t>
            </a:r>
            <a:r>
              <a:rPr lang="en-AM" b="1" dirty="0">
                <a:solidFill>
                  <a:schemeClr val="accent1"/>
                </a:solidFill>
              </a:rPr>
              <a:t>ister GLE.</a:t>
            </a:r>
          </a:p>
          <a:p>
            <a:r>
              <a:rPr lang="en-US" b="1" dirty="0">
                <a:solidFill>
                  <a:schemeClr val="accent1"/>
                </a:solidFill>
              </a:rPr>
              <a:t>The </a:t>
            </a:r>
            <a:r>
              <a:rPr lang="en-AM" b="1" dirty="0">
                <a:solidFill>
                  <a:schemeClr val="accent1"/>
                </a:solidFill>
              </a:rPr>
              <a:t>M</a:t>
            </a:r>
            <a:r>
              <a:rPr lang="en-US" b="1" dirty="0">
                <a:solidFill>
                  <a:schemeClr val="accent1"/>
                </a:solidFill>
              </a:rPr>
              <a:t>a</a:t>
            </a:r>
            <a:r>
              <a:rPr lang="en-AM" b="1" dirty="0">
                <a:solidFill>
                  <a:schemeClr val="accent1"/>
                </a:solidFill>
              </a:rPr>
              <a:t>ximum Energy of Solar protons was 8-10 GeV.</a:t>
            </a:r>
          </a:p>
          <a:p>
            <a:r>
              <a:rPr lang="en-US" b="1" dirty="0">
                <a:solidFill>
                  <a:schemeClr val="accent1"/>
                </a:solidFill>
              </a:rPr>
              <a:t>The November 5, 2023, solar event was a significant magnetospheric effect, and 11 May was not.</a:t>
            </a:r>
          </a:p>
          <a:p>
            <a:r>
              <a:rPr lang="en-US" b="1" dirty="0">
                <a:solidFill>
                  <a:schemeClr val="accent1"/>
                </a:solidFill>
              </a:rPr>
              <a:t>Updated definition of magnetospheric event.</a:t>
            </a:r>
            <a:endParaRPr lang="en-AM" b="1" dirty="0">
              <a:solidFill>
                <a:schemeClr val="accent1"/>
              </a:solidFill>
            </a:endParaRPr>
          </a:p>
        </p:txBody>
      </p:sp>
      <p:pic>
        <p:nvPicPr>
          <p:cNvPr id="1026" name="Picture 2" descr="page1image42309984">
            <a:extLst>
              <a:ext uri="{FF2B5EF4-FFF2-40B4-BE49-F238E27FC236}">
                <a16:creationId xmlns:a16="http://schemas.microsoft.com/office/drawing/2014/main" id="{EC5CE1D9-5C07-0550-9C3D-0119E0225C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92854"/>
            <a:ext cx="1315539" cy="1439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437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B697534C-D5A7-F181-17B1-638CF84912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79" y="1702370"/>
            <a:ext cx="6591300" cy="3022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9EAE32C-525B-832C-407A-AFC24688E7E8}"/>
              </a:ext>
            </a:extLst>
          </p:cNvPr>
          <p:cNvSpPr>
            <a:spLocks noGrp="1"/>
          </p:cNvSpPr>
          <p:nvPr>
            <p:ph type="title"/>
          </p:nvPr>
        </p:nvSpPr>
        <p:spPr>
          <a:xfrm>
            <a:off x="370390" y="365125"/>
            <a:ext cx="12153418" cy="1325563"/>
          </a:xfrm>
        </p:spPr>
        <p:txBody>
          <a:bodyPr>
            <a:normAutofit/>
          </a:bodyPr>
          <a:lstStyle/>
          <a:p>
            <a:r>
              <a:rPr lang="en-US" b="1" i="0" dirty="0">
                <a:solidFill>
                  <a:srgbClr val="FF0000"/>
                </a:solidFill>
                <a:effectLst/>
                <a:highlight>
                  <a:srgbClr val="FFFFFF"/>
                </a:highlight>
                <a:latin typeface="Arial" panose="020B0604020202020204" pitchFamily="34" charset="0"/>
              </a:rPr>
              <a:t>THE STRONGEST X-FLARE accelerates protons and sends them to the Earth! </a:t>
            </a:r>
            <a:endParaRPr lang="en-AM" dirty="0"/>
          </a:p>
        </p:txBody>
      </p:sp>
      <p:sp>
        <p:nvSpPr>
          <p:cNvPr id="3" name="TextBox 2">
            <a:extLst>
              <a:ext uri="{FF2B5EF4-FFF2-40B4-BE49-F238E27FC236}">
                <a16:creationId xmlns:a16="http://schemas.microsoft.com/office/drawing/2014/main" id="{EEA2A27A-2079-A469-3826-9861809CFDBE}"/>
              </a:ext>
            </a:extLst>
          </p:cNvPr>
          <p:cNvSpPr txBox="1"/>
          <p:nvPr/>
        </p:nvSpPr>
        <p:spPr>
          <a:xfrm>
            <a:off x="0" y="4835842"/>
            <a:ext cx="6286290" cy="1477328"/>
          </a:xfrm>
          <a:prstGeom prst="rect">
            <a:avLst/>
          </a:prstGeom>
          <a:noFill/>
        </p:spPr>
        <p:txBody>
          <a:bodyPr wrap="square" rtlCol="0">
            <a:spAutoFit/>
          </a:bodyPr>
          <a:lstStyle/>
          <a:p>
            <a:r>
              <a:rPr lang="en-US" b="0" i="0" dirty="0">
                <a:solidFill>
                  <a:srgbClr val="333333"/>
                </a:solidFill>
                <a:effectLst/>
                <a:highlight>
                  <a:srgbClr val="FFFFFF"/>
                </a:highlight>
                <a:latin typeface="Arial" panose="020B0604020202020204" pitchFamily="34" charset="0"/>
              </a:rPr>
              <a:t>Giant sunspot AR3664 unleashed another X-flare on May 11th @ 01:39 UT</a:t>
            </a:r>
            <a:r>
              <a:rPr lang="en-US" dirty="0">
                <a:solidFill>
                  <a:srgbClr val="333333"/>
                </a:solidFill>
                <a:highlight>
                  <a:srgbClr val="FFFFFF"/>
                </a:highlight>
                <a:latin typeface="Arial" panose="020B0604020202020204" pitchFamily="34" charset="0"/>
              </a:rPr>
              <a:t>,</a:t>
            </a:r>
            <a:r>
              <a:rPr lang="en-US" b="0" i="0" dirty="0">
                <a:solidFill>
                  <a:srgbClr val="333333"/>
                </a:solidFill>
                <a:effectLst/>
                <a:highlight>
                  <a:srgbClr val="FFFFFF"/>
                </a:highlight>
                <a:latin typeface="Arial" panose="020B0604020202020204" pitchFamily="34" charset="0"/>
              </a:rPr>
              <a:t> in a series of flares that send magnetized plasma ejecta in the direction of the Earth. NASA's Solar Dynamics Observatory captured a bright ultraviolet flash from the category X5.8 explosion.</a:t>
            </a:r>
            <a:endParaRPr lang="en-AM" dirty="0"/>
          </a:p>
        </p:txBody>
      </p:sp>
      <p:pic>
        <p:nvPicPr>
          <p:cNvPr id="4" name="Picture 3">
            <a:extLst>
              <a:ext uri="{FF2B5EF4-FFF2-40B4-BE49-F238E27FC236}">
                <a16:creationId xmlns:a16="http://schemas.microsoft.com/office/drawing/2014/main" id="{626DDC17-77F8-5FD1-D5BD-E6B2723EA2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3268" y="1612518"/>
            <a:ext cx="5918732" cy="3022600"/>
          </a:xfrm>
          <a:prstGeom prst="rect">
            <a:avLst/>
          </a:prstGeom>
        </p:spPr>
      </p:pic>
      <p:sp>
        <p:nvSpPr>
          <p:cNvPr id="6" name="TextBox 5">
            <a:extLst>
              <a:ext uri="{FF2B5EF4-FFF2-40B4-BE49-F238E27FC236}">
                <a16:creationId xmlns:a16="http://schemas.microsoft.com/office/drawing/2014/main" id="{CF279823-BC5E-4CB2-B4EE-E333A01FF506}"/>
              </a:ext>
            </a:extLst>
          </p:cNvPr>
          <p:cNvSpPr txBox="1"/>
          <p:nvPr/>
        </p:nvSpPr>
        <p:spPr>
          <a:xfrm>
            <a:off x="6444268" y="4605460"/>
            <a:ext cx="5744901" cy="2308324"/>
          </a:xfrm>
          <a:prstGeom prst="rect">
            <a:avLst/>
          </a:prstGeom>
          <a:noFill/>
        </p:spPr>
        <p:txBody>
          <a:bodyPr wrap="square">
            <a:spAutoFit/>
          </a:bodyPr>
          <a:lstStyle/>
          <a:p>
            <a:pPr>
              <a:spcBef>
                <a:spcPts val="1500"/>
              </a:spcBef>
              <a:spcAft>
                <a:spcPts val="1500"/>
              </a:spcAft>
            </a:pPr>
            <a:r>
              <a:rPr lang="en-AM" sz="1800" dirty="0">
                <a:solidFill>
                  <a:srgbClr val="000000"/>
                </a:solidFill>
                <a:effectLst/>
                <a:latin typeface="Times New Roman" panose="02020603050405020304" pitchFamily="18" charset="0"/>
                <a:ea typeface="Times New Roman" panose="02020603050405020304" pitchFamily="18" charset="0"/>
              </a:rPr>
              <a:t>SEVAN detection of the Forbush decrease (FD) of global cosmic ray flux due to </a:t>
            </a:r>
            <a:r>
              <a:rPr lang="en-US" sz="1800" dirty="0">
                <a:solidFill>
                  <a:srgbClr val="000000"/>
                </a:solidFill>
                <a:effectLst/>
                <a:latin typeface="Times New Roman" panose="02020603050405020304" pitchFamily="18" charset="0"/>
                <a:ea typeface="Times New Roman" panose="02020603050405020304" pitchFamily="18" charset="0"/>
              </a:rPr>
              <a:t>the arrival of magnetized plasma from the violent solar burst and ground level enhancement (GLE) from solar protons from the X5.8 flare</a:t>
            </a:r>
            <a:r>
              <a:rPr lang="en-AM" sz="1800" dirty="0">
                <a:solidFill>
                  <a:srgbClr val="000000"/>
                </a:solidFill>
                <a:effectLst/>
                <a:latin typeface="Times New Roman" panose="02020603050405020304" pitchFamily="18" charset="0"/>
                <a:ea typeface="Times New Roman" panose="02020603050405020304" pitchFamily="18" charset="0"/>
              </a:rPr>
              <a:t>. We see the precise correlated </a:t>
            </a:r>
            <a:r>
              <a:rPr lang="en-AM" dirty="0">
                <a:solidFill>
                  <a:srgbClr val="000000"/>
                </a:solidFill>
                <a:latin typeface="Times New Roman" panose="02020603050405020304" pitchFamily="18" charset="0"/>
                <a:ea typeface="Times New Roman" panose="02020603050405020304" pitchFamily="18" charset="0"/>
              </a:rPr>
              <a:t>time series </a:t>
            </a:r>
            <a:r>
              <a:rPr lang="en-AM" sz="1800" dirty="0">
                <a:solidFill>
                  <a:srgbClr val="000000"/>
                </a:solidFill>
                <a:effectLst/>
                <a:latin typeface="Times New Roman" panose="02020603050405020304" pitchFamily="18" charset="0"/>
                <a:ea typeface="Times New Roman" panose="02020603050405020304" pitchFamily="18" charset="0"/>
              </a:rPr>
              <a:t>from the SEVAN detectors located on Mt. Aragats (40.25°N, 44.15°E, altitude 3200 m), Musala (42.1°N, 23.35°E, altitude 2930 m), and Lomnicky Stit (49.2°N, 20.22°E, altitude 263</a:t>
            </a:r>
            <a:r>
              <a:rPr lang="en-US" sz="1800" dirty="0">
                <a:solidFill>
                  <a:srgbClr val="000000"/>
                </a:solidFill>
                <a:effectLst/>
                <a:latin typeface="Times New Roman" panose="02020603050405020304" pitchFamily="18" charset="0"/>
                <a:ea typeface="Times New Roman" panose="02020603050405020304" pitchFamily="18" charset="0"/>
              </a:rPr>
              <a:t>5</a:t>
            </a:r>
            <a:r>
              <a:rPr lang="en-AM" sz="1800" dirty="0">
                <a:solidFill>
                  <a:srgbClr val="000000"/>
                </a:solidFill>
                <a:effectLst/>
                <a:latin typeface="Times New Roman" panose="02020603050405020304" pitchFamily="18" charset="0"/>
                <a:ea typeface="Times New Roman" panose="02020603050405020304" pitchFamily="18" charset="0"/>
              </a:rPr>
              <a:t> m).</a:t>
            </a:r>
            <a:endParaRPr lang="en-AM"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1285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62796-6E5B-0D0E-9E0E-5A5DAEC4602F}"/>
              </a:ext>
            </a:extLst>
          </p:cNvPr>
          <p:cNvSpPr>
            <a:spLocks noGrp="1"/>
          </p:cNvSpPr>
          <p:nvPr>
            <p:ph type="title"/>
          </p:nvPr>
        </p:nvSpPr>
        <p:spPr>
          <a:xfrm>
            <a:off x="325821" y="0"/>
            <a:ext cx="11698013" cy="1325563"/>
          </a:xfrm>
        </p:spPr>
        <p:txBody>
          <a:bodyPr/>
          <a:lstStyle/>
          <a:p>
            <a:r>
              <a:rPr lang="en-AM" dirty="0"/>
              <a:t>Summary of solar events 25th cycle: ME and GLE</a:t>
            </a:r>
          </a:p>
        </p:txBody>
      </p:sp>
      <p:graphicFrame>
        <p:nvGraphicFramePr>
          <p:cNvPr id="3" name="Object 2">
            <a:extLst>
              <a:ext uri="{FF2B5EF4-FFF2-40B4-BE49-F238E27FC236}">
                <a16:creationId xmlns:a16="http://schemas.microsoft.com/office/drawing/2014/main" id="{5CE1C149-7321-9E05-353C-537396CA9FEB}"/>
              </a:ext>
            </a:extLst>
          </p:cNvPr>
          <p:cNvGraphicFramePr>
            <a:graphicFrameLocks noChangeAspect="1"/>
          </p:cNvGraphicFramePr>
          <p:nvPr>
            <p:extLst>
              <p:ext uri="{D42A27DB-BD31-4B8C-83A1-F6EECF244321}">
                <p14:modId xmlns:p14="http://schemas.microsoft.com/office/powerpoint/2010/main" val="3878724263"/>
              </p:ext>
            </p:extLst>
          </p:nvPr>
        </p:nvGraphicFramePr>
        <p:xfrm>
          <a:off x="1454150" y="864575"/>
          <a:ext cx="8646291" cy="5699135"/>
        </p:xfrm>
        <a:graphic>
          <a:graphicData uri="http://schemas.openxmlformats.org/presentationml/2006/ole">
            <mc:AlternateContent xmlns:mc="http://schemas.openxmlformats.org/markup-compatibility/2006">
              <mc:Choice xmlns:v="urn:schemas-microsoft-com:vml" Requires="v">
                <p:oleObj name="Document" r:id="rId2" imgW="5626100" imgH="3708400" progId="Word.Document.12">
                  <p:embed/>
                </p:oleObj>
              </mc:Choice>
              <mc:Fallback>
                <p:oleObj name="Document" r:id="rId2" imgW="5626100" imgH="3708400" progId="Word.Document.12">
                  <p:embed/>
                  <p:pic>
                    <p:nvPicPr>
                      <p:cNvPr id="0" name=""/>
                      <p:cNvPicPr/>
                      <p:nvPr/>
                    </p:nvPicPr>
                    <p:blipFill>
                      <a:blip r:embed="rId3"/>
                      <a:stretch>
                        <a:fillRect/>
                      </a:stretch>
                    </p:blipFill>
                    <p:spPr>
                      <a:xfrm>
                        <a:off x="1454150" y="864575"/>
                        <a:ext cx="8646291" cy="5699135"/>
                      </a:xfrm>
                      <a:prstGeom prst="rect">
                        <a:avLst/>
                      </a:prstGeom>
                    </p:spPr>
                  </p:pic>
                </p:oleObj>
              </mc:Fallback>
            </mc:AlternateContent>
          </a:graphicData>
        </a:graphic>
      </p:graphicFrame>
    </p:spTree>
    <p:extLst>
      <p:ext uri="{BB962C8B-B14F-4D97-AF65-F5344CB8AC3E}">
        <p14:creationId xmlns:p14="http://schemas.microsoft.com/office/powerpoint/2010/main" val="2068535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C0A04-1F39-1E53-1AAD-1DAA0F6916DF}"/>
              </a:ext>
            </a:extLst>
          </p:cNvPr>
          <p:cNvSpPr>
            <a:spLocks noGrp="1"/>
          </p:cNvSpPr>
          <p:nvPr>
            <p:ph type="title"/>
          </p:nvPr>
        </p:nvSpPr>
        <p:spPr>
          <a:xfrm>
            <a:off x="838200" y="-546538"/>
            <a:ext cx="10515600" cy="1786759"/>
          </a:xfrm>
        </p:spPr>
        <p:txBody>
          <a:bodyPr>
            <a:normAutofit/>
          </a:bodyPr>
          <a:lstStyle/>
          <a:p>
            <a:r>
              <a:rPr lang="en-AM" sz="2800" b="1" dirty="0"/>
              <a:t>FD/GLE detection at Lomnicky Stit by Neutron Monitor and SEVAN</a:t>
            </a:r>
          </a:p>
        </p:txBody>
      </p:sp>
      <p:pic>
        <p:nvPicPr>
          <p:cNvPr id="4" name="Picture 3">
            <a:extLst>
              <a:ext uri="{FF2B5EF4-FFF2-40B4-BE49-F238E27FC236}">
                <a16:creationId xmlns:a16="http://schemas.microsoft.com/office/drawing/2014/main" id="{5DC9B929-7524-A4EF-20C0-AD7D2FF8AA0D}"/>
              </a:ext>
            </a:extLst>
          </p:cNvPr>
          <p:cNvPicPr>
            <a:picLocks noChangeAspect="1"/>
          </p:cNvPicPr>
          <p:nvPr/>
        </p:nvPicPr>
        <p:blipFill>
          <a:blip r:embed="rId2"/>
          <a:stretch>
            <a:fillRect/>
          </a:stretch>
        </p:blipFill>
        <p:spPr>
          <a:xfrm>
            <a:off x="838200" y="693683"/>
            <a:ext cx="10670628" cy="5295274"/>
          </a:xfrm>
          <a:prstGeom prst="rect">
            <a:avLst/>
          </a:prstGeom>
        </p:spPr>
      </p:pic>
    </p:spTree>
    <p:extLst>
      <p:ext uri="{BB962C8B-B14F-4D97-AF65-F5344CB8AC3E}">
        <p14:creationId xmlns:p14="http://schemas.microsoft.com/office/powerpoint/2010/main" val="1369870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027DF-B980-7318-08B7-315AE0EB0CC8}"/>
              </a:ext>
            </a:extLst>
          </p:cNvPr>
          <p:cNvSpPr>
            <a:spLocks noGrp="1"/>
          </p:cNvSpPr>
          <p:nvPr>
            <p:ph type="title"/>
          </p:nvPr>
        </p:nvSpPr>
        <p:spPr>
          <a:xfrm>
            <a:off x="838200" y="-391620"/>
            <a:ext cx="10515600" cy="1325563"/>
          </a:xfrm>
        </p:spPr>
        <p:txBody>
          <a:bodyPr>
            <a:normAutofit/>
          </a:bodyPr>
          <a:lstStyle/>
          <a:p>
            <a:r>
              <a:rPr lang="en-AM" sz="2800" b="1" dirty="0"/>
              <a:t>FD/GLE detection at Lomnicky Stit by Neutron Monitor and SEVAN</a:t>
            </a:r>
          </a:p>
        </p:txBody>
      </p:sp>
      <p:pic>
        <p:nvPicPr>
          <p:cNvPr id="4" name="Picture 3">
            <a:extLst>
              <a:ext uri="{FF2B5EF4-FFF2-40B4-BE49-F238E27FC236}">
                <a16:creationId xmlns:a16="http://schemas.microsoft.com/office/drawing/2014/main" id="{F5A5AA38-14FF-9CAA-EAFA-C7D22A059FA8}"/>
              </a:ext>
            </a:extLst>
          </p:cNvPr>
          <p:cNvPicPr>
            <a:picLocks noChangeAspect="1"/>
          </p:cNvPicPr>
          <p:nvPr/>
        </p:nvPicPr>
        <p:blipFill>
          <a:blip r:embed="rId2"/>
          <a:stretch>
            <a:fillRect/>
          </a:stretch>
        </p:blipFill>
        <p:spPr>
          <a:xfrm>
            <a:off x="620111" y="746492"/>
            <a:ext cx="10951778" cy="5536793"/>
          </a:xfrm>
          <a:prstGeom prst="rect">
            <a:avLst/>
          </a:prstGeom>
        </p:spPr>
      </p:pic>
    </p:spTree>
    <p:extLst>
      <p:ext uri="{BB962C8B-B14F-4D97-AF65-F5344CB8AC3E}">
        <p14:creationId xmlns:p14="http://schemas.microsoft.com/office/powerpoint/2010/main" val="3011070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96AD8-1972-03AF-FFE2-536B9CBF9743}"/>
              </a:ext>
            </a:extLst>
          </p:cNvPr>
          <p:cNvSpPr>
            <a:spLocks noGrp="1"/>
          </p:cNvSpPr>
          <p:nvPr>
            <p:ph type="title"/>
          </p:nvPr>
        </p:nvSpPr>
        <p:spPr>
          <a:xfrm>
            <a:off x="315310" y="-224028"/>
            <a:ext cx="11038490" cy="991284"/>
          </a:xfrm>
        </p:spPr>
        <p:txBody>
          <a:bodyPr>
            <a:normAutofit fontScale="90000"/>
          </a:bodyPr>
          <a:lstStyle/>
          <a:p>
            <a:r>
              <a:rPr lang="en-AM" dirty="0"/>
              <a:t>Solar events: ME on 5 November and GLE on 11 May</a:t>
            </a:r>
          </a:p>
        </p:txBody>
      </p:sp>
      <p:pic>
        <p:nvPicPr>
          <p:cNvPr id="4" name="Picture 3">
            <a:extLst>
              <a:ext uri="{FF2B5EF4-FFF2-40B4-BE49-F238E27FC236}">
                <a16:creationId xmlns:a16="http://schemas.microsoft.com/office/drawing/2014/main" id="{43C48B98-D390-FE94-CECD-A473ADD19706}"/>
              </a:ext>
            </a:extLst>
          </p:cNvPr>
          <p:cNvPicPr>
            <a:picLocks noChangeAspect="1"/>
          </p:cNvPicPr>
          <p:nvPr/>
        </p:nvPicPr>
        <p:blipFill>
          <a:blip r:embed="rId2"/>
          <a:stretch>
            <a:fillRect/>
          </a:stretch>
        </p:blipFill>
        <p:spPr>
          <a:xfrm>
            <a:off x="-252248" y="841513"/>
            <a:ext cx="12255062" cy="6016487"/>
          </a:xfrm>
          <a:prstGeom prst="rect">
            <a:avLst/>
          </a:prstGeom>
        </p:spPr>
      </p:pic>
    </p:spTree>
    <p:extLst>
      <p:ext uri="{BB962C8B-B14F-4D97-AF65-F5344CB8AC3E}">
        <p14:creationId xmlns:p14="http://schemas.microsoft.com/office/powerpoint/2010/main" val="3156674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B5CC5-406E-5F9C-28B2-2445C08E86F5}"/>
              </a:ext>
            </a:extLst>
          </p:cNvPr>
          <p:cNvSpPr>
            <a:spLocks noGrp="1"/>
          </p:cNvSpPr>
          <p:nvPr>
            <p:ph type="title"/>
          </p:nvPr>
        </p:nvSpPr>
        <p:spPr>
          <a:xfrm>
            <a:off x="283779" y="365125"/>
            <a:ext cx="11070021" cy="1325563"/>
          </a:xfrm>
        </p:spPr>
        <p:txBody>
          <a:bodyPr/>
          <a:lstStyle/>
          <a:p>
            <a:r>
              <a:rPr lang="en-AM" dirty="0"/>
              <a:t>Solar events: magnetospheric effect on 5. Nov. </a:t>
            </a:r>
          </a:p>
        </p:txBody>
      </p:sp>
      <p:pic>
        <p:nvPicPr>
          <p:cNvPr id="4" name="Picture 3">
            <a:extLst>
              <a:ext uri="{FF2B5EF4-FFF2-40B4-BE49-F238E27FC236}">
                <a16:creationId xmlns:a16="http://schemas.microsoft.com/office/drawing/2014/main" id="{7AF6EF6C-240D-5619-37D9-12F99204412E}"/>
              </a:ext>
            </a:extLst>
          </p:cNvPr>
          <p:cNvPicPr>
            <a:picLocks noChangeAspect="1"/>
          </p:cNvPicPr>
          <p:nvPr/>
        </p:nvPicPr>
        <p:blipFill>
          <a:blip r:embed="rId2"/>
          <a:stretch>
            <a:fillRect/>
          </a:stretch>
        </p:blipFill>
        <p:spPr>
          <a:xfrm>
            <a:off x="-1" y="1842953"/>
            <a:ext cx="11741447" cy="3054867"/>
          </a:xfrm>
          <a:prstGeom prst="rect">
            <a:avLst/>
          </a:prstGeom>
        </p:spPr>
      </p:pic>
    </p:spTree>
    <p:extLst>
      <p:ext uri="{BB962C8B-B14F-4D97-AF65-F5344CB8AC3E}">
        <p14:creationId xmlns:p14="http://schemas.microsoft.com/office/powerpoint/2010/main" val="3772528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6665</TotalTime>
  <Words>841</Words>
  <Application>Microsoft Macintosh PowerPoint</Application>
  <PresentationFormat>Widescreen</PresentationFormat>
  <Paragraphs>64</Paragraphs>
  <Slides>12</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9" baseType="lpstr">
      <vt:lpstr>Arial</vt:lpstr>
      <vt:lpstr>Calibri</vt:lpstr>
      <vt:lpstr>Calibri Light</vt:lpstr>
      <vt:lpstr>Liberation Serif</vt:lpstr>
      <vt:lpstr>Times New Roman</vt:lpstr>
      <vt:lpstr>Office Theme</vt:lpstr>
      <vt:lpstr>Document</vt:lpstr>
      <vt:lpstr>COMPARISON OF GLE EVENT OF 11 MAY 2024 AND MAGNETOSPHERIC EFFECT  on 5 NOVEMBER 2023  A.Chilingarian Yerevan Physics Institute</vt:lpstr>
      <vt:lpstr>PowerPoint Presentation</vt:lpstr>
      <vt:lpstr>SEVAN-light installed on Aragats and Zugspitze just in time to observe Solar events of the 25th cycle</vt:lpstr>
      <vt:lpstr>THE STRONGEST X-FLARE accelerates protons and sends them to the Earth! </vt:lpstr>
      <vt:lpstr>Summary of solar events 25th cycle: ME and GLE</vt:lpstr>
      <vt:lpstr>FD/GLE detection at Lomnicky Stit by Neutron Monitor and SEVAN</vt:lpstr>
      <vt:lpstr>FD/GLE detection at Lomnicky Stit by Neutron Monitor and SEVAN</vt:lpstr>
      <vt:lpstr>Solar events: ME on 5 November and GLE on 11 May</vt:lpstr>
      <vt:lpstr>Solar events: magnetospheric effect on 5. Nov. </vt:lpstr>
      <vt:lpstr>Solar Events as reflected in in Energy Spectra of kascade particles</vt:lpstr>
      <vt:lpstr>‘High and low altitude SEVAN detectors during GLE and ME: atmospheric cutoff</vt:lpstr>
      <vt:lpstr>Definition of the Magnetospheric Effect. Our classification consists of the following criteria: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Ashot Chilingaryan</dc:creator>
  <cp:lastModifiedBy>Ashot Chilingaryan</cp:lastModifiedBy>
  <cp:revision>189</cp:revision>
  <cp:lastPrinted>2023-05-12T18:23:09Z</cp:lastPrinted>
  <dcterms:created xsi:type="dcterms:W3CDTF">2022-05-31T06:11:22Z</dcterms:created>
  <dcterms:modified xsi:type="dcterms:W3CDTF">2025-06-08T18:10:29Z</dcterms:modified>
</cp:coreProperties>
</file>