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notesSlides/notesSlide1.xml" ContentType="application/vnd.openxmlformats-officedocument.presentationml.notesSlide+xml"/>
  <Override PartName="/ppt/notesSlides/_rels/notesSlide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media/image1.png" ContentType="image/png"/>
  <Override PartName="/ppt/media/image2.png" ContentType="image/png"/>
  <Override PartName="/ppt/media/image4.jpeg" ContentType="image/jpeg"/>
  <Override PartName="/ppt/media/image9.jpeg" ContentType="image/jpeg"/>
  <Override PartName="/ppt/media/image17.jpeg" ContentType="image/jpeg"/>
  <Override PartName="/ppt/media/image3.png" ContentType="image/png"/>
  <Override PartName="/ppt/media/image7.png" ContentType="image/png"/>
  <Override PartName="/ppt/media/image6.wmf" ContentType="image/x-wmf"/>
  <Override PartName="/ppt/media/image5.jpeg" ContentType="image/jpeg"/>
  <Override PartName="/ppt/media/image8.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8.jpeg" ContentType="image/jpeg"/>
  <Override PartName="/ppt/media/image22.png" ContentType="image/png"/>
  <Override PartName="/ppt/media/image19.jpeg" ContentType="image/jpeg"/>
  <Override PartName="/ppt/media/image20.png" ContentType="image/png"/>
  <Override PartName="/ppt/media/image21.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
</Relationships>
</file>

<file path=ppt/notesMasters/_rels/notesMaster1.xml.rels><?xml version="1.0" encoding="UTF-8"?>
<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ru-RU" sz="4400" spc="-1" strike="noStrike">
                <a:latin typeface="Arial"/>
              </a:rPr>
              <a:t>Для перемещения страницы щёлкните мышью</a:t>
            </a:r>
            <a:endParaRPr b="0" lang="ru-RU" sz="4400" spc="-1" strike="noStrike">
              <a:latin typeface="Arial"/>
            </a:endParaRPr>
          </a:p>
        </p:txBody>
      </p:sp>
      <p:sp>
        <p:nvSpPr>
          <p:cNvPr id="191" name="PlaceHolder 2"/>
          <p:cNvSpPr>
            <a:spLocks noGrp="1"/>
          </p:cNvSpPr>
          <p:nvPr>
            <p:ph type="body"/>
          </p:nvPr>
        </p:nvSpPr>
        <p:spPr>
          <a:xfrm>
            <a:off x="756000" y="5078520"/>
            <a:ext cx="6047640" cy="4811040"/>
          </a:xfrm>
          <a:prstGeom prst="rect">
            <a:avLst/>
          </a:prstGeom>
        </p:spPr>
        <p:txBody>
          <a:bodyPr lIns="0" rIns="0" tIns="0" bIns="0">
            <a:noAutofit/>
          </a:bodyPr>
          <a:p>
            <a:r>
              <a:rPr b="0" lang="ru-RU" sz="2000" spc="-1" strike="noStrike">
                <a:latin typeface="Arial"/>
              </a:rPr>
              <a:t>Для правки формата примечаний щёлкните мышью</a:t>
            </a:r>
            <a:endParaRPr b="0" lang="ru-RU" sz="2000" spc="-1" strike="noStrike">
              <a:latin typeface="Arial"/>
            </a:endParaRPr>
          </a:p>
        </p:txBody>
      </p:sp>
      <p:sp>
        <p:nvSpPr>
          <p:cNvPr id="192" name="PlaceHolder 3"/>
          <p:cNvSpPr>
            <a:spLocks noGrp="1"/>
          </p:cNvSpPr>
          <p:nvPr>
            <p:ph type="hdr"/>
          </p:nvPr>
        </p:nvSpPr>
        <p:spPr>
          <a:xfrm>
            <a:off x="0" y="0"/>
            <a:ext cx="3280680" cy="534240"/>
          </a:xfrm>
          <a:prstGeom prst="rect">
            <a:avLst/>
          </a:prstGeom>
        </p:spPr>
        <p:txBody>
          <a:bodyPr lIns="0" rIns="0" tIns="0" bIns="0">
            <a:noAutofit/>
          </a:bodyPr>
          <a:p>
            <a:r>
              <a:rPr b="0" lang="ru-RU" sz="1400" spc="-1" strike="noStrike">
                <a:latin typeface="Times New Roman"/>
              </a:rPr>
              <a:t> </a:t>
            </a:r>
            <a:endParaRPr b="0" lang="ru-RU" sz="1400" spc="-1" strike="noStrike">
              <a:latin typeface="Times New Roman"/>
            </a:endParaRPr>
          </a:p>
        </p:txBody>
      </p:sp>
      <p:sp>
        <p:nvSpPr>
          <p:cNvPr id="193" name="PlaceHolder 4"/>
          <p:cNvSpPr>
            <a:spLocks noGrp="1"/>
          </p:cNvSpPr>
          <p:nvPr>
            <p:ph type="dt"/>
          </p:nvPr>
        </p:nvSpPr>
        <p:spPr>
          <a:xfrm>
            <a:off x="4278960" y="0"/>
            <a:ext cx="3280680" cy="534240"/>
          </a:xfrm>
          <a:prstGeom prst="rect">
            <a:avLst/>
          </a:prstGeom>
        </p:spPr>
        <p:txBody>
          <a:bodyPr lIns="0" rIns="0" tIns="0" bIns="0">
            <a:noAutofit/>
          </a:bodyPr>
          <a:p>
            <a:pPr algn="r"/>
            <a:r>
              <a:rPr b="0" lang="ru-RU" sz="1400" spc="-1" strike="noStrike">
                <a:latin typeface="Times New Roman"/>
              </a:rPr>
              <a:t> </a:t>
            </a:r>
            <a:endParaRPr b="0" lang="ru-RU" sz="1400" spc="-1" strike="noStrike">
              <a:latin typeface="Times New Roman"/>
            </a:endParaRPr>
          </a:p>
        </p:txBody>
      </p:sp>
      <p:sp>
        <p:nvSpPr>
          <p:cNvPr id="194" name="PlaceHolder 5"/>
          <p:cNvSpPr>
            <a:spLocks noGrp="1"/>
          </p:cNvSpPr>
          <p:nvPr>
            <p:ph type="ftr"/>
          </p:nvPr>
        </p:nvSpPr>
        <p:spPr>
          <a:xfrm>
            <a:off x="0" y="10157400"/>
            <a:ext cx="3280680" cy="534240"/>
          </a:xfrm>
          <a:prstGeom prst="rect">
            <a:avLst/>
          </a:prstGeom>
        </p:spPr>
        <p:txBody>
          <a:bodyPr lIns="0" rIns="0" tIns="0" bIns="0" anchor="b">
            <a:noAutofit/>
          </a:bodyPr>
          <a:p>
            <a:r>
              <a:rPr b="0" lang="ru-RU" sz="1400" spc="-1" strike="noStrike">
                <a:latin typeface="Times New Roman"/>
              </a:rPr>
              <a:t> </a:t>
            </a:r>
            <a:endParaRPr b="0" lang="ru-RU" sz="1400" spc="-1" strike="noStrike">
              <a:latin typeface="Times New Roman"/>
            </a:endParaRPr>
          </a:p>
        </p:txBody>
      </p:sp>
      <p:sp>
        <p:nvSpPr>
          <p:cNvPr id="195"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FA88C8A7-027C-46C7-98D0-3A5A6CE5EFF5}" type="slidenum">
              <a:rPr b="0" lang="ru-RU" sz="1400" spc="-1" strike="noStrike">
                <a:latin typeface="Times New Roman"/>
              </a:rPr>
              <a:t>1</a:t>
            </a:fld>
            <a:endParaRPr b="0" lang="ru-RU"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PlaceHolder 1"/>
          <p:cNvSpPr>
            <a:spLocks noGrp="1"/>
          </p:cNvSpPr>
          <p:nvPr>
            <p:ph type="sldImg"/>
          </p:nvPr>
        </p:nvSpPr>
        <p:spPr>
          <a:xfrm>
            <a:off x="1143000" y="685800"/>
            <a:ext cx="4564800" cy="3421800"/>
          </a:xfrm>
          <a:prstGeom prst="rect">
            <a:avLst/>
          </a:prstGeom>
        </p:spPr>
      </p:sp>
      <p:sp>
        <p:nvSpPr>
          <p:cNvPr id="264" name="PlaceHolder 2"/>
          <p:cNvSpPr>
            <a:spLocks noGrp="1"/>
          </p:cNvSpPr>
          <p:nvPr>
            <p:ph type="body"/>
          </p:nvPr>
        </p:nvSpPr>
        <p:spPr>
          <a:xfrm>
            <a:off x="685800" y="4343400"/>
            <a:ext cx="5479560" cy="4107960"/>
          </a:xfrm>
          <a:prstGeom prst="rect">
            <a:avLst/>
          </a:prstGeom>
        </p:spPr>
        <p:txBody>
          <a:bodyPr lIns="0" rIns="0" tIns="0" bIns="0">
            <a:normAutofit/>
          </a:bodyPr>
          <a:p>
            <a:endParaRPr b="0" lang="ru-RU" sz="2000" spc="-1" strike="noStrike">
              <a:latin typeface="Arial"/>
            </a:endParaRPr>
          </a:p>
        </p:txBody>
      </p:sp>
      <p:sp>
        <p:nvSpPr>
          <p:cNvPr id="265" name="CustomShape 3"/>
          <p:cNvSpPr/>
          <p:nvPr/>
        </p:nvSpPr>
        <p:spPr>
          <a:xfrm>
            <a:off x="3884760" y="8685360"/>
            <a:ext cx="2964960" cy="4503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D665EED0-26CA-4C4E-9CCA-1DFFE6BBA3AF}" type="slidenum">
              <a:rPr b="0" lang="ru-RU" sz="1200" spc="-1" strike="noStrike">
                <a:solidFill>
                  <a:srgbClr val="000000"/>
                </a:solidFill>
                <a:latin typeface="+mn-lt"/>
                <a:ea typeface="+mn-ea"/>
              </a:rPr>
              <a:t>1</a:t>
            </a:fld>
            <a:endParaRPr b="0" lang="ru-RU"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rIns="0" tIns="0" bIns="0">
            <a:normAutofit fontScale="76000"/>
          </a:bodyPr>
          <a:p>
            <a:endParaRPr b="0" lang="ru-RU"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rIns="0" tIns="0" bIns="0">
            <a:normAutofit fontScale="76000"/>
          </a:bodyPr>
          <a:p>
            <a:endParaRPr b="0" lang="ru-RU"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79"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81"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83"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84"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88"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89"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90"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92"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93"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94"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96"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97"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98"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00"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101"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03"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04"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05"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106"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rIns="0" tIns="0" bIns="0">
            <a:normAutofit fontScale="76000"/>
          </a:bodyPr>
          <a:p>
            <a:endParaRPr b="0" lang="ru-RU"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17"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19"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21"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22"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26"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27"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128"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30"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31"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32"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34"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35"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36"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38"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139"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41"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42"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43"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144"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46" name="PlaceHolder 2"/>
          <p:cNvSpPr>
            <a:spLocks noGrp="1"/>
          </p:cNvSpPr>
          <p:nvPr>
            <p:ph type="body"/>
          </p:nvPr>
        </p:nvSpPr>
        <p:spPr>
          <a:xfrm>
            <a:off x="45720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47" name="PlaceHolder 3"/>
          <p:cNvSpPr>
            <a:spLocks noGrp="1"/>
          </p:cNvSpPr>
          <p:nvPr>
            <p:ph type="body"/>
          </p:nvPr>
        </p:nvSpPr>
        <p:spPr>
          <a:xfrm>
            <a:off x="323964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48" name="PlaceHolder 4"/>
          <p:cNvSpPr>
            <a:spLocks noGrp="1"/>
          </p:cNvSpPr>
          <p:nvPr>
            <p:ph type="body"/>
          </p:nvPr>
        </p:nvSpPr>
        <p:spPr>
          <a:xfrm>
            <a:off x="602208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49" name="PlaceHolder 5"/>
          <p:cNvSpPr>
            <a:spLocks noGrp="1"/>
          </p:cNvSpPr>
          <p:nvPr>
            <p:ph type="body"/>
          </p:nvPr>
        </p:nvSpPr>
        <p:spPr>
          <a:xfrm>
            <a:off x="45720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150" name="PlaceHolder 6"/>
          <p:cNvSpPr>
            <a:spLocks noGrp="1"/>
          </p:cNvSpPr>
          <p:nvPr>
            <p:ph type="body"/>
          </p:nvPr>
        </p:nvSpPr>
        <p:spPr>
          <a:xfrm>
            <a:off x="323964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151" name="PlaceHolder 7"/>
          <p:cNvSpPr>
            <a:spLocks noGrp="1"/>
          </p:cNvSpPr>
          <p:nvPr>
            <p:ph type="body"/>
          </p:nvPr>
        </p:nvSpPr>
        <p:spPr>
          <a:xfrm>
            <a:off x="6022080" y="3682080"/>
            <a:ext cx="2649600" cy="1896840"/>
          </a:xfrm>
          <a:prstGeom prst="rect">
            <a:avLst/>
          </a:prstGeom>
        </p:spPr>
        <p:txBody>
          <a:bodyPr lIns="0" rIns="0" tIns="0" bIns="0">
            <a:normAutofit fontScale="76000"/>
          </a:bodyPr>
          <a:p>
            <a:endParaRPr b="0" lang="ru-RU"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55"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57"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59"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60"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64"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65"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166"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68"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69"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70"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72"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73"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74"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76"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177"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79"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80"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81"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182"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84" name="PlaceHolder 2"/>
          <p:cNvSpPr>
            <a:spLocks noGrp="1"/>
          </p:cNvSpPr>
          <p:nvPr>
            <p:ph type="body"/>
          </p:nvPr>
        </p:nvSpPr>
        <p:spPr>
          <a:xfrm>
            <a:off x="45720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85" name="PlaceHolder 3"/>
          <p:cNvSpPr>
            <a:spLocks noGrp="1"/>
          </p:cNvSpPr>
          <p:nvPr>
            <p:ph type="body"/>
          </p:nvPr>
        </p:nvSpPr>
        <p:spPr>
          <a:xfrm>
            <a:off x="323964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86" name="PlaceHolder 4"/>
          <p:cNvSpPr>
            <a:spLocks noGrp="1"/>
          </p:cNvSpPr>
          <p:nvPr>
            <p:ph type="body"/>
          </p:nvPr>
        </p:nvSpPr>
        <p:spPr>
          <a:xfrm>
            <a:off x="602208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187" name="PlaceHolder 5"/>
          <p:cNvSpPr>
            <a:spLocks noGrp="1"/>
          </p:cNvSpPr>
          <p:nvPr>
            <p:ph type="body"/>
          </p:nvPr>
        </p:nvSpPr>
        <p:spPr>
          <a:xfrm>
            <a:off x="45720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188" name="PlaceHolder 6"/>
          <p:cNvSpPr>
            <a:spLocks noGrp="1"/>
          </p:cNvSpPr>
          <p:nvPr>
            <p:ph type="body"/>
          </p:nvPr>
        </p:nvSpPr>
        <p:spPr>
          <a:xfrm>
            <a:off x="323964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189" name="PlaceHolder 7"/>
          <p:cNvSpPr>
            <a:spLocks noGrp="1"/>
          </p:cNvSpPr>
          <p:nvPr>
            <p:ph type="body"/>
          </p:nvPr>
        </p:nvSpPr>
        <p:spPr>
          <a:xfrm>
            <a:off x="6022080" y="3682080"/>
            <a:ext cx="2649600" cy="1896840"/>
          </a:xfrm>
          <a:prstGeom prst="rect">
            <a:avLst/>
          </a:prstGeom>
        </p:spPr>
        <p:txBody>
          <a:bodyPr lIns="0" rIns="0" tIns="0" bIns="0">
            <a:normAutofit fontScale="76000"/>
          </a:bodyPr>
          <a:p>
            <a:endParaRPr b="0" lang="ru-RU"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3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7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115"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153"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1.xml"/><Relationship Id="rId5"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hyperlink" Target="https://cdaw.gsfc.nasa.gov/CME_list/" TargetMode="External"/><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5.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6.wmf"/><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CustomShape 1"/>
          <p:cNvSpPr/>
          <p:nvPr/>
        </p:nvSpPr>
        <p:spPr>
          <a:xfrm>
            <a:off x="145080" y="1584000"/>
            <a:ext cx="8849520" cy="146304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0" lang="ru-RU" sz="3200" spc="-1" strike="noStrike">
                <a:solidFill>
                  <a:srgbClr val="000000"/>
                </a:solidFill>
                <a:latin typeface="Comic Sans MS"/>
                <a:ea typeface="DejaVu Sans"/>
              </a:rPr>
              <a:t> </a:t>
            </a:r>
            <a:r>
              <a:rPr b="1" lang="ru-RU" sz="3200" spc="-1" strike="noStrike">
                <a:solidFill>
                  <a:srgbClr val="000000"/>
                </a:solidFill>
                <a:latin typeface="Comic Sans MS"/>
                <a:ea typeface="DejaVu Sans"/>
              </a:rPr>
              <a:t>	</a:t>
            </a:r>
            <a:r>
              <a:rPr b="1" lang="ru-RU" sz="3200" spc="-1" strike="noStrike">
                <a:solidFill>
                  <a:srgbClr val="000000"/>
                </a:solidFill>
                <a:latin typeface="Comic Sans MS"/>
                <a:ea typeface="DejaVu Sans"/>
              </a:rPr>
              <a:t>	</a:t>
            </a:r>
            <a:endParaRPr b="0" lang="ru-RU" sz="3200" spc="-1" strike="noStrike">
              <a:latin typeface="Arial"/>
            </a:endParaRPr>
          </a:p>
          <a:p>
            <a:pPr algn="ctr">
              <a:lnSpc>
                <a:spcPct val="100000"/>
              </a:lnSpc>
            </a:pPr>
            <a:r>
              <a:rPr b="1" lang="ru-RU" sz="3200" spc="-1" strike="noStrike">
                <a:solidFill>
                  <a:srgbClr val="000000"/>
                </a:solidFill>
                <a:latin typeface="Comic Sans MS"/>
                <a:ea typeface="Times New Roman"/>
              </a:rPr>
              <a:t> </a:t>
            </a:r>
            <a:endParaRPr b="0" lang="ru-RU" sz="3200" spc="-1" strike="noStrike">
              <a:latin typeface="Arial"/>
            </a:endParaRPr>
          </a:p>
        </p:txBody>
      </p:sp>
      <p:sp>
        <p:nvSpPr>
          <p:cNvPr id="197" name="CustomShape 2"/>
          <p:cNvSpPr/>
          <p:nvPr/>
        </p:nvSpPr>
        <p:spPr>
          <a:xfrm>
            <a:off x="251640" y="3101040"/>
            <a:ext cx="8490240" cy="2657160"/>
          </a:xfrm>
          <a:prstGeom prst="rect">
            <a:avLst/>
          </a:prstGeom>
          <a:noFill/>
          <a:ln>
            <a:noFill/>
          </a:ln>
        </p:spPr>
        <p:style>
          <a:lnRef idx="0"/>
          <a:fillRef idx="0"/>
          <a:effectRef idx="0"/>
          <a:fontRef idx="minor"/>
        </p:style>
        <p:txBody>
          <a:bodyPr lIns="90000" rIns="90000" tIns="45000" bIns="45000">
            <a:normAutofit fontScale="31000"/>
          </a:bodyPr>
          <a:p>
            <a:pPr algn="ctr">
              <a:lnSpc>
                <a:spcPct val="100000"/>
              </a:lnSpc>
            </a:pPr>
            <a:r>
              <a:rPr b="0" lang="ru-RU" sz="3200" spc="-1" strike="noStrike">
                <a:solidFill>
                  <a:srgbClr val="8b8b8b"/>
                </a:solidFill>
                <a:latin typeface="Comic Sans MS"/>
                <a:ea typeface="DejaVu Sans"/>
              </a:rPr>
              <a:t>Alexei Struminsky, Vadim Ozheredov, Andrei Sadovskii </a:t>
            </a:r>
            <a:endParaRPr b="0" lang="ru-RU" sz="3200" spc="-1" strike="noStrike">
              <a:latin typeface="Arial"/>
            </a:endParaRPr>
          </a:p>
          <a:p>
            <a:pPr algn="ctr">
              <a:lnSpc>
                <a:spcPct val="100000"/>
              </a:lnSpc>
            </a:pPr>
            <a:r>
              <a:rPr b="0" lang="ru-RU" sz="3200" spc="-1" strike="noStrike">
                <a:solidFill>
                  <a:srgbClr val="8b8b8b"/>
                </a:solidFill>
                <a:latin typeface="Comic Sans MS"/>
                <a:ea typeface="DejaVu Sans"/>
              </a:rPr>
              <a:t>Space Research Institute Moscow, </a:t>
            </a:r>
            <a:endParaRPr b="0" lang="ru-RU" sz="3200" spc="-1" strike="noStrike">
              <a:latin typeface="Arial"/>
            </a:endParaRPr>
          </a:p>
          <a:p>
            <a:pPr algn="ctr">
              <a:lnSpc>
                <a:spcPct val="100000"/>
              </a:lnSpc>
            </a:pPr>
            <a:r>
              <a:rPr b="0" lang="ru-RU" sz="3200" spc="-1" strike="noStrike">
                <a:solidFill>
                  <a:srgbClr val="8b8b8b"/>
                </a:solidFill>
                <a:latin typeface="Comic Sans MS"/>
                <a:ea typeface="DejaVu Sans"/>
              </a:rPr>
              <a:t> </a:t>
            </a:r>
            <a:r>
              <a:rPr b="0" lang="ru-RU" sz="3200" spc="-1" strike="noStrike">
                <a:solidFill>
                  <a:srgbClr val="8b8b8b"/>
                </a:solidFill>
                <a:latin typeface="Comic Sans MS"/>
                <a:ea typeface="DejaVu Sans"/>
              </a:rPr>
              <a:t>and </a:t>
            </a:r>
            <a:endParaRPr b="0" lang="ru-RU" sz="3200" spc="-1" strike="noStrike">
              <a:latin typeface="Arial"/>
            </a:endParaRPr>
          </a:p>
          <a:p>
            <a:pPr algn="ctr">
              <a:lnSpc>
                <a:spcPct val="100000"/>
              </a:lnSpc>
            </a:pPr>
            <a:r>
              <a:rPr b="0" lang="ru-RU" sz="3200" spc="-1" strike="noStrike">
                <a:solidFill>
                  <a:srgbClr val="8b8b8b"/>
                </a:solidFill>
                <a:latin typeface="Comic Sans MS"/>
                <a:ea typeface="DejaVu Sans"/>
              </a:rPr>
              <a:t>Irina Grigorieva </a:t>
            </a:r>
            <a:endParaRPr b="0" lang="ru-RU" sz="3200" spc="-1" strike="noStrike">
              <a:latin typeface="Arial"/>
            </a:endParaRPr>
          </a:p>
          <a:p>
            <a:pPr algn="ctr">
              <a:lnSpc>
                <a:spcPct val="100000"/>
              </a:lnSpc>
            </a:pPr>
            <a:r>
              <a:rPr b="0" lang="ru-RU" sz="3200" spc="-1" strike="noStrike">
                <a:solidFill>
                  <a:srgbClr val="8b8b8b"/>
                </a:solidFill>
                <a:latin typeface="Comic Sans MS"/>
                <a:ea typeface="DejaVu Sans"/>
              </a:rPr>
              <a:t>Main Pulkovo Astronomical Observatory, Saint-Petersburg</a:t>
            </a:r>
            <a:endParaRPr b="0" lang="ru-RU" sz="3200" spc="-1" strike="noStrike">
              <a:latin typeface="Arial"/>
            </a:endParaRPr>
          </a:p>
          <a:p>
            <a:pPr algn="ctr">
              <a:lnSpc>
                <a:spcPct val="100000"/>
              </a:lnSpc>
              <a:spcBef>
                <a:spcPts val="641"/>
              </a:spcBef>
            </a:pPr>
            <a:r>
              <a:rPr b="1" lang="ru-RU" sz="4100" spc="-1" strike="noStrike">
                <a:solidFill>
                  <a:srgbClr val="8b8b8b"/>
                </a:solidFill>
                <a:latin typeface="Comic Sans MS"/>
                <a:ea typeface="DejaVu Sans"/>
              </a:rPr>
              <a:t>ISCRA, METHI June 24-26, 2025</a:t>
            </a:r>
            <a:endParaRPr b="0" lang="ru-RU" sz="4100" spc="-1" strike="noStrike">
              <a:latin typeface="Arial"/>
            </a:endParaRPr>
          </a:p>
        </p:txBody>
      </p:sp>
      <p:pic>
        <p:nvPicPr>
          <p:cNvPr id="198" name="Picture 4" descr=""/>
          <p:cNvPicPr/>
          <p:nvPr/>
        </p:nvPicPr>
        <p:blipFill>
          <a:blip r:embed="rId1"/>
          <a:stretch/>
        </p:blipFill>
        <p:spPr>
          <a:xfrm>
            <a:off x="77040" y="0"/>
            <a:ext cx="1217160" cy="729000"/>
          </a:xfrm>
          <a:prstGeom prst="rect">
            <a:avLst/>
          </a:prstGeom>
          <a:ln>
            <a:noFill/>
          </a:ln>
        </p:spPr>
      </p:pic>
      <p:pic>
        <p:nvPicPr>
          <p:cNvPr id="199" name="Рисунок 4" descr=""/>
          <p:cNvPicPr/>
          <p:nvPr/>
        </p:nvPicPr>
        <p:blipFill>
          <a:blip r:embed="rId2"/>
          <a:stretch/>
        </p:blipFill>
        <p:spPr>
          <a:xfrm>
            <a:off x="7056000" y="0"/>
            <a:ext cx="2081160" cy="851040"/>
          </a:xfrm>
          <a:prstGeom prst="rect">
            <a:avLst/>
          </a:prstGeom>
          <a:ln>
            <a:noFill/>
          </a:ln>
        </p:spPr>
      </p:pic>
      <p:sp>
        <p:nvSpPr>
          <p:cNvPr id="200" name="CustomShape 3"/>
          <p:cNvSpPr/>
          <p:nvPr/>
        </p:nvSpPr>
        <p:spPr>
          <a:xfrm>
            <a:off x="433800" y="1008000"/>
            <a:ext cx="8204400" cy="1551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ru-RU" sz="3200" spc="-1" strike="noStrike">
                <a:solidFill>
                  <a:srgbClr val="000000"/>
                </a:solidFill>
                <a:latin typeface="Comic Sans MS"/>
                <a:ea typeface="DejaVu Sans"/>
              </a:rPr>
              <a:t>PROTON  ACCELERATION RATE </a:t>
            </a:r>
            <a:endParaRPr b="0" lang="ru-RU" sz="3200" spc="-1" strike="noStrike">
              <a:latin typeface="Arial"/>
            </a:endParaRPr>
          </a:p>
          <a:p>
            <a:pPr algn="ctr">
              <a:lnSpc>
                <a:spcPct val="100000"/>
              </a:lnSpc>
            </a:pPr>
            <a:r>
              <a:rPr b="0" lang="ru-RU" sz="3200" spc="-1" strike="noStrike">
                <a:solidFill>
                  <a:srgbClr val="000000"/>
                </a:solidFill>
                <a:latin typeface="Comic Sans MS"/>
                <a:ea typeface="DejaVu Sans"/>
              </a:rPr>
              <a:t>REQUIRED FOR THE GLE EVENTS </a:t>
            </a:r>
            <a:endParaRPr b="0" lang="ru-RU" sz="3200" spc="-1" strike="noStrike">
              <a:latin typeface="Arial"/>
            </a:endParaRPr>
          </a:p>
          <a:p>
            <a:pPr algn="ctr">
              <a:lnSpc>
                <a:spcPct val="100000"/>
              </a:lnSpc>
            </a:pPr>
            <a:r>
              <a:rPr b="0" lang="ru-RU" sz="3200" spc="-1" strike="noStrike">
                <a:solidFill>
                  <a:srgbClr val="000000"/>
                </a:solidFill>
                <a:latin typeface="Comic Sans MS"/>
                <a:ea typeface="DejaVu Sans"/>
              </a:rPr>
              <a:t>OF THE 24th AND 25th SOLAR CYCLES</a:t>
            </a:r>
            <a:endParaRPr b="0" lang="ru-RU" sz="3200" spc="-1" strike="noStrike">
              <a:latin typeface="Arial"/>
            </a:endParaRPr>
          </a:p>
        </p:txBody>
      </p:sp>
      <p:pic>
        <p:nvPicPr>
          <p:cNvPr id="201" name="" descr=""/>
          <p:cNvPicPr/>
          <p:nvPr/>
        </p:nvPicPr>
        <p:blipFill>
          <a:blip r:embed="rId3"/>
          <a:stretch/>
        </p:blipFill>
        <p:spPr>
          <a:xfrm>
            <a:off x="2041560" y="5862240"/>
            <a:ext cx="4364640" cy="83196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CustomShape 1"/>
          <p:cNvSpPr/>
          <p:nvPr/>
        </p:nvSpPr>
        <p:spPr>
          <a:xfrm>
            <a:off x="216000" y="358920"/>
            <a:ext cx="4029480" cy="577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3200" spc="-1" strike="noStrike">
                <a:solidFill>
                  <a:srgbClr val="000000"/>
                </a:solidFill>
                <a:latin typeface="Comic Sans MS"/>
                <a:ea typeface="DejaVu Sans"/>
              </a:rPr>
              <a:t>GLE75 08/06/2024</a:t>
            </a:r>
            <a:endParaRPr b="0" lang="ru-RU" sz="3200" spc="-1" strike="noStrike">
              <a:latin typeface="Arial"/>
            </a:endParaRPr>
          </a:p>
        </p:txBody>
      </p:sp>
      <p:sp>
        <p:nvSpPr>
          <p:cNvPr id="243" name="CustomShape 2"/>
          <p:cNvSpPr/>
          <p:nvPr/>
        </p:nvSpPr>
        <p:spPr>
          <a:xfrm>
            <a:off x="5040000" y="286560"/>
            <a:ext cx="4245480" cy="577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3200" spc="-1" strike="noStrike">
                <a:solidFill>
                  <a:srgbClr val="000000"/>
                </a:solidFill>
                <a:latin typeface="Comic Sans MS"/>
                <a:ea typeface="DejaVu Sans"/>
              </a:rPr>
              <a:t>SubGLE 27/01/2012</a:t>
            </a:r>
            <a:endParaRPr b="0" lang="ru-RU" sz="3200" spc="-1" strike="noStrike">
              <a:latin typeface="Arial"/>
            </a:endParaRPr>
          </a:p>
        </p:txBody>
      </p:sp>
      <p:pic>
        <p:nvPicPr>
          <p:cNvPr id="244" name="" descr=""/>
          <p:cNvPicPr/>
          <p:nvPr/>
        </p:nvPicPr>
        <p:blipFill>
          <a:blip r:embed="rId1"/>
          <a:stretch/>
        </p:blipFill>
        <p:spPr>
          <a:xfrm>
            <a:off x="0" y="1081080"/>
            <a:ext cx="4781520" cy="3380400"/>
          </a:xfrm>
          <a:prstGeom prst="rect">
            <a:avLst/>
          </a:prstGeom>
          <a:ln>
            <a:noFill/>
          </a:ln>
        </p:spPr>
      </p:pic>
      <p:pic>
        <p:nvPicPr>
          <p:cNvPr id="245" name="" descr=""/>
          <p:cNvPicPr/>
          <p:nvPr/>
        </p:nvPicPr>
        <p:blipFill>
          <a:blip r:embed="rId2"/>
          <a:stretch/>
        </p:blipFill>
        <p:spPr>
          <a:xfrm>
            <a:off x="4781880" y="1154160"/>
            <a:ext cx="4272840" cy="3020400"/>
          </a:xfrm>
          <a:prstGeom prst="rect">
            <a:avLst/>
          </a:prstGeom>
          <a:ln>
            <a:noFill/>
          </a:ln>
        </p:spPr>
      </p:pic>
      <p:graphicFrame>
        <p:nvGraphicFramePr>
          <p:cNvPr id="246" name="Table 3"/>
          <p:cNvGraphicFramePr/>
          <p:nvPr/>
        </p:nvGraphicFramePr>
        <p:xfrm>
          <a:off x="309600" y="4894920"/>
          <a:ext cx="8711640" cy="1167480"/>
        </p:xfrm>
        <a:graphic>
          <a:graphicData uri="http://schemas.openxmlformats.org/drawingml/2006/table">
            <a:tbl>
              <a:tblPr/>
              <a:tblGrid>
                <a:gridCol w="1243800"/>
                <a:gridCol w="1344600"/>
                <a:gridCol w="1143000"/>
                <a:gridCol w="1243800"/>
                <a:gridCol w="1243800"/>
                <a:gridCol w="1243800"/>
                <a:gridCol w="1249200"/>
              </a:tblGrid>
              <a:tr h="379440">
                <a:tc>
                  <a:txBody>
                    <a:bodyPr lIns="90000" rIns="90000">
                      <a:noAutofit/>
                    </a:bodyPr>
                    <a:p>
                      <a:pPr>
                        <a:lnSpc>
                          <a:spcPct val="150000"/>
                        </a:lnSpc>
                      </a:pPr>
                      <a:r>
                        <a:rPr b="0" lang="ru-RU" sz="1400" spc="-1" strike="noStrike">
                          <a:latin typeface="Times New Roman"/>
                        </a:rPr>
                        <a:t>date</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NM onset,  min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P, MV</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β</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T delay, min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τ, min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Ɛ,  V/cm</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408960">
                <a:tc rowSpan="2">
                  <a:txBody>
                    <a:bodyPr lIns="90000" rIns="90000">
                      <a:noAutofit/>
                    </a:bodyPr>
                    <a:p>
                      <a:pPr>
                        <a:lnSpc>
                          <a:spcPct val="100000"/>
                        </a:lnSpc>
                      </a:pPr>
                      <a:r>
                        <a:rPr b="0" lang="ru-RU" sz="1400" spc="-1" strike="noStrike">
                          <a:latin typeface="Arial"/>
                        </a:rPr>
                        <a:t>08/06/2024</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+23 SOPO</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808</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0.65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8.3</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14.7</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2.5 E-5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79440">
                <a:tc vMerge="1">
                  <a:tcPr marL="90000" marR="90000">
                    <a:solidFill>
                      <a:srgbClr val="729fcf"/>
                    </a:solidFill>
                  </a:tcPr>
                </a:tc>
                <a:tc>
                  <a:txBody>
                    <a:bodyPr lIns="90000" rIns="90000">
                      <a:noAutofit/>
                    </a:bodyPr>
                    <a:p>
                      <a:pPr>
                        <a:lnSpc>
                          <a:spcPct val="150000"/>
                        </a:lnSpc>
                      </a:pPr>
                      <a:r>
                        <a:rPr b="0" lang="ru-RU" sz="1400" spc="-1" strike="noStrike">
                          <a:latin typeface="Times New Roman"/>
                        </a:rPr>
                        <a:t>+28 PWNK</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996</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0.73</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21.5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2.2·E-5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CustomShape 1"/>
          <p:cNvSpPr/>
          <p:nvPr/>
        </p:nvSpPr>
        <p:spPr>
          <a:xfrm>
            <a:off x="432000" y="321120"/>
            <a:ext cx="3813480" cy="577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3200" spc="-1" strike="noStrike">
                <a:solidFill>
                  <a:srgbClr val="000000"/>
                </a:solidFill>
                <a:latin typeface="Comic Sans MS"/>
                <a:ea typeface="DejaVu Sans"/>
              </a:rPr>
              <a:t>GLE76 21/11/2024</a:t>
            </a:r>
            <a:endParaRPr b="0" lang="ru-RU" sz="3200" spc="-1" strike="noStrike">
              <a:latin typeface="Arial"/>
            </a:endParaRPr>
          </a:p>
        </p:txBody>
      </p:sp>
      <p:sp>
        <p:nvSpPr>
          <p:cNvPr id="248" name="CustomShape 2"/>
          <p:cNvSpPr/>
          <p:nvPr/>
        </p:nvSpPr>
        <p:spPr>
          <a:xfrm>
            <a:off x="4968000" y="405360"/>
            <a:ext cx="4245480" cy="577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3200" spc="-1" strike="noStrike">
                <a:solidFill>
                  <a:srgbClr val="000000"/>
                </a:solidFill>
                <a:latin typeface="Comic Sans MS"/>
                <a:ea typeface="DejaVu Sans"/>
              </a:rPr>
              <a:t>SubGLE 06/01/2014</a:t>
            </a:r>
            <a:endParaRPr b="0" lang="ru-RU" sz="3200" spc="-1" strike="noStrike">
              <a:latin typeface="Arial"/>
            </a:endParaRPr>
          </a:p>
        </p:txBody>
      </p:sp>
      <p:pic>
        <p:nvPicPr>
          <p:cNvPr id="249" name="" descr=""/>
          <p:cNvPicPr/>
          <p:nvPr/>
        </p:nvPicPr>
        <p:blipFill>
          <a:blip r:embed="rId1"/>
          <a:stretch/>
        </p:blipFill>
        <p:spPr>
          <a:xfrm>
            <a:off x="1080" y="1062720"/>
            <a:ext cx="4604400" cy="3254760"/>
          </a:xfrm>
          <a:prstGeom prst="rect">
            <a:avLst/>
          </a:prstGeom>
          <a:ln>
            <a:noFill/>
          </a:ln>
        </p:spPr>
      </p:pic>
      <p:pic>
        <p:nvPicPr>
          <p:cNvPr id="250" name="" descr=""/>
          <p:cNvPicPr/>
          <p:nvPr/>
        </p:nvPicPr>
        <p:blipFill>
          <a:blip r:embed="rId2"/>
          <a:stretch/>
        </p:blipFill>
        <p:spPr>
          <a:xfrm>
            <a:off x="4464000" y="1080000"/>
            <a:ext cx="4677480" cy="3306600"/>
          </a:xfrm>
          <a:prstGeom prst="rect">
            <a:avLst/>
          </a:prstGeom>
          <a:ln>
            <a:noFill/>
          </a:ln>
        </p:spPr>
      </p:pic>
      <p:graphicFrame>
        <p:nvGraphicFramePr>
          <p:cNvPr id="251" name="Table 3"/>
          <p:cNvGraphicFramePr/>
          <p:nvPr/>
        </p:nvGraphicFramePr>
        <p:xfrm>
          <a:off x="285480" y="4809240"/>
          <a:ext cx="8711640" cy="1515240"/>
        </p:xfrm>
        <a:graphic>
          <a:graphicData uri="http://schemas.openxmlformats.org/drawingml/2006/table">
            <a:tbl>
              <a:tblPr/>
              <a:tblGrid>
                <a:gridCol w="1243800"/>
                <a:gridCol w="1382040"/>
                <a:gridCol w="1105560"/>
                <a:gridCol w="1243800"/>
                <a:gridCol w="1243800"/>
                <a:gridCol w="1243800"/>
                <a:gridCol w="1249200"/>
              </a:tblGrid>
              <a:tr h="373680">
                <a:tc>
                  <a:txBody>
                    <a:bodyPr lIns="90000" rIns="90000">
                      <a:noAutofit/>
                    </a:bodyPr>
                    <a:p>
                      <a:pPr>
                        <a:lnSpc>
                          <a:spcPct val="150000"/>
                        </a:lnSpc>
                      </a:pPr>
                      <a:r>
                        <a:rPr b="0" lang="ru-RU" sz="1400" spc="-1" strike="noStrike">
                          <a:latin typeface="Times New Roman"/>
                        </a:rPr>
                        <a:t>date</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NM onset,  min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P, MV</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β</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T delay, min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τ, min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Ɛ,  V/cm</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402840">
                <a:tc rowSpan="2">
                  <a:txBody>
                    <a:bodyPr lIns="90000" rIns="90000">
                      <a:noAutofit/>
                    </a:bodyPr>
                    <a:p>
                      <a:pPr>
                        <a:lnSpc>
                          <a:spcPct val="100000"/>
                        </a:lnSpc>
                      </a:pPr>
                      <a:r>
                        <a:rPr b="0" lang="ru-RU" sz="1400" spc="-1" strike="noStrike">
                          <a:latin typeface="Arial"/>
                        </a:rPr>
                        <a:t>21/11/2024</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+20 SOPO</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808</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0.65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8.3</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9.7</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ea typeface="Times New Roman"/>
                        </a:rPr>
                        <a:t>3.8 E-5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73680">
                <a:tc vMerge="1">
                  <a:tcPr marL="90000" marR="90000">
                    <a:solidFill>
                      <a:srgbClr val="729fcf"/>
                    </a:solidFill>
                  </a:tcPr>
                </a:tc>
                <a:tc>
                  <a:txBody>
                    <a:bodyPr lIns="90000" rIns="90000">
                      <a:noAutofit/>
                    </a:bodyPr>
                    <a:p>
                      <a:pPr>
                        <a:lnSpc>
                          <a:spcPct val="150000"/>
                        </a:lnSpc>
                      </a:pPr>
                      <a:r>
                        <a:rPr b="0" lang="ru-RU" sz="1400" spc="-1" strike="noStrike">
                          <a:latin typeface="Times New Roman"/>
                        </a:rPr>
                        <a:t>+25  TERA</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996</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0.73</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16.5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ea typeface="Times New Roman"/>
                        </a:rPr>
                        <a:t>3.4·E-5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365400">
                <a:tc>
                  <a:txBody>
                    <a:bodyPr lIns="90000" rIns="90000">
                      <a:noAutofit/>
                    </a:bodyPr>
                    <a:p>
                      <a:pPr>
                        <a:lnSpc>
                          <a:spcPct val="100000"/>
                        </a:lnSpc>
                      </a:pPr>
                      <a:r>
                        <a:rPr b="0" lang="ru-RU" sz="1400" spc="-1" strike="noStrike">
                          <a:latin typeface="Arial"/>
                        </a:rPr>
                        <a:t>06/01/2014</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+20 SOPO</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808</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0.65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8.3</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9.7</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ea typeface="Times New Roman"/>
                        </a:rPr>
                        <a:t>3.8 E-5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2" name="" descr=""/>
          <p:cNvPicPr/>
          <p:nvPr/>
        </p:nvPicPr>
        <p:blipFill>
          <a:blip r:embed="rId1"/>
          <a:stretch/>
        </p:blipFill>
        <p:spPr>
          <a:xfrm>
            <a:off x="288000" y="964440"/>
            <a:ext cx="8402760" cy="4145400"/>
          </a:xfrm>
          <a:prstGeom prst="rect">
            <a:avLst/>
          </a:prstGeom>
          <a:ln>
            <a:noFill/>
          </a:ln>
        </p:spPr>
      </p:pic>
      <p:sp>
        <p:nvSpPr>
          <p:cNvPr id="253" name="CustomShape 1"/>
          <p:cNvSpPr/>
          <p:nvPr/>
        </p:nvSpPr>
        <p:spPr>
          <a:xfrm>
            <a:off x="562680" y="216000"/>
            <a:ext cx="7931160" cy="3945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2000" spc="-1" strike="noStrike">
                <a:solidFill>
                  <a:srgbClr val="000000"/>
                </a:solidFill>
                <a:latin typeface="Comic Sans MS"/>
                <a:ea typeface="Microsoft YaHei"/>
              </a:rPr>
              <a:t>CHOICE OF ZERO TIME AND  CME ACCELERATION </a:t>
            </a:r>
            <a:r>
              <a:rPr b="0" lang="ru-RU" sz="2000" spc="-1" strike="noStrike">
                <a:solidFill>
                  <a:srgbClr val="000000"/>
                </a:solidFill>
                <a:latin typeface="Comic Sans MS"/>
                <a:ea typeface="DejaVu Sans"/>
              </a:rPr>
              <a:t>MODEL</a:t>
            </a:r>
            <a:endParaRPr b="0" lang="ru-RU" sz="2000" spc="-1" strike="noStrike">
              <a:latin typeface="Arial"/>
            </a:endParaRPr>
          </a:p>
        </p:txBody>
      </p:sp>
      <p:sp>
        <p:nvSpPr>
          <p:cNvPr id="254" name="CustomShape 2"/>
          <p:cNvSpPr/>
          <p:nvPr/>
        </p:nvSpPr>
        <p:spPr>
          <a:xfrm>
            <a:off x="1800000" y="5328000"/>
            <a:ext cx="5634720" cy="11876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u="sng">
                <a:solidFill>
                  <a:srgbClr val="0000ff"/>
                </a:solidFill>
                <a:uFillTx/>
                <a:latin typeface="Arial"/>
                <a:ea typeface="DejaVu Sans"/>
                <a:hlinkClick r:id="rId2"/>
              </a:rPr>
              <a:t>https://cdaw.gsfc.nasa.gov/CME_list/</a:t>
            </a:r>
            <a:endParaRPr b="0" lang="ru-RU" sz="1800" spc="-1" strike="noStrike">
              <a:latin typeface="Arial"/>
            </a:endParaRPr>
          </a:p>
          <a:p>
            <a:pPr>
              <a:lnSpc>
                <a:spcPct val="100000"/>
              </a:lnSpc>
            </a:pPr>
            <a:endParaRPr b="0" lang="ru-RU" sz="1800" spc="-1" strike="noStrike">
              <a:latin typeface="Arial"/>
            </a:endParaRPr>
          </a:p>
          <a:p>
            <a:pPr>
              <a:lnSpc>
                <a:spcPct val="100000"/>
              </a:lnSpc>
            </a:pPr>
            <a:r>
              <a:rPr b="0" lang="ru-RU" sz="1800" spc="-1" strike="noStrike">
                <a:solidFill>
                  <a:srgbClr val="0000ff"/>
                </a:solidFill>
                <a:latin typeface="Arial"/>
                <a:ea typeface="DejaVu Sans"/>
              </a:rPr>
              <a:t>2024/11/21</a:t>
            </a:r>
            <a:r>
              <a:rPr b="0" lang="ru-RU" sz="1800" spc="-1" strike="noStrike">
                <a:solidFill>
                  <a:srgbClr val="0000ff"/>
                </a:solidFill>
                <a:latin typeface="Arial"/>
                <a:ea typeface="DejaVu Sans"/>
              </a:rPr>
              <a:t>	</a:t>
            </a:r>
            <a:r>
              <a:rPr b="0" lang="ru-RU" sz="1800" spc="-1" strike="noStrike">
                <a:solidFill>
                  <a:srgbClr val="0000ff"/>
                </a:solidFill>
                <a:latin typeface="Arial"/>
                <a:ea typeface="DejaVu Sans"/>
              </a:rPr>
              <a:t>18:12:05</a:t>
            </a:r>
            <a:r>
              <a:rPr b="0" lang="ru-RU" sz="1800" spc="-1" strike="noStrike">
                <a:solidFill>
                  <a:srgbClr val="0000ff"/>
                </a:solidFill>
                <a:latin typeface="Arial"/>
                <a:ea typeface="DejaVu Sans"/>
              </a:rPr>
              <a:t>	</a:t>
            </a:r>
            <a:r>
              <a:rPr b="0" lang="ru-RU" sz="1800" spc="-1" strike="noStrike">
                <a:solidFill>
                  <a:srgbClr val="0000ff"/>
                </a:solidFill>
                <a:latin typeface="Arial"/>
                <a:ea typeface="DejaVu Sans"/>
              </a:rPr>
              <a:t> Halo 360</a:t>
            </a:r>
            <a:r>
              <a:rPr b="0" lang="ru-RU" sz="1800" spc="-1" strike="noStrike">
                <a:solidFill>
                  <a:srgbClr val="0000ff"/>
                </a:solidFill>
                <a:latin typeface="Arial"/>
                <a:ea typeface="DejaVu Sans"/>
              </a:rPr>
              <a:t>	</a:t>
            </a:r>
            <a:r>
              <a:rPr b="0" lang="ru-RU" sz="1800" spc="-1" strike="noStrike">
                <a:solidFill>
                  <a:srgbClr val="0000ff"/>
                </a:solidFill>
                <a:latin typeface="Arial"/>
                <a:ea typeface="DejaVu Sans"/>
              </a:rPr>
              <a:t>1436    980  1217</a:t>
            </a:r>
            <a:endParaRPr b="0" lang="ru-RU" sz="1800" spc="-1" strike="noStrike">
              <a:latin typeface="Arial"/>
            </a:endParaRPr>
          </a:p>
          <a:p>
            <a:pPr>
              <a:lnSpc>
                <a:spcPct val="100000"/>
              </a:lnSpc>
            </a:pPr>
            <a:r>
              <a:rPr b="0" lang="ru-RU" sz="1800" spc="-1" strike="noStrike">
                <a:solidFill>
                  <a:srgbClr val="0000ff"/>
                </a:solidFill>
                <a:latin typeface="Arial"/>
                <a:ea typeface="DejaVu Sans"/>
              </a:rPr>
              <a:t>2014/01/06</a:t>
            </a:r>
            <a:r>
              <a:rPr b="0" lang="ru-RU" sz="1800" spc="-1" strike="noStrike">
                <a:solidFill>
                  <a:srgbClr val="0000ff"/>
                </a:solidFill>
                <a:latin typeface="Arial"/>
                <a:ea typeface="DejaVu Sans"/>
              </a:rPr>
              <a:t>	</a:t>
            </a:r>
            <a:r>
              <a:rPr b="0" lang="ru-RU" sz="1800" spc="-1" strike="noStrike">
                <a:solidFill>
                  <a:srgbClr val="0000ff"/>
                </a:solidFill>
                <a:latin typeface="Arial"/>
                <a:ea typeface="DejaVu Sans"/>
              </a:rPr>
              <a:t>08:00:05</a:t>
            </a:r>
            <a:r>
              <a:rPr b="0" lang="ru-RU" sz="1800" spc="-1" strike="noStrike">
                <a:solidFill>
                  <a:srgbClr val="0000ff"/>
                </a:solidFill>
                <a:latin typeface="Arial"/>
                <a:ea typeface="DejaVu Sans"/>
              </a:rPr>
              <a:t>	</a:t>
            </a:r>
            <a:r>
              <a:rPr b="0" lang="ru-RU" sz="1800" spc="-1" strike="noStrike">
                <a:solidFill>
                  <a:srgbClr val="0000ff"/>
                </a:solidFill>
                <a:latin typeface="Arial"/>
                <a:ea typeface="DejaVu Sans"/>
              </a:rPr>
              <a:t> Halo 360</a:t>
            </a:r>
            <a:r>
              <a:rPr b="0" lang="ru-RU" sz="1800" spc="-1" strike="noStrike">
                <a:solidFill>
                  <a:srgbClr val="0000ff"/>
                </a:solidFill>
                <a:latin typeface="Arial"/>
                <a:ea typeface="DejaVu Sans"/>
              </a:rPr>
              <a:t>	</a:t>
            </a:r>
            <a:r>
              <a:rPr b="0" lang="ru-RU" sz="1800" spc="-1" strike="noStrike">
                <a:solidFill>
                  <a:srgbClr val="0000ff"/>
                </a:solidFill>
                <a:latin typeface="Arial"/>
                <a:ea typeface="DejaVu Sans"/>
              </a:rPr>
              <a:t>1402  1360  1385</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255" name="Table 1"/>
          <p:cNvGraphicFramePr/>
          <p:nvPr/>
        </p:nvGraphicFramePr>
        <p:xfrm>
          <a:off x="1237680" y="929520"/>
          <a:ext cx="6284160" cy="5268600"/>
        </p:xfrm>
        <a:graphic>
          <a:graphicData uri="http://schemas.openxmlformats.org/drawingml/2006/table">
            <a:tbl>
              <a:tblPr/>
              <a:tblGrid>
                <a:gridCol w="1415160"/>
                <a:gridCol w="710640"/>
                <a:gridCol w="1046160"/>
                <a:gridCol w="992880"/>
                <a:gridCol w="1032840"/>
                <a:gridCol w="1086840"/>
              </a:tblGrid>
              <a:tr h="499320">
                <a:tc>
                  <a:txBody>
                    <a:bodyPr lIns="90000" rIns="90000">
                      <a:noAutofit/>
                    </a:bodyPr>
                    <a:p>
                      <a:pPr>
                        <a:lnSpc>
                          <a:spcPct val="100000"/>
                        </a:lnSpc>
                      </a:pPr>
                      <a:r>
                        <a:rPr b="0" i="1" lang="ru-RU" sz="2000" spc="-1" strike="noStrike">
                          <a:latin typeface="Times New Roman"/>
                          <a:ea typeface="Times New Roman"/>
                        </a:rPr>
                        <a:t>E</a:t>
                      </a:r>
                      <a:r>
                        <a:rPr b="0" i="1" lang="ru-RU" sz="2000" spc="-1" strike="noStrike" baseline="-14000">
                          <a:latin typeface="Times New Roman"/>
                          <a:ea typeface="Times New Roman"/>
                        </a:rPr>
                        <a:t>p</a:t>
                      </a:r>
                      <a:r>
                        <a:rPr b="0" lang="ru-RU" sz="2000" spc="-1" strike="noStrike">
                          <a:latin typeface="Times New Roman"/>
                          <a:ea typeface="Times New Roman"/>
                        </a:rPr>
                        <a:t>, MeV</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00000"/>
                        </a:lnSpc>
                      </a:pPr>
                      <a:r>
                        <a:rPr b="0" lang="ru-RU" sz="2000" spc="-1" strike="noStrike">
                          <a:latin typeface="Times New Roman"/>
                        </a:rPr>
                        <a:t>50</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00000"/>
                        </a:lnSpc>
                      </a:pPr>
                      <a:r>
                        <a:rPr b="0" lang="ru-RU" sz="2000" spc="-1" strike="noStrike">
                          <a:latin typeface="Times New Roman"/>
                        </a:rPr>
                        <a:t>100</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00000"/>
                        </a:lnSpc>
                      </a:pPr>
                      <a:r>
                        <a:rPr b="0" lang="ru-RU" sz="2000" spc="-1" strike="noStrike">
                          <a:latin typeface="Times New Roman"/>
                        </a:rPr>
                        <a:t>300</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00000"/>
                        </a:lnSpc>
                      </a:pPr>
                      <a:r>
                        <a:rPr b="0" lang="ru-RU" sz="2000" spc="-1" strike="noStrike">
                          <a:latin typeface="Times New Roman"/>
                        </a:rPr>
                        <a:t>500</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00000"/>
                        </a:lnSpc>
                      </a:pPr>
                      <a:r>
                        <a:rPr b="0" lang="ru-RU" sz="2000" spc="-1" strike="noStrike">
                          <a:latin typeface="Times New Roman"/>
                        </a:rPr>
                        <a:t>1000</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499320">
                <a:tc>
                  <a:txBody>
                    <a:bodyPr lIns="90000" rIns="90000">
                      <a:noAutofit/>
                    </a:bodyPr>
                    <a:p>
                      <a:pPr>
                        <a:lnSpc>
                          <a:spcPct val="100000"/>
                        </a:lnSpc>
                      </a:pPr>
                      <a:r>
                        <a:rPr b="0" i="1" lang="ru-RU" sz="2000" spc="-1" strike="noStrike">
                          <a:latin typeface="Times New Roman"/>
                          <a:ea typeface="Times New Roman"/>
                        </a:rPr>
                        <a:t>P</a:t>
                      </a:r>
                      <a:r>
                        <a:rPr b="0" i="1" lang="ru-RU" sz="2000" spc="-1" strike="noStrike" baseline="-14000">
                          <a:latin typeface="Times New Roman"/>
                          <a:ea typeface="Times New Roman"/>
                        </a:rPr>
                        <a:t>p</a:t>
                      </a:r>
                      <a:r>
                        <a:rPr b="0" lang="ru-RU" sz="2000" spc="-1" strike="noStrike">
                          <a:latin typeface="Times New Roman"/>
                          <a:ea typeface="Times New Roman"/>
                        </a:rPr>
                        <a:t>, MV</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rPr>
                        <a:t>310</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rPr>
                        <a:t>444</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rPr>
                        <a:t>808</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rPr>
                        <a:t>1090</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rPr>
                        <a:t>1696</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499320">
                <a:tc>
                  <a:txBody>
                    <a:bodyPr lIns="90000" rIns="90000">
                      <a:noAutofit/>
                    </a:bodyPr>
                    <a:p>
                      <a:pPr>
                        <a:lnSpc>
                          <a:spcPct val="100000"/>
                        </a:lnSpc>
                      </a:pPr>
                      <a:r>
                        <a:rPr b="0" i="1" lang="ru-RU" sz="2000" spc="-1" strike="noStrike">
                          <a:latin typeface="Times New Roman"/>
                          <a:ea typeface="Times New Roman"/>
                        </a:rPr>
                        <a:t>β=V/c</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rPr>
                        <a:t>0.31</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rPr>
                        <a:t>0.43</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rPr>
                        <a:t>0.65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rPr>
                        <a:t>0.76</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rPr>
                        <a:t>0.87</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482400">
                <a:tc>
                  <a:txBody>
                    <a:bodyPr lIns="90000" rIns="90000">
                      <a:noAutofit/>
                    </a:bodyPr>
                    <a:p>
                      <a:pPr>
                        <a:lnSpc>
                          <a:spcPct val="100000"/>
                        </a:lnSpc>
                      </a:pPr>
                      <a:r>
                        <a:rPr b="0" lang="ru-RU" sz="2000" spc="-1" strike="noStrike">
                          <a:latin typeface="Times New Roman"/>
                          <a:ea typeface="Times New Roman"/>
                        </a:rPr>
                        <a:t>Tdelay, min</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rPr>
                        <a:t>27</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rPr>
                        <a:t>17</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rPr>
                        <a:t>8.3</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rPr>
                        <a:t>6.0</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rPr>
                        <a:t>4.1</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657720">
                <a:tc>
                  <a:txBody>
                    <a:bodyPr lIns="90000" rIns="90000">
                      <a:noAutofit/>
                    </a:bodyPr>
                    <a:p>
                      <a:pPr>
                        <a:lnSpc>
                          <a:spcPct val="100000"/>
                        </a:lnSpc>
                      </a:pPr>
                      <a:r>
                        <a:rPr b="0" lang="ru-RU" sz="2000" spc="-1" strike="noStrike">
                          <a:latin typeface="Times New Roman"/>
                          <a:ea typeface="Times New Roman"/>
                        </a:rPr>
                        <a:t>28/10/2021, 20 min</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ea typeface="Times New Roman"/>
                        </a:rPr>
                        <a:t>non</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ea typeface="Times New Roman"/>
                        </a:rPr>
                        <a:t>5.7E-5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ea typeface="Times New Roman"/>
                        </a:rPr>
                        <a:t>3.2E-5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rPr>
                        <a:t>3.8E-5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ea typeface="Times New Roman"/>
                        </a:rPr>
                        <a:t>5.4E-5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657720">
                <a:tc>
                  <a:txBody>
                    <a:bodyPr lIns="90000" rIns="90000">
                      <a:noAutofit/>
                    </a:bodyPr>
                    <a:p>
                      <a:pPr>
                        <a:lnSpc>
                          <a:spcPct val="100000"/>
                        </a:lnSpc>
                      </a:pPr>
                      <a:r>
                        <a:rPr b="1" lang="ru-RU" sz="2000" spc="-1" strike="noStrike">
                          <a:latin typeface="Times New Roman"/>
                          <a:ea typeface="Times New Roman"/>
                        </a:rPr>
                        <a:t>16/07/2023, 7.5 min</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1" lang="ru-RU" sz="2000" spc="-1" strike="noStrike">
                          <a:latin typeface="Times New Roman"/>
                          <a:ea typeface="Times New Roman"/>
                        </a:rPr>
                        <a:t>non</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1" lang="ru-RU" sz="2000" spc="-1" strike="noStrike">
                          <a:latin typeface="Times New Roman"/>
                        </a:rPr>
                        <a:t>non</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1" lang="ru-RU" sz="2000" spc="-1" strike="noStrike">
                          <a:latin typeface="Times New Roman"/>
                        </a:rPr>
                        <a:t>non</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1" lang="ru-RU" sz="2000" spc="-1" strike="noStrike">
                          <a:latin typeface="Times New Roman"/>
                          <a:ea typeface="Times New Roman"/>
                        </a:rPr>
                        <a:t>3.5E-5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1" lang="ru-RU" sz="2000" spc="-1" strike="noStrike">
                          <a:latin typeface="Times New Roman"/>
                        </a:rPr>
                        <a:t>2.5E-5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657720">
                <a:tc>
                  <a:txBody>
                    <a:bodyPr lIns="90000" rIns="90000">
                      <a:noAutofit/>
                    </a:bodyPr>
                    <a:p>
                      <a:pPr>
                        <a:lnSpc>
                          <a:spcPct val="100000"/>
                        </a:lnSpc>
                      </a:pPr>
                      <a:r>
                        <a:rPr b="0" lang="ru-RU" sz="2000" spc="-1" strike="noStrike">
                          <a:latin typeface="Times New Roman"/>
                          <a:ea typeface="Times New Roman"/>
                        </a:rPr>
                        <a:t>11/05/2024, 21 min</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ea typeface="Times New Roman"/>
                        </a:rPr>
                        <a:t>non</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rPr>
                        <a:t>4.3E-5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ea typeface="Times New Roman"/>
                        </a:rPr>
                        <a:t>2.9E-5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ea typeface="Times New Roman"/>
                        </a:rPr>
                        <a:t>3.5E-5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ea typeface="Times New Roman"/>
                        </a:rPr>
                        <a:t>5.1E-5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657720">
                <a:tc>
                  <a:txBody>
                    <a:bodyPr lIns="90000" rIns="90000">
                      <a:noAutofit/>
                    </a:bodyPr>
                    <a:p>
                      <a:pPr>
                        <a:lnSpc>
                          <a:spcPct val="100000"/>
                        </a:lnSpc>
                      </a:pPr>
                      <a:r>
                        <a:rPr b="0" lang="ru-RU" sz="2000" spc="-1" strike="noStrike">
                          <a:latin typeface="Times New Roman"/>
                          <a:ea typeface="Times New Roman"/>
                        </a:rPr>
                        <a:t>08/06/2024, 21 min</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ea typeface="Times New Roman"/>
                        </a:rPr>
                        <a:t>non</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ea typeface="Times New Roman"/>
                        </a:rPr>
                        <a:t>4.3E-5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ea typeface="Times New Roman"/>
                        </a:rPr>
                        <a:t>2.9E-5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rPr>
                        <a:t>3.5E-5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ea typeface="Times New Roman"/>
                        </a:rPr>
                        <a:t>5.1E-5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657720">
                <a:tc>
                  <a:txBody>
                    <a:bodyPr lIns="90000" rIns="90000">
                      <a:noAutofit/>
                    </a:bodyPr>
                    <a:p>
                      <a:pPr>
                        <a:lnSpc>
                          <a:spcPct val="100000"/>
                        </a:lnSpc>
                      </a:pPr>
                      <a:r>
                        <a:rPr b="0" lang="ru-RU" sz="2000" spc="-1" strike="noStrike">
                          <a:latin typeface="Times New Roman"/>
                          <a:ea typeface="Times New Roman"/>
                        </a:rPr>
                        <a:t>21/11/2024, 21 min</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ea typeface="Times New Roman"/>
                        </a:rPr>
                        <a:t>non</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2000" spc="-1" strike="noStrike">
                          <a:latin typeface="Times New Roman"/>
                          <a:ea typeface="Times New Roman"/>
                        </a:rPr>
                        <a:t>4.3E-5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ea typeface="Times New Roman"/>
                        </a:rPr>
                        <a:t>2.9E-5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rPr>
                        <a:t>3.5E-5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00000"/>
                        </a:lnSpc>
                      </a:pPr>
                      <a:r>
                        <a:rPr b="0" lang="ru-RU" sz="2000" spc="-1" strike="noStrike">
                          <a:latin typeface="Times New Roman"/>
                          <a:ea typeface="Times New Roman"/>
                        </a:rPr>
                        <a:t>5.1E-5</a:t>
                      </a:r>
                      <a:endParaRPr b="0" lang="ru-RU" sz="20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sp>
        <p:nvSpPr>
          <p:cNvPr id="256" name="CustomShape 2"/>
          <p:cNvSpPr/>
          <p:nvPr/>
        </p:nvSpPr>
        <p:spPr>
          <a:xfrm>
            <a:off x="2745360" y="301320"/>
            <a:ext cx="373140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EFFECTIVE ELECTRIC FIELD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CustomShape 1"/>
          <p:cNvSpPr/>
          <p:nvPr/>
        </p:nvSpPr>
        <p:spPr>
          <a:xfrm>
            <a:off x="648000" y="260640"/>
            <a:ext cx="8044200" cy="31176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ru-RU" sz="3200" spc="-1" strike="noStrike">
                <a:solidFill>
                  <a:srgbClr val="000000"/>
                </a:solidFill>
                <a:latin typeface="Comic Sans MS"/>
                <a:ea typeface="DejaVu Sans"/>
              </a:rPr>
              <a:t>CONCLUSIONS</a:t>
            </a:r>
            <a:endParaRPr b="0" lang="ru-RU" sz="3200" spc="-1" strike="noStrike">
              <a:latin typeface="Arial"/>
            </a:endParaRPr>
          </a:p>
        </p:txBody>
      </p:sp>
      <p:sp>
        <p:nvSpPr>
          <p:cNvPr id="258" name="CustomShape 2"/>
          <p:cNvSpPr/>
          <p:nvPr/>
        </p:nvSpPr>
        <p:spPr>
          <a:xfrm>
            <a:off x="457200" y="915480"/>
            <a:ext cx="8224560" cy="5350680"/>
          </a:xfrm>
          <a:prstGeom prst="rect">
            <a:avLst/>
          </a:prstGeom>
          <a:noFill/>
          <a:ln>
            <a:noFill/>
          </a:ln>
        </p:spPr>
        <p:style>
          <a:lnRef idx="0"/>
          <a:fillRef idx="0"/>
          <a:effectRef idx="0"/>
          <a:fontRef idx="minor"/>
        </p:style>
        <p:txBody>
          <a:bodyPr lIns="0" rIns="0" tIns="0" bIns="0" anchor="ctr">
            <a:noAutofit/>
          </a:bodyPr>
          <a:p>
            <a:pPr marL="216000" indent="-211680" algn="just">
              <a:lnSpc>
                <a:spcPct val="100000"/>
              </a:lnSpc>
              <a:buClr>
                <a:srgbClr val="031d39"/>
              </a:buClr>
              <a:buFont typeface="Wingdings" charset="2"/>
              <a:buChar char=""/>
            </a:pPr>
            <a:r>
              <a:rPr b="0" lang="ru-RU" sz="1800" spc="-1" strike="noStrike">
                <a:solidFill>
                  <a:srgbClr val="031d39"/>
                </a:solidFill>
                <a:latin typeface="Comic Sans MS"/>
                <a:ea typeface="Roboto"/>
              </a:rPr>
              <a:t>The proton acceleration rate (effective electric field) can be estimated from a time difference between the onset of &gt;100 keV electron emission and the SEP onset observed by ACS SPI as well as neutron monitors network in cases of GLEs.</a:t>
            </a:r>
            <a:endParaRPr b="0" lang="ru-RU" sz="1800" spc="-1" strike="noStrike">
              <a:latin typeface="Arial"/>
            </a:endParaRPr>
          </a:p>
          <a:p>
            <a:pPr marL="216000" indent="-211680" algn="just">
              <a:lnSpc>
                <a:spcPct val="100000"/>
              </a:lnSpc>
              <a:buClr>
                <a:srgbClr val="031d39"/>
              </a:buClr>
              <a:buFont typeface="Wingdings" charset="2"/>
              <a:buChar char=""/>
            </a:pPr>
            <a:r>
              <a:rPr b="0" lang="ru-RU" sz="1800" spc="-1" strike="noStrike">
                <a:solidFill>
                  <a:srgbClr val="031d39"/>
                </a:solidFill>
                <a:latin typeface="Comic Sans MS"/>
                <a:ea typeface="Roboto"/>
              </a:rPr>
              <a:t>The earlier onset of GLEs in comparison with ACS SPI proton enhancement corresponds to acceleration of observable by NMs amount of protons in the flare impulsive phase. In these cases the ACS SPI solar proton enhancement is visible later due to high solar HXR background.</a:t>
            </a:r>
            <a:endParaRPr b="0" lang="ru-RU" sz="1800" spc="-1" strike="noStrike">
              <a:latin typeface="Arial"/>
            </a:endParaRPr>
          </a:p>
          <a:p>
            <a:pPr marL="216000" indent="-211680" algn="just">
              <a:lnSpc>
                <a:spcPct val="100000"/>
              </a:lnSpc>
              <a:buClr>
                <a:srgbClr val="031d39"/>
              </a:buClr>
              <a:buFont typeface="Wingdings" charset="2"/>
              <a:buChar char=""/>
            </a:pPr>
            <a:r>
              <a:rPr b="0" lang="ru-RU" sz="1800" spc="-1" strike="noStrike">
                <a:solidFill>
                  <a:srgbClr val="031d39"/>
                </a:solidFill>
                <a:latin typeface="Comic Sans MS"/>
                <a:ea typeface="Roboto"/>
              </a:rPr>
              <a:t>The later onset of GLEs in comparison with ACS SPI proton enhancement correspond to acceleration of very small amount of protons above their atmospheric cutoff during the flare impulsive phase. The ACS SPI solar proton enhancement is visible earlier due to better sensitivity to protons of energies below the atmospheric cutoff. </a:t>
            </a:r>
            <a:endParaRPr b="0" lang="ru-RU" sz="1800" spc="-1" strike="noStrike">
              <a:latin typeface="Arial"/>
            </a:endParaRPr>
          </a:p>
          <a:p>
            <a:pPr marL="216000" indent="-211680" algn="just">
              <a:lnSpc>
                <a:spcPct val="100000"/>
              </a:lnSpc>
              <a:buClr>
                <a:srgbClr val="031d39"/>
              </a:buClr>
              <a:buFont typeface="Wingdings" charset="2"/>
              <a:buChar char=""/>
            </a:pPr>
            <a:r>
              <a:rPr b="0" lang="ru-RU" sz="1800" spc="-1" strike="noStrike">
                <a:solidFill>
                  <a:srgbClr val="031d39"/>
                </a:solidFill>
                <a:latin typeface="Comic Sans MS"/>
                <a:ea typeface="Roboto"/>
              </a:rPr>
              <a:t>The majority of solar protons responsible for the 73rd, 74th, 75th and 76th GLE events (the GLE events of the 25th cycle up to May 2025 have been accelerated in rather weak electric fields and as a result look like subGLE events of the 24th cycle.</a:t>
            </a:r>
            <a:endParaRPr b="0" lang="ru-RU" sz="1800" spc="-1" strike="noStrike">
              <a:latin typeface="Arial"/>
            </a:endParaRPr>
          </a:p>
          <a:p>
            <a:pPr>
              <a:lnSpc>
                <a:spcPct val="100000"/>
              </a:lnSpc>
            </a:pP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CustomShape 1"/>
          <p:cNvSpPr/>
          <p:nvPr/>
        </p:nvSpPr>
        <p:spPr>
          <a:xfrm>
            <a:off x="3497040" y="432000"/>
            <a:ext cx="5573160" cy="14630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ru-RU" sz="4400" spc="-1" strike="noStrike">
                <a:solidFill>
                  <a:srgbClr val="1f497d"/>
                </a:solidFill>
                <a:latin typeface="Comic Sans MS"/>
                <a:ea typeface="DejaVu Sans"/>
              </a:rPr>
              <a:t>Thanks for your attention!</a:t>
            </a:r>
            <a:endParaRPr b="0" lang="ru-RU" sz="4400" spc="-1" strike="noStrike">
              <a:latin typeface="Arial"/>
            </a:endParaRPr>
          </a:p>
        </p:txBody>
      </p:sp>
      <p:sp>
        <p:nvSpPr>
          <p:cNvPr id="260" name="CustomShape 2"/>
          <p:cNvSpPr/>
          <p:nvPr/>
        </p:nvSpPr>
        <p:spPr>
          <a:xfrm>
            <a:off x="2952000" y="2408040"/>
            <a:ext cx="6365520" cy="1910160"/>
          </a:xfrm>
          <a:prstGeom prst="rect">
            <a:avLst/>
          </a:prstGeom>
          <a:noFill/>
          <a:ln>
            <a:noFill/>
          </a:ln>
        </p:spPr>
        <p:style>
          <a:lnRef idx="0"/>
          <a:fillRef idx="0"/>
          <a:effectRef idx="0"/>
          <a:fontRef idx="minor"/>
        </p:style>
        <p:txBody>
          <a:bodyPr lIns="90000" rIns="90000" tIns="45000" bIns="45000">
            <a:normAutofit fontScale="42000"/>
          </a:bodyPr>
          <a:p>
            <a:pPr marL="343080" indent="-336240" algn="ctr">
              <a:lnSpc>
                <a:spcPct val="100000"/>
              </a:lnSpc>
              <a:spcBef>
                <a:spcPts val="519"/>
              </a:spcBef>
            </a:pPr>
            <a:r>
              <a:rPr b="1" i="1" lang="ru-RU" sz="2600" spc="-1" strike="noStrike">
                <a:solidFill>
                  <a:srgbClr val="ff0000"/>
                </a:solidFill>
                <a:latin typeface="Comic Sans MS"/>
                <a:ea typeface="DejaVu Sans"/>
              </a:rPr>
              <a:t>Struminsky Alexei, </a:t>
            </a:r>
            <a:endParaRPr b="0" lang="ru-RU" sz="2600" spc="-1" strike="noStrike">
              <a:latin typeface="Arial"/>
            </a:endParaRPr>
          </a:p>
          <a:p>
            <a:pPr marL="343080" indent="-336240" algn="ctr">
              <a:lnSpc>
                <a:spcPct val="100000"/>
              </a:lnSpc>
              <a:spcBef>
                <a:spcPts val="519"/>
              </a:spcBef>
            </a:pPr>
            <a:r>
              <a:rPr b="1" i="1" lang="ru-RU" sz="2600" spc="-1" strike="noStrike">
                <a:solidFill>
                  <a:srgbClr val="ff0000"/>
                </a:solidFill>
                <a:latin typeface="Comic Sans MS"/>
                <a:ea typeface="DejaVu Sans"/>
              </a:rPr>
              <a:t>Ozheredov Vadim, Sadovskii Andrei, </a:t>
            </a:r>
            <a:endParaRPr b="0" lang="ru-RU" sz="2600" spc="-1" strike="noStrike">
              <a:latin typeface="Arial"/>
            </a:endParaRPr>
          </a:p>
          <a:p>
            <a:pPr marL="343080" indent="-336240" algn="ctr">
              <a:lnSpc>
                <a:spcPct val="100000"/>
              </a:lnSpc>
              <a:spcBef>
                <a:spcPts val="519"/>
              </a:spcBef>
            </a:pPr>
            <a:r>
              <a:rPr b="1" i="1" lang="ru-RU" sz="2600" spc="-1" strike="noStrike">
                <a:solidFill>
                  <a:srgbClr val="ff0000"/>
                </a:solidFill>
                <a:latin typeface="Comic Sans MS"/>
                <a:ea typeface="DejaVu Sans"/>
              </a:rPr>
              <a:t>Grigorieva Irina</a:t>
            </a:r>
            <a:endParaRPr b="0" lang="ru-RU" sz="2600" spc="-1" strike="noStrike">
              <a:latin typeface="Arial"/>
            </a:endParaRPr>
          </a:p>
          <a:p>
            <a:pPr marL="343080" indent="-336240">
              <a:lnSpc>
                <a:spcPct val="100000"/>
              </a:lnSpc>
              <a:spcBef>
                <a:spcPts val="641"/>
              </a:spcBef>
            </a:pPr>
            <a:endParaRPr b="0" lang="ru-RU" sz="2600" spc="-1" strike="noStrike">
              <a:latin typeface="Arial"/>
            </a:endParaRPr>
          </a:p>
          <a:p>
            <a:pPr marL="343080" indent="-336240">
              <a:lnSpc>
                <a:spcPct val="100000"/>
              </a:lnSpc>
              <a:spcBef>
                <a:spcPts val="641"/>
              </a:spcBef>
              <a:buClr>
                <a:srgbClr val="000000"/>
              </a:buClr>
              <a:buFont typeface="Arial"/>
              <a:buChar char="•"/>
            </a:pPr>
            <a:r>
              <a:rPr b="0" lang="ru-RU" sz="3200" spc="-1" strike="noStrike">
                <a:solidFill>
                  <a:srgbClr val="000000"/>
                </a:solidFill>
                <a:latin typeface="Comic Sans MS"/>
                <a:ea typeface="DejaVu Sans"/>
              </a:rPr>
              <a:t>    </a:t>
            </a:r>
            <a:r>
              <a:rPr b="0" lang="ru-RU" sz="3200" spc="-1" strike="noStrike">
                <a:solidFill>
                  <a:srgbClr val="000000"/>
                </a:solidFill>
                <a:latin typeface="Comic Sans MS"/>
                <a:ea typeface="DejaVu Sans"/>
              </a:rPr>
              <a:t>ISCRA, MEPHI June 24-26, 2025</a:t>
            </a:r>
            <a:endParaRPr b="0" lang="ru-RU" sz="3200" spc="-1" strike="noStrike">
              <a:latin typeface="Arial"/>
            </a:endParaRPr>
          </a:p>
          <a:p>
            <a:pPr>
              <a:lnSpc>
                <a:spcPct val="100000"/>
              </a:lnSpc>
              <a:spcBef>
                <a:spcPts val="641"/>
              </a:spcBef>
            </a:pPr>
            <a:endParaRPr b="0" lang="ru-RU" sz="3200" spc="-1" strike="noStrike">
              <a:latin typeface="Arial"/>
            </a:endParaRPr>
          </a:p>
        </p:txBody>
      </p:sp>
      <p:pic>
        <p:nvPicPr>
          <p:cNvPr id="261" name="Picture 2" descr=""/>
          <p:cNvPicPr/>
          <p:nvPr/>
        </p:nvPicPr>
        <p:blipFill>
          <a:blip r:embed="rId1"/>
          <a:stretch/>
        </p:blipFill>
        <p:spPr>
          <a:xfrm>
            <a:off x="251640" y="1412640"/>
            <a:ext cx="2628000" cy="4673520"/>
          </a:xfrm>
          <a:prstGeom prst="rect">
            <a:avLst/>
          </a:prstGeom>
          <a:ln w="9360">
            <a:noFill/>
          </a:ln>
        </p:spPr>
      </p:pic>
      <p:pic>
        <p:nvPicPr>
          <p:cNvPr id="262" name="" descr=""/>
          <p:cNvPicPr/>
          <p:nvPr/>
        </p:nvPicPr>
        <p:blipFill>
          <a:blip r:embed="rId2"/>
          <a:stretch/>
        </p:blipFill>
        <p:spPr>
          <a:xfrm>
            <a:off x="3841560" y="5832000"/>
            <a:ext cx="4364640" cy="83196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CustomShape 1"/>
          <p:cNvSpPr/>
          <p:nvPr/>
        </p:nvSpPr>
        <p:spPr>
          <a:xfrm>
            <a:off x="30600" y="1694160"/>
            <a:ext cx="8967600" cy="36558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The mission Integral was the first space observatory to simultaneously observe objects in gamma rays, X-rays, and visible light. Its principal targets were violent explosions known as gamma-ray bursts, powerful phenomena such as supernova explosions, and regions in the Universe thought to contain black holes.</a:t>
            </a: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a:p>
            <a:pPr>
              <a:lnSpc>
                <a:spcPct val="100000"/>
              </a:lnSpc>
            </a:pPr>
            <a:r>
              <a:rPr b="0" lang="ru-RU" sz="1800" spc="-1" strike="noStrike">
                <a:solidFill>
                  <a:srgbClr val="000000"/>
                </a:solidFill>
                <a:latin typeface="Arial"/>
                <a:ea typeface="DejaVu Sans"/>
              </a:rPr>
              <a:t> </a:t>
            </a:r>
            <a:endParaRPr b="0" lang="ru-RU" sz="1800" spc="-1" strike="noStrike">
              <a:latin typeface="Arial"/>
            </a:endParaRPr>
          </a:p>
          <a:p>
            <a:pPr>
              <a:lnSpc>
                <a:spcPct val="100000"/>
              </a:lnSpc>
            </a:pPr>
            <a:r>
              <a:rPr b="0" lang="ru-RU" sz="1800" spc="-1" strike="noStrike">
                <a:solidFill>
                  <a:srgbClr val="000000"/>
                </a:solidFill>
                <a:latin typeface="Arial"/>
                <a:ea typeface="DejaVu Sans"/>
              </a:rPr>
              <a:t>Launch: 17 October 2002</a:t>
            </a:r>
            <a:endParaRPr b="0" lang="ru-RU" sz="1800" spc="-1" strike="noStrike">
              <a:latin typeface="Arial"/>
            </a:endParaRPr>
          </a:p>
          <a:p>
            <a:pPr>
              <a:lnSpc>
                <a:spcPct val="100000"/>
              </a:lnSpc>
            </a:pPr>
            <a:r>
              <a:rPr b="0" lang="ru-RU" sz="1800" spc="-1" strike="noStrike">
                <a:solidFill>
                  <a:srgbClr val="000000"/>
                </a:solidFill>
                <a:latin typeface="Arial"/>
                <a:ea typeface="DejaVu Sans"/>
              </a:rPr>
              <a:t>Mission end: 28 February 2025</a:t>
            </a:r>
            <a:endParaRPr b="0" lang="ru-RU" sz="1800" spc="-1" strike="noStrike">
              <a:latin typeface="Arial"/>
            </a:endParaRPr>
          </a:p>
          <a:p>
            <a:pPr>
              <a:lnSpc>
                <a:spcPct val="100000"/>
              </a:lnSpc>
            </a:pPr>
            <a:r>
              <a:rPr b="0" lang="ru-RU" sz="1800" spc="-1" strike="noStrike">
                <a:solidFill>
                  <a:srgbClr val="000000"/>
                </a:solidFill>
                <a:latin typeface="Arial"/>
                <a:ea typeface="DejaVu Sans"/>
              </a:rPr>
              <a:t>Orbit: highly elliptical around Earth</a:t>
            </a:r>
            <a:endParaRPr b="0" lang="ru-RU" sz="1800" spc="-1" strike="noStrike">
              <a:latin typeface="Arial"/>
            </a:endParaRPr>
          </a:p>
          <a:p>
            <a:pPr>
              <a:lnSpc>
                <a:spcPct val="100000"/>
              </a:lnSpc>
            </a:pPr>
            <a:r>
              <a:rPr b="0" lang="ru-RU" sz="1800" spc="-1" strike="noStrike">
                <a:solidFill>
                  <a:srgbClr val="000000"/>
                </a:solidFill>
                <a:latin typeface="Arial"/>
                <a:ea typeface="DejaVu Sans"/>
              </a:rPr>
              <a:t>Observed: gamma rays, X-rays, visible light</a:t>
            </a:r>
            <a:endParaRPr b="0" lang="ru-RU" sz="1800" spc="-1" strike="noStrike">
              <a:latin typeface="Arial"/>
            </a:endParaRPr>
          </a:p>
          <a:p>
            <a:pPr>
              <a:lnSpc>
                <a:spcPct val="100000"/>
              </a:lnSpc>
            </a:pPr>
            <a:r>
              <a:rPr b="0" lang="ru-RU" sz="1800" spc="-1" strike="noStrike">
                <a:solidFill>
                  <a:srgbClr val="000000"/>
                </a:solidFill>
                <a:latin typeface="Arial"/>
                <a:ea typeface="DejaVu Sans"/>
              </a:rPr>
              <a:t>Targets: gamma-ray bursts, black holes, supernovae</a:t>
            </a:r>
            <a:endParaRPr b="0" lang="ru-RU" sz="1800" spc="-1" strike="noStrike">
              <a:latin typeface="Arial"/>
            </a:endParaRPr>
          </a:p>
        </p:txBody>
      </p:sp>
      <p:sp>
        <p:nvSpPr>
          <p:cNvPr id="203" name="CustomShape 2"/>
          <p:cNvSpPr/>
          <p:nvPr/>
        </p:nvSpPr>
        <p:spPr>
          <a:xfrm>
            <a:off x="1224000" y="733320"/>
            <a:ext cx="669708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https://www.esa.int/Science_Exploration/Space_Science/Integral</a:t>
            </a:r>
            <a:endParaRPr b="0" lang="ru-RU" sz="1800" spc="-1" strike="noStrike">
              <a:latin typeface="Arial"/>
            </a:endParaRPr>
          </a:p>
        </p:txBody>
      </p:sp>
      <p:pic>
        <p:nvPicPr>
          <p:cNvPr id="204" name="" descr=""/>
          <p:cNvPicPr/>
          <p:nvPr/>
        </p:nvPicPr>
        <p:blipFill>
          <a:blip r:embed="rId1"/>
          <a:stretch/>
        </p:blipFill>
        <p:spPr>
          <a:xfrm>
            <a:off x="6048000" y="2520000"/>
            <a:ext cx="2580840" cy="2580840"/>
          </a:xfrm>
          <a:prstGeom prst="rect">
            <a:avLst/>
          </a:prstGeom>
          <a:ln>
            <a:noFill/>
          </a:ln>
        </p:spPr>
      </p:pic>
      <p:sp>
        <p:nvSpPr>
          <p:cNvPr id="205" name="CustomShape 3"/>
          <p:cNvSpPr/>
          <p:nvPr/>
        </p:nvSpPr>
        <p:spPr>
          <a:xfrm>
            <a:off x="288000" y="5661720"/>
            <a:ext cx="856620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By product INTEGRAL observed solar hard X-rays, solar and galactic cosmic rays </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CustomShape 1"/>
          <p:cNvSpPr/>
          <p:nvPr/>
        </p:nvSpPr>
        <p:spPr>
          <a:xfrm>
            <a:off x="413640" y="132480"/>
            <a:ext cx="8222760" cy="7279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0" lang="ru-RU" sz="2800" spc="-1" strike="noStrike">
                <a:solidFill>
                  <a:srgbClr val="000000"/>
                </a:solidFill>
                <a:latin typeface="Comic Sans MS"/>
                <a:ea typeface="DejaVu Sans"/>
              </a:rPr>
              <a:t>ACS SPI </a:t>
            </a:r>
            <a:endParaRPr b="0" lang="ru-RU" sz="2800" spc="-1" strike="noStrike">
              <a:latin typeface="Arial"/>
            </a:endParaRPr>
          </a:p>
        </p:txBody>
      </p:sp>
      <p:sp>
        <p:nvSpPr>
          <p:cNvPr id="207" name="CustomShape 2"/>
          <p:cNvSpPr/>
          <p:nvPr/>
        </p:nvSpPr>
        <p:spPr>
          <a:xfrm>
            <a:off x="362160" y="6093360"/>
            <a:ext cx="8398080" cy="388800"/>
          </a:xfrm>
          <a:prstGeom prst="rect">
            <a:avLst/>
          </a:prstGeom>
          <a:noFill/>
          <a:ln>
            <a:noFill/>
          </a:ln>
        </p:spPr>
        <p:style>
          <a:lnRef idx="0"/>
          <a:fillRef idx="0"/>
          <a:effectRef idx="0"/>
          <a:fontRef idx="minor"/>
        </p:style>
      </p:sp>
      <p:sp>
        <p:nvSpPr>
          <p:cNvPr id="208" name="CustomShape 3"/>
          <p:cNvSpPr/>
          <p:nvPr/>
        </p:nvSpPr>
        <p:spPr>
          <a:xfrm>
            <a:off x="6172920" y="2448000"/>
            <a:ext cx="300960" cy="358560"/>
          </a:xfrm>
          <a:prstGeom prst="rect">
            <a:avLst/>
          </a:prstGeom>
          <a:noFill/>
          <a:ln>
            <a:noFill/>
          </a:ln>
        </p:spPr>
        <p:style>
          <a:lnRef idx="0"/>
          <a:fillRef idx="0"/>
          <a:effectRef idx="0"/>
          <a:fontRef idx="minor"/>
        </p:style>
      </p:sp>
      <p:sp>
        <p:nvSpPr>
          <p:cNvPr id="209" name="CustomShape 4"/>
          <p:cNvSpPr/>
          <p:nvPr/>
        </p:nvSpPr>
        <p:spPr>
          <a:xfrm>
            <a:off x="14940720" y="1163160"/>
            <a:ext cx="6688800" cy="1945440"/>
          </a:xfrm>
          <a:prstGeom prst="rect">
            <a:avLst/>
          </a:prstGeom>
          <a:noFill/>
          <a:ln>
            <a:noFill/>
          </a:ln>
        </p:spPr>
        <p:style>
          <a:lnRef idx="0"/>
          <a:fillRef idx="0"/>
          <a:effectRef idx="0"/>
          <a:fontRef idx="minor"/>
        </p:style>
        <p:txBody>
          <a:bodyPr lIns="90000" rIns="90000" tIns="45000" bIns="45000">
            <a:spAutoFit/>
          </a:bodyPr>
          <a:p>
            <a:pPr marL="216000" indent="-208800">
              <a:lnSpc>
                <a:spcPct val="100000"/>
              </a:lnSpc>
              <a:buClr>
                <a:srgbClr val="000000"/>
              </a:buClr>
              <a:buSzPct val="45000"/>
              <a:buFont typeface="Wingdings" charset="2"/>
              <a:buChar char=""/>
            </a:pPr>
            <a:r>
              <a:rPr b="0" lang="ru-RU" sz="1200" spc="-1" strike="noStrike">
                <a:solidFill>
                  <a:srgbClr val="000000"/>
                </a:solidFill>
                <a:latin typeface="Comic Sans MS"/>
                <a:ea typeface="DejaVu Sans"/>
              </a:rPr>
              <a:t>The AntiCoincidence Shield of the SPectrometer on the INTEGRAL (ACS SPI) records primary and secondary HXR E &gt; 100 keV  </a:t>
            </a:r>
            <a:endParaRPr b="0" lang="ru-RU" sz="1200" spc="-1" strike="noStrike">
              <a:latin typeface="Arial"/>
            </a:endParaRPr>
          </a:p>
          <a:p>
            <a:pPr>
              <a:lnSpc>
                <a:spcPct val="100000"/>
              </a:lnSpc>
            </a:pPr>
            <a:r>
              <a:rPr b="0" lang="ru-RU" sz="1200" spc="-1" strike="noStrike">
                <a:solidFill>
                  <a:srgbClr val="000000"/>
                </a:solidFill>
                <a:latin typeface="Comic Sans MS"/>
                <a:ea typeface="DejaVu Sans"/>
              </a:rPr>
              <a:t>https://isdc.unige.ch/~savchenk/spiacs-online/spiacspnlc.pl. </a:t>
            </a:r>
            <a:endParaRPr b="0" lang="ru-RU" sz="1200" spc="-1" strike="noStrike">
              <a:latin typeface="Arial"/>
            </a:endParaRPr>
          </a:p>
          <a:p>
            <a:pPr>
              <a:lnSpc>
                <a:spcPct val="100000"/>
              </a:lnSpc>
            </a:pPr>
            <a:r>
              <a:rPr b="0" lang="ru-RU" sz="1200" spc="-1" strike="noStrike">
                <a:solidFill>
                  <a:srgbClr val="000000"/>
                </a:solidFill>
                <a:latin typeface="Comic Sans MS"/>
                <a:ea typeface="Microsoft YaHei"/>
              </a:rPr>
              <a:t>The count rate in the minimum of solar activity is ~ 6800 counts per 50 ms and corresponds to  &gt;100 MeV GCR ~0.1 pfu., i.e. 3.5 10</a:t>
            </a:r>
            <a:r>
              <a:rPr b="0" lang="ru-RU" sz="1200" spc="-1" strike="noStrike" baseline="33000">
                <a:solidFill>
                  <a:srgbClr val="000000"/>
                </a:solidFill>
                <a:latin typeface="Comic Sans MS"/>
                <a:ea typeface="Microsoft YaHei"/>
              </a:rPr>
              <a:t>-5</a:t>
            </a:r>
            <a:r>
              <a:rPr b="0" lang="ru-RU" sz="1200" spc="-1" strike="noStrike">
                <a:solidFill>
                  <a:srgbClr val="000000"/>
                </a:solidFill>
                <a:latin typeface="Comic Sans MS"/>
                <a:ea typeface="Microsoft YaHei"/>
              </a:rPr>
              <a:t> pfu &gt;100 MeV). </a:t>
            </a:r>
            <a:endParaRPr b="0" lang="ru-RU" sz="1200" spc="-1" strike="noStrike">
              <a:latin typeface="Arial"/>
            </a:endParaRPr>
          </a:p>
          <a:p>
            <a:pPr>
              <a:lnSpc>
                <a:spcPct val="100000"/>
              </a:lnSpc>
            </a:pPr>
            <a:r>
              <a:rPr b="1" lang="ru-RU" sz="1200" spc="-1" strike="noStrike">
                <a:solidFill>
                  <a:srgbClr val="000000"/>
                </a:solidFill>
                <a:latin typeface="Comic Sans MS"/>
                <a:ea typeface="Microsoft YaHei"/>
              </a:rPr>
              <a:t>No standard detectors registering &gt;100 MeV proton fluxes with such accuracy.</a:t>
            </a:r>
            <a:r>
              <a:rPr b="0" lang="ru-RU" sz="1200" spc="-1" strike="noStrike">
                <a:solidFill>
                  <a:srgbClr val="000000"/>
                </a:solidFill>
                <a:latin typeface="Comic Sans MS"/>
                <a:ea typeface="Microsoft YaHei"/>
              </a:rPr>
              <a:t> The onset of a significant increase in the ACS SPI count rate of concurrently or after a solar HXR burst is a moment of the first solar proton arrival to the Earth orbit .</a:t>
            </a:r>
            <a:endParaRPr b="0" lang="ru-RU" sz="1200" spc="-1" strike="noStrike">
              <a:latin typeface="Arial"/>
            </a:endParaRPr>
          </a:p>
          <a:p>
            <a:pPr>
              <a:lnSpc>
                <a:spcPct val="100000"/>
              </a:lnSpc>
            </a:pPr>
            <a:r>
              <a:rPr b="0" lang="ru-RU" sz="1400" spc="-1" strike="noStrike">
                <a:solidFill>
                  <a:srgbClr val="000000"/>
                </a:solidFill>
                <a:latin typeface="Comic Sans MS"/>
                <a:ea typeface="DejaVu Sans"/>
              </a:rPr>
              <a:t>The monitor of radiation environment in L2, light curves of ART XC &gt;60 keV </a:t>
            </a:r>
            <a:r>
              <a:rPr b="0" lang="ru-RU" sz="1200" spc="-1" strike="noStrike">
                <a:solidFill>
                  <a:srgbClr val="000000"/>
                </a:solidFill>
                <a:latin typeface="Comic Sans MS"/>
                <a:ea typeface="DejaVu Sans"/>
              </a:rPr>
              <a:t>https://monitor.srg.cosmos.ru </a:t>
            </a:r>
            <a:endParaRPr b="0" lang="ru-RU" sz="1200" spc="-1" strike="noStrike">
              <a:latin typeface="Arial"/>
            </a:endParaRPr>
          </a:p>
        </p:txBody>
      </p:sp>
      <p:sp>
        <p:nvSpPr>
          <p:cNvPr id="210" name="CustomShape 5"/>
          <p:cNvSpPr/>
          <p:nvPr/>
        </p:nvSpPr>
        <p:spPr>
          <a:xfrm>
            <a:off x="217800" y="3168000"/>
            <a:ext cx="8778600" cy="2036520"/>
          </a:xfrm>
          <a:prstGeom prst="rect">
            <a:avLst/>
          </a:prstGeom>
          <a:noFill/>
          <a:ln>
            <a:noFill/>
          </a:ln>
        </p:spPr>
        <p:style>
          <a:lnRef idx="0"/>
          <a:fillRef idx="0"/>
          <a:effectRef idx="0"/>
          <a:fontRef idx="minor"/>
        </p:style>
        <p:txBody>
          <a:bodyPr lIns="90000" rIns="90000" tIns="45000" bIns="45000">
            <a:spAutoFit/>
          </a:bodyPr>
          <a:p>
            <a:pPr marL="216000" indent="-210600">
              <a:lnSpc>
                <a:spcPct val="100000"/>
              </a:lnSpc>
              <a:buClr>
                <a:srgbClr val="000000"/>
              </a:buClr>
              <a:buSzPct val="45000"/>
              <a:buFont typeface="Wingdings" charset="2"/>
              <a:buChar char=""/>
            </a:pPr>
            <a:r>
              <a:rPr b="0" lang="ru-RU" sz="1600" spc="-1" strike="noStrike">
                <a:solidFill>
                  <a:srgbClr val="000000"/>
                </a:solidFill>
                <a:latin typeface="Comic Sans MS"/>
                <a:ea typeface="Microsoft YaHei"/>
              </a:rPr>
              <a:t>The ACS SPI is a perfect instrument for studies of temporal relation between solar HXR flares and associated solar proton enhancements. </a:t>
            </a:r>
            <a:endParaRPr b="0" lang="ru-RU" sz="1600" spc="-1" strike="noStrike">
              <a:latin typeface="Arial"/>
            </a:endParaRPr>
          </a:p>
          <a:p>
            <a:pPr marL="216000" indent="-210600">
              <a:lnSpc>
                <a:spcPct val="100000"/>
              </a:lnSpc>
              <a:buClr>
                <a:srgbClr val="000000"/>
              </a:buClr>
              <a:buSzPct val="45000"/>
              <a:buFont typeface="Wingdings" charset="2"/>
              <a:buChar char=""/>
            </a:pPr>
            <a:r>
              <a:rPr b="0" lang="ru-RU" sz="1600" spc="-1" strike="noStrike">
                <a:solidFill>
                  <a:srgbClr val="000000"/>
                </a:solidFill>
                <a:latin typeface="Comic Sans MS"/>
                <a:ea typeface="Microsoft YaHei"/>
              </a:rPr>
              <a:t>The onset of a significant increase in the ACS SPI count rate of concurrently or after a solar HXR burst might be considered as a moment of the first solar protons arrival to the Earth’s orbit with energy less than 430 MeV — the atmospheric cutoff. </a:t>
            </a:r>
            <a:endParaRPr b="0" lang="ru-RU" sz="1600" spc="-1" strike="noStrike">
              <a:latin typeface="Arial"/>
            </a:endParaRPr>
          </a:p>
          <a:p>
            <a:pPr marL="216000" indent="-210600">
              <a:lnSpc>
                <a:spcPct val="100000"/>
              </a:lnSpc>
              <a:buClr>
                <a:srgbClr val="000000"/>
              </a:buClr>
              <a:buSzPct val="45000"/>
              <a:buFont typeface="Wingdings" charset="2"/>
              <a:buChar char=""/>
            </a:pPr>
            <a:r>
              <a:rPr b="0" lang="ru-RU" sz="1600" spc="-1" strike="noStrike">
                <a:solidFill>
                  <a:srgbClr val="000000"/>
                </a:solidFill>
                <a:latin typeface="Comic Sans MS"/>
                <a:ea typeface="Microsoft YaHei"/>
              </a:rPr>
              <a:t>The count rate in the minimum of solar activity is ~ 6800 counts per 50 ms and corresponds to  &gt;100 MeV GCR ~0.1 pfu., i.e. 3.5 10</a:t>
            </a:r>
            <a:r>
              <a:rPr b="0" lang="ru-RU" sz="1600" spc="-1" strike="noStrike" baseline="33000">
                <a:solidFill>
                  <a:srgbClr val="000000"/>
                </a:solidFill>
                <a:latin typeface="Comic Sans MS"/>
                <a:ea typeface="Microsoft YaHei"/>
              </a:rPr>
              <a:t>-5</a:t>
            </a:r>
            <a:r>
              <a:rPr b="0" lang="ru-RU" sz="1600" spc="-1" strike="noStrike">
                <a:solidFill>
                  <a:srgbClr val="000000"/>
                </a:solidFill>
                <a:latin typeface="Comic Sans MS"/>
                <a:ea typeface="Microsoft YaHei"/>
              </a:rPr>
              <a:t> pfu &gt;100 MeV). </a:t>
            </a:r>
            <a:endParaRPr b="0" lang="ru-RU" sz="1600" spc="-1" strike="noStrike">
              <a:latin typeface="Arial"/>
            </a:endParaRPr>
          </a:p>
          <a:p>
            <a:pPr marL="216000" indent="-210600">
              <a:lnSpc>
                <a:spcPct val="100000"/>
              </a:lnSpc>
              <a:buClr>
                <a:srgbClr val="000000"/>
              </a:buClr>
              <a:buSzPct val="45000"/>
              <a:buFont typeface="Wingdings" charset="2"/>
              <a:buChar char=""/>
            </a:pPr>
            <a:r>
              <a:rPr b="1" lang="ru-RU" sz="1600" spc="-1" strike="noStrike">
                <a:solidFill>
                  <a:srgbClr val="000000"/>
                </a:solidFill>
                <a:latin typeface="Comic Sans MS"/>
                <a:ea typeface="Microsoft YaHei"/>
              </a:rPr>
              <a:t>No standard detectors registering &gt;100 MeV proton fluxes with such accuracy.</a:t>
            </a:r>
            <a:r>
              <a:rPr b="0" lang="ru-RU" sz="1600" spc="-1" strike="noStrike">
                <a:solidFill>
                  <a:srgbClr val="000000"/>
                </a:solidFill>
                <a:latin typeface="Comic Sans MS"/>
                <a:ea typeface="Microsoft YaHei"/>
              </a:rPr>
              <a:t> </a:t>
            </a:r>
            <a:endParaRPr b="0" lang="ru-RU" sz="1600" spc="-1" strike="noStrike">
              <a:latin typeface="Arial"/>
            </a:endParaRPr>
          </a:p>
        </p:txBody>
      </p:sp>
      <p:sp>
        <p:nvSpPr>
          <p:cNvPr id="211" name="CustomShape 6"/>
          <p:cNvSpPr/>
          <p:nvPr/>
        </p:nvSpPr>
        <p:spPr>
          <a:xfrm>
            <a:off x="1187640" y="5445360"/>
            <a:ext cx="835560" cy="361080"/>
          </a:xfrm>
          <a:prstGeom prst="rect">
            <a:avLst/>
          </a:prstGeom>
          <a:noFill/>
          <a:ln>
            <a:noFill/>
          </a:ln>
        </p:spPr>
        <p:style>
          <a:lnRef idx="0"/>
          <a:fillRef idx="0"/>
          <a:effectRef idx="0"/>
          <a:fontRef idx="minor"/>
        </p:style>
      </p:sp>
      <p:sp>
        <p:nvSpPr>
          <p:cNvPr id="212" name="CustomShape 7"/>
          <p:cNvSpPr/>
          <p:nvPr/>
        </p:nvSpPr>
        <p:spPr>
          <a:xfrm>
            <a:off x="2376000" y="4896000"/>
            <a:ext cx="1673640" cy="361080"/>
          </a:xfrm>
          <a:prstGeom prst="rect">
            <a:avLst/>
          </a:prstGeom>
          <a:noFill/>
          <a:ln>
            <a:noFill/>
          </a:ln>
        </p:spPr>
        <p:style>
          <a:lnRef idx="0"/>
          <a:fillRef idx="0"/>
          <a:effectRef idx="0"/>
          <a:fontRef idx="minor"/>
        </p:style>
      </p:sp>
      <p:sp>
        <p:nvSpPr>
          <p:cNvPr id="213" name="CustomShape 8"/>
          <p:cNvSpPr/>
          <p:nvPr/>
        </p:nvSpPr>
        <p:spPr>
          <a:xfrm>
            <a:off x="3024000" y="5544000"/>
            <a:ext cx="835560" cy="361080"/>
          </a:xfrm>
          <a:prstGeom prst="rect">
            <a:avLst/>
          </a:prstGeom>
          <a:noFill/>
          <a:ln>
            <a:noFill/>
          </a:ln>
        </p:spPr>
        <p:style>
          <a:lnRef idx="0"/>
          <a:fillRef idx="0"/>
          <a:effectRef idx="0"/>
          <a:fontRef idx="minor"/>
        </p:style>
      </p:sp>
      <p:sp>
        <p:nvSpPr>
          <p:cNvPr id="214" name="CustomShape 9"/>
          <p:cNvSpPr/>
          <p:nvPr/>
        </p:nvSpPr>
        <p:spPr>
          <a:xfrm>
            <a:off x="5400000" y="4320000"/>
            <a:ext cx="1290960" cy="909000"/>
          </a:xfrm>
          <a:prstGeom prst="rect">
            <a:avLst/>
          </a:prstGeom>
          <a:noFill/>
          <a:ln>
            <a:noFill/>
          </a:ln>
        </p:spPr>
        <p:style>
          <a:lnRef idx="0"/>
          <a:fillRef idx="0"/>
          <a:effectRef idx="0"/>
          <a:fontRef idx="minor"/>
        </p:style>
      </p:sp>
      <p:pic>
        <p:nvPicPr>
          <p:cNvPr id="215" name="" descr=""/>
          <p:cNvPicPr/>
          <p:nvPr/>
        </p:nvPicPr>
        <p:blipFill>
          <a:blip r:embed="rId1"/>
          <a:stretch/>
        </p:blipFill>
        <p:spPr>
          <a:xfrm>
            <a:off x="271080" y="554400"/>
            <a:ext cx="2284200" cy="2284200"/>
          </a:xfrm>
          <a:prstGeom prst="rect">
            <a:avLst/>
          </a:prstGeom>
          <a:ln>
            <a:noFill/>
          </a:ln>
        </p:spPr>
      </p:pic>
      <p:sp>
        <p:nvSpPr>
          <p:cNvPr id="216" name="CustomShape 10"/>
          <p:cNvSpPr/>
          <p:nvPr/>
        </p:nvSpPr>
        <p:spPr>
          <a:xfrm>
            <a:off x="2557080" y="1008000"/>
            <a:ext cx="6441120" cy="1063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600" spc="-1" strike="noStrike">
                <a:solidFill>
                  <a:srgbClr val="000000"/>
                </a:solidFill>
                <a:latin typeface="Comic Sans MS"/>
                <a:ea typeface="DejaVu Sans"/>
              </a:rPr>
              <a:t>The AntiCoincidence Shield of the SPectrometer on the INTEGRAL (ACS SPI) records primary and secondary HXR   https://isdc.unige.ch/~savchenk/spiacs-online/spiacspnlc.pl. </a:t>
            </a:r>
            <a:endParaRPr b="0" lang="ru-RU" sz="1600" spc="-1" strike="noStrike">
              <a:latin typeface="Arial"/>
            </a:endParaRPr>
          </a:p>
          <a:p>
            <a:pPr>
              <a:lnSpc>
                <a:spcPct val="100000"/>
              </a:lnSpc>
            </a:pPr>
            <a:r>
              <a:rPr b="0" lang="ru-RU" sz="1600" spc="-1" strike="noStrike">
                <a:solidFill>
                  <a:srgbClr val="000000"/>
                </a:solidFill>
                <a:latin typeface="Comic Sans MS"/>
                <a:ea typeface="Microsoft YaHei"/>
              </a:rPr>
              <a:t> </a:t>
            </a:r>
            <a:r>
              <a:rPr b="0" lang="ru-RU" sz="1600" spc="-1" strike="noStrike">
                <a:solidFill>
                  <a:srgbClr val="000000"/>
                </a:solidFill>
                <a:latin typeface="Comic Sans MS"/>
                <a:ea typeface="Microsoft YaHei"/>
              </a:rPr>
              <a:t>The secondary HXR is due to galactic and solar CR protons. </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CustomShape 1"/>
          <p:cNvSpPr/>
          <p:nvPr/>
        </p:nvSpPr>
        <p:spPr>
          <a:xfrm>
            <a:off x="457200" y="293760"/>
            <a:ext cx="8223480" cy="603720"/>
          </a:xfrm>
          <a:prstGeom prst="rect">
            <a:avLst/>
          </a:prstGeom>
          <a:noFill/>
          <a:ln>
            <a:noFill/>
          </a:ln>
        </p:spPr>
        <p:style>
          <a:lnRef idx="0"/>
          <a:fillRef idx="0"/>
          <a:effectRef idx="0"/>
          <a:fontRef idx="minor"/>
        </p:style>
        <p:txBody>
          <a:bodyPr lIns="0" rIns="0" tIns="0" bIns="0" anchor="ctr">
            <a:noAutofit/>
          </a:bodyPr>
          <a:p>
            <a:pPr>
              <a:lnSpc>
                <a:spcPct val="90000"/>
              </a:lnSpc>
            </a:pPr>
            <a:r>
              <a:rPr b="0" lang="ru-RU" sz="3600" spc="-1" strike="noStrike">
                <a:solidFill>
                  <a:srgbClr val="000000"/>
                </a:solidFill>
                <a:latin typeface="Comic Sans MS"/>
                <a:ea typeface="DejaVu Sans"/>
              </a:rPr>
              <a:t>Registration of GLE and subGLE</a:t>
            </a:r>
            <a:endParaRPr b="0" lang="ru-RU" sz="3600" spc="-1" strike="noStrike">
              <a:latin typeface="Arial"/>
            </a:endParaRPr>
          </a:p>
        </p:txBody>
      </p:sp>
      <p:sp>
        <p:nvSpPr>
          <p:cNvPr id="218" name="CustomShape 2"/>
          <p:cNvSpPr/>
          <p:nvPr/>
        </p:nvSpPr>
        <p:spPr>
          <a:xfrm>
            <a:off x="457200" y="3134520"/>
            <a:ext cx="8223480" cy="1656360"/>
          </a:xfrm>
          <a:prstGeom prst="rect">
            <a:avLst/>
          </a:prstGeom>
          <a:noFill/>
          <a:ln>
            <a:noFill/>
          </a:ln>
        </p:spPr>
        <p:style>
          <a:lnRef idx="0"/>
          <a:fillRef idx="0"/>
          <a:effectRef idx="0"/>
          <a:fontRef idx="minor"/>
        </p:style>
        <p:txBody>
          <a:bodyPr lIns="0" rIns="0" tIns="0" bIns="0" anchor="ctr">
            <a:noAutofit/>
          </a:bodyPr>
          <a:p>
            <a:pPr marL="228600" indent="-222840">
              <a:lnSpc>
                <a:spcPct val="90000"/>
              </a:lnSpc>
              <a:spcBef>
                <a:spcPts val="1001"/>
              </a:spcBef>
              <a:buClr>
                <a:srgbClr val="000000"/>
              </a:buClr>
              <a:buFont typeface="Arial"/>
              <a:buChar char="•"/>
            </a:pPr>
            <a:r>
              <a:rPr b="0" lang="ru-RU" sz="2400" spc="-1" strike="noStrike">
                <a:solidFill>
                  <a:srgbClr val="000000"/>
                </a:solidFill>
                <a:latin typeface="Comic Sans MS"/>
                <a:ea typeface="DejaVu Sans"/>
              </a:rPr>
              <a:t>Sub GLE – response of two high altitude NMs, protons with energy less than atmospheric cutoff ~430 MeV</a:t>
            </a:r>
            <a:endParaRPr b="0" lang="ru-RU" sz="2400" spc="-1" strike="noStrike">
              <a:latin typeface="Arial"/>
            </a:endParaRPr>
          </a:p>
          <a:p>
            <a:pPr marL="228600" indent="-222840">
              <a:lnSpc>
                <a:spcPct val="90000"/>
              </a:lnSpc>
              <a:spcBef>
                <a:spcPts val="1001"/>
              </a:spcBef>
              <a:buClr>
                <a:srgbClr val="000000"/>
              </a:buClr>
              <a:buFont typeface="Arial"/>
              <a:buChar char="•"/>
            </a:pPr>
            <a:r>
              <a:rPr b="0" lang="ru-RU" sz="2400" spc="-1" strike="noStrike">
                <a:solidFill>
                  <a:srgbClr val="000000"/>
                </a:solidFill>
                <a:latin typeface="Comic Sans MS"/>
                <a:ea typeface="DejaVu Sans"/>
              </a:rPr>
              <a:t>GLE –response of two NMs, one of them is not high altitude,  protons with energy more than atmosperic and geomagnetic cutoff</a:t>
            </a:r>
            <a:endParaRPr b="0" lang="ru-RU" sz="2400" spc="-1" strike="noStrike">
              <a:latin typeface="Arial"/>
            </a:endParaRPr>
          </a:p>
          <a:p>
            <a:pPr marL="228600" indent="-222840">
              <a:lnSpc>
                <a:spcPct val="90000"/>
              </a:lnSpc>
              <a:spcBef>
                <a:spcPts val="1001"/>
              </a:spcBef>
              <a:buClr>
                <a:srgbClr val="000000"/>
              </a:buClr>
              <a:buFont typeface="Arial"/>
              <a:buChar char="•"/>
            </a:pPr>
            <a:r>
              <a:rPr b="0" lang="ru-RU" sz="2400" spc="-1" strike="noStrike">
                <a:solidFill>
                  <a:srgbClr val="000000"/>
                </a:solidFill>
                <a:latin typeface="Comic Sans MS"/>
                <a:ea typeface="DejaVu Sans"/>
              </a:rPr>
              <a:t>Spectrum of GLE protons is not only the result of their acceleration, but also of  their propagation.</a:t>
            </a:r>
            <a:endParaRPr b="0" lang="ru-RU" sz="2400" spc="-1" strike="noStrike">
              <a:latin typeface="Arial"/>
            </a:endParaRPr>
          </a:p>
        </p:txBody>
      </p:sp>
      <p:pic>
        <p:nvPicPr>
          <p:cNvPr id="219" name="Object 3" descr=""/>
          <p:cNvPicPr/>
          <p:nvPr/>
        </p:nvPicPr>
        <p:blipFill>
          <a:blip r:embed="rId1"/>
          <a:stretch/>
        </p:blipFill>
        <p:spPr>
          <a:xfrm>
            <a:off x="1295280" y="1330200"/>
            <a:ext cx="6090120" cy="258984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CustomShape 1"/>
          <p:cNvSpPr/>
          <p:nvPr/>
        </p:nvSpPr>
        <p:spPr>
          <a:xfrm>
            <a:off x="3558600" y="352440"/>
            <a:ext cx="277380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3600" spc="-1" strike="noStrike">
                <a:solidFill>
                  <a:srgbClr val="000000"/>
                </a:solidFill>
                <a:latin typeface="Comic Sans MS"/>
                <a:ea typeface="DejaVu Sans"/>
              </a:rPr>
              <a:t>METHODS</a:t>
            </a:r>
            <a:endParaRPr b="0" lang="ru-RU" sz="3600" spc="-1" strike="noStrike">
              <a:latin typeface="Arial"/>
            </a:endParaRPr>
          </a:p>
        </p:txBody>
      </p:sp>
      <p:pic>
        <p:nvPicPr>
          <p:cNvPr id="221" name="" descr=""/>
          <p:cNvPicPr/>
          <p:nvPr/>
        </p:nvPicPr>
        <p:blipFill>
          <a:blip r:embed="rId1"/>
          <a:stretch/>
        </p:blipFill>
        <p:spPr>
          <a:xfrm>
            <a:off x="144000" y="1368000"/>
            <a:ext cx="8980560" cy="496116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2" name="" descr=""/>
          <p:cNvPicPr/>
          <p:nvPr/>
        </p:nvPicPr>
        <p:blipFill>
          <a:blip r:embed="rId1"/>
          <a:stretch/>
        </p:blipFill>
        <p:spPr>
          <a:xfrm>
            <a:off x="144000" y="1008000"/>
            <a:ext cx="4463640" cy="3155040"/>
          </a:xfrm>
          <a:prstGeom prst="rect">
            <a:avLst/>
          </a:prstGeom>
          <a:ln>
            <a:noFill/>
          </a:ln>
        </p:spPr>
      </p:pic>
      <p:pic>
        <p:nvPicPr>
          <p:cNvPr id="223" name="" descr=""/>
          <p:cNvPicPr/>
          <p:nvPr/>
        </p:nvPicPr>
        <p:blipFill>
          <a:blip r:embed="rId2"/>
          <a:stretch/>
        </p:blipFill>
        <p:spPr>
          <a:xfrm>
            <a:off x="4320000" y="839160"/>
            <a:ext cx="4749840" cy="3357720"/>
          </a:xfrm>
          <a:prstGeom prst="rect">
            <a:avLst/>
          </a:prstGeom>
          <a:ln>
            <a:noFill/>
          </a:ln>
        </p:spPr>
      </p:pic>
      <p:sp>
        <p:nvSpPr>
          <p:cNvPr id="224" name="CustomShape 1"/>
          <p:cNvSpPr/>
          <p:nvPr/>
        </p:nvSpPr>
        <p:spPr>
          <a:xfrm>
            <a:off x="84240" y="4154760"/>
            <a:ext cx="8984160" cy="363600"/>
          </a:xfrm>
          <a:prstGeom prst="rect">
            <a:avLst/>
          </a:prstGeom>
          <a:noFill/>
          <a:ln>
            <a:noFill/>
          </a:ln>
        </p:spPr>
        <p:style>
          <a:lnRef idx="0"/>
          <a:fillRef idx="0"/>
          <a:effectRef idx="0"/>
          <a:fontRef idx="minor"/>
        </p:style>
      </p:sp>
      <p:sp>
        <p:nvSpPr>
          <p:cNvPr id="225" name="CustomShape 2"/>
          <p:cNvSpPr/>
          <p:nvPr/>
        </p:nvSpPr>
        <p:spPr>
          <a:xfrm>
            <a:off x="360360" y="360000"/>
            <a:ext cx="3957120" cy="577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3200" spc="-1" strike="noStrike">
                <a:solidFill>
                  <a:srgbClr val="000000"/>
                </a:solidFill>
                <a:latin typeface="Comic Sans MS"/>
                <a:ea typeface="DejaVu Sans"/>
              </a:rPr>
              <a:t>GLE71 17/05/2012</a:t>
            </a:r>
            <a:endParaRPr b="0" lang="ru-RU" sz="3200" spc="-1" strike="noStrike">
              <a:latin typeface="Arial"/>
            </a:endParaRPr>
          </a:p>
        </p:txBody>
      </p:sp>
      <p:sp>
        <p:nvSpPr>
          <p:cNvPr id="226" name="CustomShape 3"/>
          <p:cNvSpPr/>
          <p:nvPr/>
        </p:nvSpPr>
        <p:spPr>
          <a:xfrm>
            <a:off x="4883400" y="354960"/>
            <a:ext cx="3885480" cy="577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3200" spc="-1" strike="noStrike">
                <a:solidFill>
                  <a:srgbClr val="000000"/>
                </a:solidFill>
                <a:latin typeface="Comic Sans MS"/>
                <a:ea typeface="DejaVu Sans"/>
              </a:rPr>
              <a:t>GLE72 10/09/2017</a:t>
            </a:r>
            <a:endParaRPr b="0" lang="ru-RU" sz="3200" spc="-1" strike="noStrike">
              <a:latin typeface="Arial"/>
            </a:endParaRPr>
          </a:p>
        </p:txBody>
      </p:sp>
      <p:graphicFrame>
        <p:nvGraphicFramePr>
          <p:cNvPr id="227" name="Table 4"/>
          <p:cNvGraphicFramePr/>
          <p:nvPr/>
        </p:nvGraphicFramePr>
        <p:xfrm>
          <a:off x="252720" y="4430160"/>
          <a:ext cx="8711640" cy="1855800"/>
        </p:xfrm>
        <a:graphic>
          <a:graphicData uri="http://schemas.openxmlformats.org/drawingml/2006/table">
            <a:tbl>
              <a:tblPr/>
              <a:tblGrid>
                <a:gridCol w="1243800"/>
                <a:gridCol w="1427400"/>
                <a:gridCol w="1060200"/>
                <a:gridCol w="1243800"/>
                <a:gridCol w="1243800"/>
                <a:gridCol w="1243800"/>
                <a:gridCol w="1249200"/>
              </a:tblGrid>
              <a:tr h="375120">
                <a:tc>
                  <a:txBody>
                    <a:bodyPr lIns="90000" rIns="90000">
                      <a:noAutofit/>
                    </a:bodyPr>
                    <a:p>
                      <a:pPr>
                        <a:lnSpc>
                          <a:spcPct val="150000"/>
                        </a:lnSpc>
                      </a:pPr>
                      <a:r>
                        <a:rPr b="0" lang="ru-RU" sz="1400" spc="-1" strike="noStrike">
                          <a:latin typeface="Times New Roman"/>
                        </a:rPr>
                        <a:t>date</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NM onset,  min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P, MV</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β</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T delay, min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τ, min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Ɛ,  V/cm</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375120">
                <a:tc rowSpan="2">
                  <a:txBody>
                    <a:bodyPr lIns="90000" rIns="90000">
                      <a:noAutofit/>
                    </a:bodyPr>
                    <a:p>
                      <a:pPr>
                        <a:lnSpc>
                          <a:spcPct val="100000"/>
                        </a:lnSpc>
                      </a:pPr>
                      <a:r>
                        <a:rPr b="0" lang="ru-RU" sz="1400" spc="-1" strike="noStrike">
                          <a:latin typeface="Arial"/>
                        </a:rPr>
                        <a:t>17/05/2012</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+13 OULU</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996</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0.73</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ea typeface="Times New Roman"/>
                        </a:rPr>
                        <a:t>7.3 E-5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375120">
                <a:tc vMerge="1">
                  <a:tcPr marL="90000" marR="90000">
                    <a:solidFill>
                      <a:srgbClr val="729fcf"/>
                    </a:solidFill>
                  </a:tcPr>
                </a:tc>
                <a:tc>
                  <a:txBody>
                    <a:bodyPr lIns="90000" rIns="90000">
                      <a:noAutofit/>
                    </a:bodyPr>
                    <a:p>
                      <a:pPr>
                        <a:lnSpc>
                          <a:spcPct val="150000"/>
                        </a:lnSpc>
                      </a:pPr>
                      <a:r>
                        <a:rPr b="0" lang="ru-RU" sz="1400" spc="-1" strike="noStrike">
                          <a:latin typeface="Times New Roman"/>
                        </a:rPr>
                        <a:t>+20 KIEL</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2360</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0.92</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3.4</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16.7</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7.4 E-5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65400">
                <a:tc rowSpan="2">
                  <a:txBody>
                    <a:bodyPr lIns="90000" rIns="90000">
                      <a:noAutofit/>
                    </a:bodyPr>
                    <a:p>
                      <a:pPr>
                        <a:lnSpc>
                          <a:spcPct val="100000"/>
                        </a:lnSpc>
                      </a:pPr>
                      <a:r>
                        <a:rPr b="0" lang="ru-RU" sz="1400" spc="-1" strike="noStrike">
                          <a:latin typeface="Times New Roman"/>
                        </a:rPr>
                        <a:t>10/09/2017</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+8 FSMT</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996</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0.73</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1.5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3.2 E-4</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365400">
                <a:tc vMerge="1">
                  <a:tcPr marL="90000" marR="90000">
                    <a:solidFill>
                      <a:srgbClr val="729fcf"/>
                    </a:solidFill>
                  </a:tcPr>
                </a:tc>
                <a:tc>
                  <a:txBody>
                    <a:bodyPr lIns="90000" rIns="90000">
                      <a:noAutofit/>
                    </a:bodyPr>
                    <a:p>
                      <a:pPr algn="just">
                        <a:lnSpc>
                          <a:spcPct val="100000"/>
                        </a:lnSpc>
                      </a:pPr>
                      <a:r>
                        <a:rPr b="0" lang="ru-RU" sz="1400" spc="-1" strike="noStrike">
                          <a:latin typeface="Times New Roman"/>
                        </a:rPr>
                        <a:t>+18 LMSK</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1400" spc="-1" strike="noStrike">
                          <a:latin typeface="Times New Roman"/>
                        </a:rPr>
                        <a:t>3840</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1400" spc="-1" strike="noStrike">
                          <a:latin typeface="Times New Roman"/>
                        </a:rPr>
                        <a:t>0.97</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1400" spc="-1" strike="noStrike">
                          <a:latin typeface="Times New Roman"/>
                        </a:rPr>
                        <a:t>2.8</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1400" spc="-1" strike="noStrike">
                          <a:latin typeface="Times New Roman"/>
                        </a:rPr>
                        <a:t>15.2</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00000"/>
                        </a:lnSpc>
                      </a:pPr>
                      <a:r>
                        <a:rPr b="0" lang="ru-RU" sz="1400" spc="-1" strike="noStrike">
                          <a:latin typeface="Times New Roman"/>
                        </a:rPr>
                        <a:t>1.4 E-4</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8" name="" descr=""/>
          <p:cNvPicPr/>
          <p:nvPr/>
        </p:nvPicPr>
        <p:blipFill>
          <a:blip r:embed="rId1"/>
          <a:stretch/>
        </p:blipFill>
        <p:spPr>
          <a:xfrm>
            <a:off x="72000" y="216000"/>
            <a:ext cx="4273920" cy="3020400"/>
          </a:xfrm>
          <a:prstGeom prst="rect">
            <a:avLst/>
          </a:prstGeom>
          <a:ln>
            <a:noFill/>
          </a:ln>
        </p:spPr>
      </p:pic>
      <p:pic>
        <p:nvPicPr>
          <p:cNvPr id="229" name="" descr=""/>
          <p:cNvPicPr/>
          <p:nvPr/>
        </p:nvPicPr>
        <p:blipFill>
          <a:blip r:embed="rId2"/>
          <a:stretch/>
        </p:blipFill>
        <p:spPr>
          <a:xfrm>
            <a:off x="4567320" y="3418200"/>
            <a:ext cx="4429440" cy="3130200"/>
          </a:xfrm>
          <a:prstGeom prst="rect">
            <a:avLst/>
          </a:prstGeom>
          <a:ln>
            <a:noFill/>
          </a:ln>
        </p:spPr>
      </p:pic>
      <p:sp>
        <p:nvSpPr>
          <p:cNvPr id="230" name="CustomShape 1"/>
          <p:cNvSpPr/>
          <p:nvPr/>
        </p:nvSpPr>
        <p:spPr>
          <a:xfrm>
            <a:off x="4464000" y="451080"/>
            <a:ext cx="4578120" cy="228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Comic Sans MS"/>
                <a:ea typeface="Microsoft YaHei"/>
              </a:rPr>
              <a:t>«Early» and weak  proton enhancements registered by ACS SPI associated with impulsive flares on July 16, 2023 (S23W58, M4.0), May 14 мая (S18W89, X8.7) and December 8 (S08W54, X2.2) 2024 may be considered as p</a:t>
            </a:r>
            <a:r>
              <a:rPr b="0" lang="ru-RU" sz="1800" spc="-1" strike="noStrike">
                <a:solidFill>
                  <a:srgbClr val="000000"/>
                </a:solidFill>
                <a:latin typeface="Comic Sans MS"/>
                <a:ea typeface="DejaVu Sans"/>
              </a:rPr>
              <a:t>attern examples for initial stage of large SEP events (Struminsky et al., 2025).</a:t>
            </a:r>
            <a:endParaRPr b="0" lang="ru-RU" sz="1800" spc="-1" strike="noStrike">
              <a:latin typeface="Arial"/>
            </a:endParaRPr>
          </a:p>
        </p:txBody>
      </p:sp>
      <p:sp>
        <p:nvSpPr>
          <p:cNvPr id="231" name="CustomShape 2"/>
          <p:cNvSpPr/>
          <p:nvPr/>
        </p:nvSpPr>
        <p:spPr>
          <a:xfrm>
            <a:off x="184680" y="3238200"/>
            <a:ext cx="4277520" cy="39301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Comic Sans MS"/>
                <a:ea typeface="DejaVu Sans"/>
              </a:rPr>
              <a:t>The GLE events of the 25th solar cycle:</a:t>
            </a:r>
            <a:endParaRPr b="0" lang="ru-RU" sz="1800" spc="-1" strike="noStrike">
              <a:latin typeface="Arial"/>
            </a:endParaRPr>
          </a:p>
          <a:p>
            <a:pPr>
              <a:lnSpc>
                <a:spcPct val="100000"/>
              </a:lnSpc>
            </a:pPr>
            <a:endParaRPr b="0" lang="ru-RU" sz="1800" spc="-1" strike="noStrike">
              <a:latin typeface="Arial"/>
            </a:endParaRPr>
          </a:p>
          <a:p>
            <a:pPr>
              <a:lnSpc>
                <a:spcPct val="100000"/>
              </a:lnSpc>
            </a:pPr>
            <a:r>
              <a:rPr b="0" lang="ru-RU" sz="1800" spc="-1" strike="noStrike">
                <a:solidFill>
                  <a:srgbClr val="000000"/>
                </a:solidFill>
                <a:latin typeface="Comic Sans MS"/>
                <a:ea typeface="DejaVu Sans"/>
              </a:rPr>
              <a:t>GLE 73 28/10/2021 (S26W05, X1.1) </a:t>
            </a:r>
            <a:endParaRPr b="0" lang="ru-RU" sz="1800" spc="-1" strike="noStrike">
              <a:latin typeface="Arial"/>
            </a:endParaRPr>
          </a:p>
          <a:p>
            <a:pPr>
              <a:lnSpc>
                <a:spcPct val="100000"/>
              </a:lnSpc>
            </a:pPr>
            <a:r>
              <a:rPr b="0" lang="ru-RU" sz="1800" spc="-1" strike="noStrike">
                <a:solidFill>
                  <a:srgbClr val="000000"/>
                </a:solidFill>
                <a:latin typeface="Comic Sans MS"/>
                <a:ea typeface="DejaVu Sans"/>
              </a:rPr>
              <a:t>GLE 74 11/05/2024 (S15W45, X5.8)</a:t>
            </a:r>
            <a:endParaRPr b="0" lang="ru-RU" sz="1800" spc="-1" strike="noStrike">
              <a:latin typeface="Arial"/>
            </a:endParaRPr>
          </a:p>
          <a:p>
            <a:pPr>
              <a:lnSpc>
                <a:spcPct val="100000"/>
              </a:lnSpc>
            </a:pPr>
            <a:r>
              <a:rPr b="0" lang="ru-RU" sz="1800" spc="-1" strike="noStrike">
                <a:solidFill>
                  <a:srgbClr val="000000"/>
                </a:solidFill>
                <a:latin typeface="Comic Sans MS"/>
                <a:ea typeface="DejaVu Sans"/>
              </a:rPr>
              <a:t>GLE 75 08/06/2024 (S18W53, M9.7)</a:t>
            </a:r>
            <a:endParaRPr b="0" lang="ru-RU" sz="1800" spc="-1" strike="noStrike">
              <a:latin typeface="Arial"/>
            </a:endParaRPr>
          </a:p>
          <a:p>
            <a:pPr>
              <a:lnSpc>
                <a:spcPct val="100000"/>
              </a:lnSpc>
            </a:pPr>
            <a:r>
              <a:rPr b="0" lang="ru-RU" sz="1800" spc="-1" strike="noStrike">
                <a:solidFill>
                  <a:srgbClr val="000000"/>
                </a:solidFill>
                <a:latin typeface="Comic Sans MS"/>
                <a:ea typeface="DejaVu Sans"/>
              </a:rPr>
              <a:t>GLE 76 21/11/2024 (behind the limb)</a:t>
            </a:r>
            <a:endParaRPr b="0" lang="ru-RU" sz="1800" spc="-1" strike="noStrike">
              <a:latin typeface="Arial"/>
            </a:endParaRPr>
          </a:p>
          <a:p>
            <a:pPr>
              <a:lnSpc>
                <a:spcPct val="100000"/>
              </a:lnSpc>
            </a:pPr>
            <a:endParaRPr b="0" lang="ru-RU" sz="1800" spc="-1" strike="noStrike">
              <a:latin typeface="Arial"/>
            </a:endParaRPr>
          </a:p>
          <a:p>
            <a:pPr>
              <a:lnSpc>
                <a:spcPct val="100000"/>
              </a:lnSpc>
            </a:pPr>
            <a:r>
              <a:rPr b="0" lang="ru-RU" sz="1800" spc="-1" strike="noStrike">
                <a:solidFill>
                  <a:srgbClr val="000000"/>
                </a:solidFill>
                <a:latin typeface="Comic Sans MS"/>
                <a:ea typeface="DejaVu Sans"/>
              </a:rPr>
              <a:t>The subGLE events of the 24th cycle:</a:t>
            </a:r>
            <a:endParaRPr b="0" lang="ru-RU" sz="1800" spc="-1" strike="noStrike">
              <a:latin typeface="Arial"/>
            </a:endParaRPr>
          </a:p>
          <a:p>
            <a:pPr>
              <a:lnSpc>
                <a:spcPct val="100000"/>
              </a:lnSpc>
            </a:pPr>
            <a:endParaRPr b="0" lang="ru-RU" sz="1800" spc="-1" strike="noStrike">
              <a:latin typeface="Arial"/>
            </a:endParaRPr>
          </a:p>
          <a:p>
            <a:pPr>
              <a:lnSpc>
                <a:spcPct val="100000"/>
              </a:lnSpc>
            </a:pPr>
            <a:r>
              <a:rPr b="0" lang="ru-RU" sz="1800" spc="-1" strike="noStrike">
                <a:solidFill>
                  <a:srgbClr val="000000"/>
                </a:solidFill>
                <a:latin typeface="Comic Sans MS"/>
                <a:ea typeface="DejaVu Sans"/>
              </a:rPr>
              <a:t>January 27, 2012 (N27W71, X1.7)</a:t>
            </a:r>
            <a:endParaRPr b="0" lang="ru-RU" sz="1800" spc="-1" strike="noStrike">
              <a:latin typeface="Arial"/>
            </a:endParaRPr>
          </a:p>
          <a:p>
            <a:pPr>
              <a:lnSpc>
                <a:spcPct val="100000"/>
              </a:lnSpc>
            </a:pPr>
            <a:r>
              <a:rPr b="0" lang="ru-RU" sz="1800" spc="-1" strike="noStrike">
                <a:solidFill>
                  <a:srgbClr val="000000"/>
                </a:solidFill>
                <a:latin typeface="Comic Sans MS"/>
                <a:ea typeface="Microsoft YaHei"/>
              </a:rPr>
              <a:t>January 06, 2014 (</a:t>
            </a:r>
            <a:r>
              <a:rPr b="0" lang="ru-RU" sz="1800" spc="-1" strike="noStrike">
                <a:solidFill>
                  <a:srgbClr val="000000"/>
                </a:solidFill>
                <a:latin typeface="Comic Sans MS"/>
                <a:ea typeface="DejaVu Sans"/>
              </a:rPr>
              <a:t>behind the limb)</a:t>
            </a:r>
            <a:endParaRPr b="0" lang="ru-RU" sz="1800" spc="-1" strike="noStrike">
              <a:latin typeface="Arial"/>
            </a:endParaRPr>
          </a:p>
          <a:p>
            <a:pPr>
              <a:lnSpc>
                <a:spcPct val="100000"/>
              </a:lnSpc>
            </a:pPr>
            <a:endParaRPr b="0" lang="ru-RU" sz="1800" spc="-1" strike="noStrike">
              <a:latin typeface="Arial"/>
            </a:endParaRPr>
          </a:p>
          <a:p>
            <a:pPr>
              <a:lnSpc>
                <a:spcPct val="100000"/>
              </a:lnSpc>
            </a:pP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CustomShape 1"/>
          <p:cNvSpPr/>
          <p:nvPr/>
        </p:nvSpPr>
        <p:spPr>
          <a:xfrm>
            <a:off x="504000" y="288000"/>
            <a:ext cx="3885480" cy="577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3200" spc="-1" strike="noStrike">
                <a:solidFill>
                  <a:srgbClr val="000000"/>
                </a:solidFill>
                <a:latin typeface="Comic Sans MS"/>
                <a:ea typeface="DejaVu Sans"/>
              </a:rPr>
              <a:t>GLE73 28/10/2021</a:t>
            </a:r>
            <a:endParaRPr b="0" lang="ru-RU" sz="3200" spc="-1" strike="noStrike">
              <a:latin typeface="Arial"/>
            </a:endParaRPr>
          </a:p>
        </p:txBody>
      </p:sp>
      <p:sp>
        <p:nvSpPr>
          <p:cNvPr id="233" name="CustomShape 2"/>
          <p:cNvSpPr/>
          <p:nvPr/>
        </p:nvSpPr>
        <p:spPr>
          <a:xfrm>
            <a:off x="4968000" y="216000"/>
            <a:ext cx="4173480" cy="577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3200" spc="-1" strike="noStrike">
                <a:solidFill>
                  <a:srgbClr val="000000"/>
                </a:solidFill>
                <a:latin typeface="Comic Sans MS"/>
                <a:ea typeface="DejaVu Sans"/>
              </a:rPr>
              <a:t>SubGLE 27/01/2012</a:t>
            </a:r>
            <a:endParaRPr b="0" lang="ru-RU" sz="3200" spc="-1" strike="noStrike">
              <a:latin typeface="Arial"/>
            </a:endParaRPr>
          </a:p>
        </p:txBody>
      </p:sp>
      <p:pic>
        <p:nvPicPr>
          <p:cNvPr id="234" name="" descr=""/>
          <p:cNvPicPr/>
          <p:nvPr/>
        </p:nvPicPr>
        <p:blipFill>
          <a:blip r:embed="rId1"/>
          <a:stretch/>
        </p:blipFill>
        <p:spPr>
          <a:xfrm>
            <a:off x="143640" y="1103760"/>
            <a:ext cx="4749840" cy="3357720"/>
          </a:xfrm>
          <a:prstGeom prst="rect">
            <a:avLst/>
          </a:prstGeom>
          <a:ln>
            <a:noFill/>
          </a:ln>
        </p:spPr>
      </p:pic>
      <p:pic>
        <p:nvPicPr>
          <p:cNvPr id="235" name="" descr=""/>
          <p:cNvPicPr/>
          <p:nvPr/>
        </p:nvPicPr>
        <p:blipFill>
          <a:blip r:embed="rId2"/>
          <a:stretch/>
        </p:blipFill>
        <p:spPr>
          <a:xfrm>
            <a:off x="4993200" y="1512000"/>
            <a:ext cx="4004280" cy="2830320"/>
          </a:xfrm>
          <a:prstGeom prst="rect">
            <a:avLst/>
          </a:prstGeom>
          <a:ln>
            <a:noFill/>
          </a:ln>
        </p:spPr>
      </p:pic>
      <p:graphicFrame>
        <p:nvGraphicFramePr>
          <p:cNvPr id="236" name="Table 3"/>
          <p:cNvGraphicFramePr/>
          <p:nvPr/>
        </p:nvGraphicFramePr>
        <p:xfrm>
          <a:off x="207000" y="4493160"/>
          <a:ext cx="8711640" cy="1894680"/>
        </p:xfrm>
        <a:graphic>
          <a:graphicData uri="http://schemas.openxmlformats.org/drawingml/2006/table">
            <a:tbl>
              <a:tblPr/>
              <a:tblGrid>
                <a:gridCol w="1243800"/>
                <a:gridCol w="1427400"/>
                <a:gridCol w="1060200"/>
                <a:gridCol w="1243800"/>
                <a:gridCol w="1243800"/>
                <a:gridCol w="1243800"/>
                <a:gridCol w="1249200"/>
              </a:tblGrid>
              <a:tr h="375120">
                <a:tc>
                  <a:txBody>
                    <a:bodyPr lIns="90000" rIns="90000">
                      <a:noAutofit/>
                    </a:bodyPr>
                    <a:p>
                      <a:pPr>
                        <a:lnSpc>
                          <a:spcPct val="150000"/>
                        </a:lnSpc>
                      </a:pPr>
                      <a:r>
                        <a:rPr b="0" lang="ru-RU" sz="1400" spc="-1" strike="noStrike">
                          <a:latin typeface="Times New Roman"/>
                        </a:rPr>
                        <a:t>date</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NM onset,  min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P, MV</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β</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T delay, min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τ, min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Ɛ,  V/cm</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404280">
                <a:tc rowSpan="3">
                  <a:txBody>
                    <a:bodyPr lIns="90000" rIns="90000">
                      <a:noAutofit/>
                    </a:bodyPr>
                    <a:p>
                      <a:pPr>
                        <a:lnSpc>
                          <a:spcPct val="100000"/>
                        </a:lnSpc>
                      </a:pPr>
                      <a:r>
                        <a:rPr b="0" lang="ru-RU" sz="1400" spc="-1" strike="noStrike">
                          <a:latin typeface="Arial"/>
                        </a:rPr>
                        <a:t>28/10/2021</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+18 SOPO</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808</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0.65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8.3</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9.7</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ea typeface="Times New Roman"/>
                        </a:rPr>
                        <a:t>3.8 E-5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75120">
                <a:tc vMerge="1">
                  <a:tcPr marL="90000" marR="90000">
                    <a:solidFill>
                      <a:srgbClr val="729fcf"/>
                    </a:solidFill>
                  </a:tcPr>
                </a:tc>
                <a:tc>
                  <a:txBody>
                    <a:bodyPr lIns="90000" rIns="90000">
                      <a:noAutofit/>
                    </a:bodyPr>
                    <a:p>
                      <a:pPr>
                        <a:lnSpc>
                          <a:spcPct val="150000"/>
                        </a:lnSpc>
                      </a:pPr>
                      <a:r>
                        <a:rPr b="0" lang="ru-RU" sz="1400" spc="-1" strike="noStrike">
                          <a:latin typeface="Times New Roman"/>
                        </a:rPr>
                        <a:t>+23  FSMT</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996</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0.73</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16.5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ea typeface="Times New Roman"/>
                        </a:rPr>
                        <a:t>3.4 E-5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375120">
                <a:tc vMerge="1">
                  <a:tcPr marL="90000" marR="90000">
                    <a:solidFill>
                      <a:srgbClr val="729fcf"/>
                    </a:solidFill>
                  </a:tcPr>
                </a:tc>
                <a:tc>
                  <a:txBody>
                    <a:bodyPr lIns="90000" rIns="90000">
                      <a:noAutofit/>
                    </a:bodyPr>
                    <a:p>
                      <a:pPr>
                        <a:lnSpc>
                          <a:spcPct val="150000"/>
                        </a:lnSpc>
                      </a:pPr>
                      <a:r>
                        <a:rPr b="0" lang="ru-RU" sz="1400" spc="-1" strike="noStrike">
                          <a:latin typeface="Times New Roman"/>
                        </a:rPr>
                        <a:t>+38 YKTK</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1650</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0.87</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4.1</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33.9</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2.5 E-5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65400">
                <a:tc>
                  <a:txBody>
                    <a:bodyPr lIns="90000" rIns="90000">
                      <a:noAutofit/>
                    </a:bodyPr>
                    <a:p>
                      <a:pPr>
                        <a:lnSpc>
                          <a:spcPct val="100000"/>
                        </a:lnSpc>
                      </a:pPr>
                      <a:r>
                        <a:rPr b="0" lang="ru-RU" sz="1400" spc="-1" strike="noStrike">
                          <a:latin typeface="Arial"/>
                        </a:rPr>
                        <a:t>27/01/2012</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+15 SOPO</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808</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0.65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8.5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4.4 E-5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CustomShape 1"/>
          <p:cNvSpPr/>
          <p:nvPr/>
        </p:nvSpPr>
        <p:spPr>
          <a:xfrm>
            <a:off x="432000" y="288000"/>
            <a:ext cx="3957840" cy="577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3200" spc="-1" strike="noStrike">
                <a:solidFill>
                  <a:srgbClr val="000000"/>
                </a:solidFill>
                <a:latin typeface="Comic Sans MS"/>
                <a:ea typeface="DejaVu Sans"/>
              </a:rPr>
              <a:t>GLE74 11/05/2024</a:t>
            </a:r>
            <a:endParaRPr b="0" lang="ru-RU" sz="3200" spc="-1" strike="noStrike">
              <a:latin typeface="Arial"/>
            </a:endParaRPr>
          </a:p>
        </p:txBody>
      </p:sp>
      <p:sp>
        <p:nvSpPr>
          <p:cNvPr id="238" name="CustomShape 2"/>
          <p:cNvSpPr/>
          <p:nvPr/>
        </p:nvSpPr>
        <p:spPr>
          <a:xfrm>
            <a:off x="4968000" y="144000"/>
            <a:ext cx="4101480" cy="577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3200" spc="-1" strike="noStrike">
                <a:solidFill>
                  <a:srgbClr val="000000"/>
                </a:solidFill>
                <a:latin typeface="Comic Sans MS"/>
                <a:ea typeface="DejaVu Sans"/>
              </a:rPr>
              <a:t>SubGLE 27/01/2012</a:t>
            </a:r>
            <a:endParaRPr b="0" lang="ru-RU" sz="3200" spc="-1" strike="noStrike">
              <a:latin typeface="Arial"/>
            </a:endParaRPr>
          </a:p>
        </p:txBody>
      </p:sp>
      <p:pic>
        <p:nvPicPr>
          <p:cNvPr id="239" name="" descr=""/>
          <p:cNvPicPr/>
          <p:nvPr/>
        </p:nvPicPr>
        <p:blipFill>
          <a:blip r:embed="rId1"/>
          <a:stretch/>
        </p:blipFill>
        <p:spPr>
          <a:xfrm>
            <a:off x="4627440" y="1080000"/>
            <a:ext cx="4476600" cy="3164400"/>
          </a:xfrm>
          <a:prstGeom prst="rect">
            <a:avLst/>
          </a:prstGeom>
          <a:ln>
            <a:noFill/>
          </a:ln>
        </p:spPr>
      </p:pic>
      <p:pic>
        <p:nvPicPr>
          <p:cNvPr id="240" name="" descr=""/>
          <p:cNvPicPr/>
          <p:nvPr/>
        </p:nvPicPr>
        <p:blipFill>
          <a:blip r:embed="rId2"/>
          <a:stretch/>
        </p:blipFill>
        <p:spPr>
          <a:xfrm>
            <a:off x="1080" y="1080000"/>
            <a:ext cx="4611240" cy="3259440"/>
          </a:xfrm>
          <a:prstGeom prst="rect">
            <a:avLst/>
          </a:prstGeom>
          <a:ln>
            <a:noFill/>
          </a:ln>
        </p:spPr>
      </p:pic>
      <p:graphicFrame>
        <p:nvGraphicFramePr>
          <p:cNvPr id="241" name="Table 3"/>
          <p:cNvGraphicFramePr/>
          <p:nvPr/>
        </p:nvGraphicFramePr>
        <p:xfrm>
          <a:off x="296640" y="4565520"/>
          <a:ext cx="8711640" cy="1546920"/>
        </p:xfrm>
        <a:graphic>
          <a:graphicData uri="http://schemas.openxmlformats.org/drawingml/2006/table">
            <a:tbl>
              <a:tblPr/>
              <a:tblGrid>
                <a:gridCol w="1243800"/>
                <a:gridCol w="1437840"/>
                <a:gridCol w="1049760"/>
                <a:gridCol w="1243800"/>
                <a:gridCol w="1243800"/>
                <a:gridCol w="1243800"/>
                <a:gridCol w="1249200"/>
              </a:tblGrid>
              <a:tr h="379440">
                <a:tc>
                  <a:txBody>
                    <a:bodyPr lIns="90000" rIns="90000">
                      <a:noAutofit/>
                    </a:bodyPr>
                    <a:p>
                      <a:pPr>
                        <a:lnSpc>
                          <a:spcPct val="150000"/>
                        </a:lnSpc>
                      </a:pPr>
                      <a:r>
                        <a:rPr b="0" lang="ru-RU" sz="1400" spc="-1" strike="noStrike">
                          <a:latin typeface="Times New Roman"/>
                        </a:rPr>
                        <a:t>date</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NM onset,  min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P, MV</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β</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T delay, min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τ, min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oAutofit/>
                    </a:bodyPr>
                    <a:p>
                      <a:pPr>
                        <a:lnSpc>
                          <a:spcPct val="150000"/>
                        </a:lnSpc>
                      </a:pPr>
                      <a:r>
                        <a:rPr b="0" lang="ru-RU" sz="1400" spc="-1" strike="noStrike">
                          <a:latin typeface="Times New Roman"/>
                        </a:rPr>
                        <a:t>Ɛ,  V/cm</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408960">
                <a:tc rowSpan="3">
                  <a:txBody>
                    <a:bodyPr lIns="90000" rIns="90000">
                      <a:noAutofit/>
                    </a:bodyPr>
                    <a:p>
                      <a:pPr>
                        <a:lnSpc>
                          <a:spcPct val="100000"/>
                        </a:lnSpc>
                      </a:pPr>
                      <a:r>
                        <a:rPr b="0" lang="ru-RU" sz="1400" spc="-1" strike="noStrike">
                          <a:latin typeface="Arial"/>
                        </a:rPr>
                        <a:t>11/05/2024</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+18 SOPO</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808</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0.65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8.3</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9.7</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ea typeface="Times New Roman"/>
                        </a:rPr>
                        <a:t>3.8 E-5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79440">
                <a:tc vMerge="1">
                  <a:tcPr marL="90000" marR="90000">
                    <a:solidFill>
                      <a:srgbClr val="729fcf"/>
                    </a:solidFill>
                  </a:tcPr>
                </a:tc>
                <a:tc>
                  <a:txBody>
                    <a:bodyPr lIns="90000" rIns="90000">
                      <a:noAutofit/>
                    </a:bodyPr>
                    <a:p>
                      <a:pPr>
                        <a:lnSpc>
                          <a:spcPct val="150000"/>
                        </a:lnSpc>
                      </a:pPr>
                      <a:r>
                        <a:rPr b="0" lang="ru-RU" sz="1400" spc="-1" strike="noStrike">
                          <a:latin typeface="Times New Roman"/>
                        </a:rPr>
                        <a:t>+23  NAIN</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996</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0.73</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rPr>
                        <a:t>16.5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oAutofit/>
                    </a:bodyPr>
                    <a:p>
                      <a:pPr>
                        <a:lnSpc>
                          <a:spcPct val="150000"/>
                        </a:lnSpc>
                      </a:pPr>
                      <a:r>
                        <a:rPr b="0" lang="ru-RU" sz="1400" spc="-1" strike="noStrike">
                          <a:latin typeface="Times New Roman"/>
                          <a:ea typeface="Times New Roman"/>
                        </a:rPr>
                        <a:t>3.4 E-5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379440">
                <a:tc vMerge="1">
                  <a:tcPr marL="90000" marR="90000">
                    <a:solidFill>
                      <a:srgbClr val="729fcf"/>
                    </a:solidFill>
                  </a:tcPr>
                </a:tc>
                <a:tc>
                  <a:txBody>
                    <a:bodyPr lIns="90000" rIns="90000">
                      <a:noAutofit/>
                    </a:bodyPr>
                    <a:p>
                      <a:pPr>
                        <a:lnSpc>
                          <a:spcPct val="150000"/>
                        </a:lnSpc>
                      </a:pPr>
                      <a:r>
                        <a:rPr b="0" lang="ru-RU" sz="1400" spc="-1" strike="noStrike">
                          <a:latin typeface="Times New Roman"/>
                        </a:rPr>
                        <a:t>+38 YKTK</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1650</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0.87</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4.1</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33.9</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oAutofit/>
                    </a:bodyPr>
                    <a:p>
                      <a:pPr>
                        <a:lnSpc>
                          <a:spcPct val="150000"/>
                        </a:lnSpc>
                      </a:pPr>
                      <a:r>
                        <a:rPr b="0" lang="ru-RU" sz="1400" spc="-1" strike="noStrike">
                          <a:latin typeface="Times New Roman"/>
                        </a:rPr>
                        <a:t>2.5 E-5</a:t>
                      </a:r>
                      <a:endParaRPr b="0" lang="ru-RU"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1120</TotalTime>
  <Application>LibreOffice/6.2.8.2$Windows_X86_64 LibreOffice_project/f82ddfca21ebc1e222a662a32b25c0c9d20169ee</Application>
  <Words>1479</Words>
  <Paragraphs>228</Paragraphs>
  <Company>IKI</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2023-09-06T14:55:30Z</dcterms:created>
  <dc:creator>Alex</dc:creator>
  <dc:description/>
  <dc:language>ru-RU</dc:language>
  <cp:lastModifiedBy/>
  <dcterms:modified xsi:type="dcterms:W3CDTF">2025-06-23T15:41:52Z</dcterms:modified>
  <cp:revision>137</cp:revision>
  <dc:subject/>
  <dc:title>Темп ускорения протонов во вспышках М4.0 16 июля и  М5.7 17 июля 2023 года</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Company">
    <vt:lpwstr>IKI</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1</vt:i4>
  </property>
  <property fmtid="{D5CDD505-2E9C-101B-9397-08002B2CF9AE}" pid="9" name="PresentationFormat">
    <vt:lpwstr>Экран (4:3)</vt:lpwstr>
  </property>
  <property fmtid="{D5CDD505-2E9C-101B-9397-08002B2CF9AE}" pid="10" name="ScaleCrop">
    <vt:bool>0</vt:bool>
  </property>
  <property fmtid="{D5CDD505-2E9C-101B-9397-08002B2CF9AE}" pid="11" name="ShareDoc">
    <vt:bool>0</vt:bool>
  </property>
  <property fmtid="{D5CDD505-2E9C-101B-9397-08002B2CF9AE}" pid="12" name="Slides">
    <vt:i4>14</vt:i4>
  </property>
</Properties>
</file>