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6800" cy="30279975"/>
  <p:notesSz cx="6858000" cy="9144000"/>
  <p:defaultTextStyle>
    <a:defPPr>
      <a:defRPr lang="ru-RU"/>
    </a:defPPr>
    <a:lvl1pPr marL="0" algn="l" defTabSz="295211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375" algn="l" defTabSz="295211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15" algn="l" defTabSz="295211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90" algn="l" defTabSz="295211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865" algn="l" defTabSz="295211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605" algn="l" defTabSz="295211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80" algn="l" defTabSz="295211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355" algn="l" defTabSz="295211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095" algn="l" defTabSz="295211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 userDrawn="1">
          <p15:clr>
            <a:srgbClr val="A4A3A4"/>
          </p15:clr>
        </p15:guide>
        <p15:guide id="2" pos="6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0" d="100"/>
          <a:sy n="30" d="100"/>
        </p:scale>
        <p:origin x="-162" y="1434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37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1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9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86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60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8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35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09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375" indent="0">
              <a:buNone/>
              <a:defRPr sz="6500" b="1"/>
            </a:lvl2pPr>
            <a:lvl3pPr marL="2952115" indent="0">
              <a:buNone/>
              <a:defRPr sz="5800" b="1"/>
            </a:lvl3pPr>
            <a:lvl4pPr marL="4428490" indent="0">
              <a:buNone/>
              <a:defRPr sz="5200" b="1"/>
            </a:lvl4pPr>
            <a:lvl5pPr marL="5904865" indent="0">
              <a:buNone/>
              <a:defRPr sz="5200" b="1"/>
            </a:lvl5pPr>
            <a:lvl6pPr marL="7380605" indent="0">
              <a:buNone/>
              <a:defRPr sz="5200" b="1"/>
            </a:lvl6pPr>
            <a:lvl7pPr marL="8856980" indent="0">
              <a:buNone/>
              <a:defRPr sz="5200" b="1"/>
            </a:lvl7pPr>
            <a:lvl8pPr marL="10333355" indent="0">
              <a:buNone/>
              <a:defRPr sz="5200" b="1"/>
            </a:lvl8pPr>
            <a:lvl9pPr marL="11809095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375" indent="0">
              <a:buNone/>
              <a:defRPr sz="6500" b="1"/>
            </a:lvl2pPr>
            <a:lvl3pPr marL="2952115" indent="0">
              <a:buNone/>
              <a:defRPr sz="5800" b="1"/>
            </a:lvl3pPr>
            <a:lvl4pPr marL="4428490" indent="0">
              <a:buNone/>
              <a:defRPr sz="5200" b="1"/>
            </a:lvl4pPr>
            <a:lvl5pPr marL="5904865" indent="0">
              <a:buNone/>
              <a:defRPr sz="5200" b="1"/>
            </a:lvl5pPr>
            <a:lvl6pPr marL="7380605" indent="0">
              <a:buNone/>
              <a:defRPr sz="5200" b="1"/>
            </a:lvl6pPr>
            <a:lvl7pPr marL="8856980" indent="0">
              <a:buNone/>
              <a:defRPr sz="5200" b="1"/>
            </a:lvl7pPr>
            <a:lvl8pPr marL="10333355" indent="0">
              <a:buNone/>
              <a:defRPr sz="5200" b="1"/>
            </a:lvl8pPr>
            <a:lvl9pPr marL="11809095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375" indent="0">
              <a:buNone/>
              <a:defRPr sz="3900"/>
            </a:lvl2pPr>
            <a:lvl3pPr marL="2952115" indent="0">
              <a:buNone/>
              <a:defRPr sz="3200"/>
            </a:lvl3pPr>
            <a:lvl4pPr marL="4428490" indent="0">
              <a:buNone/>
              <a:defRPr sz="2900"/>
            </a:lvl4pPr>
            <a:lvl5pPr marL="5904865" indent="0">
              <a:buNone/>
              <a:defRPr sz="2900"/>
            </a:lvl5pPr>
            <a:lvl6pPr marL="7380605" indent="0">
              <a:buNone/>
              <a:defRPr sz="2900"/>
            </a:lvl6pPr>
            <a:lvl7pPr marL="8856980" indent="0">
              <a:buNone/>
              <a:defRPr sz="2900"/>
            </a:lvl7pPr>
            <a:lvl8pPr marL="10333355" indent="0">
              <a:buNone/>
              <a:defRPr sz="2900"/>
            </a:lvl8pPr>
            <a:lvl9pPr marL="11809095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375" indent="0">
              <a:buNone/>
              <a:defRPr sz="9000"/>
            </a:lvl2pPr>
            <a:lvl3pPr marL="2952115" indent="0">
              <a:buNone/>
              <a:defRPr sz="7700"/>
            </a:lvl3pPr>
            <a:lvl4pPr marL="4428490" indent="0">
              <a:buNone/>
              <a:defRPr sz="6500"/>
            </a:lvl4pPr>
            <a:lvl5pPr marL="5904865" indent="0">
              <a:buNone/>
              <a:defRPr sz="6500"/>
            </a:lvl5pPr>
            <a:lvl6pPr marL="7380605" indent="0">
              <a:buNone/>
              <a:defRPr sz="6500"/>
            </a:lvl6pPr>
            <a:lvl7pPr marL="8856980" indent="0">
              <a:buNone/>
              <a:defRPr sz="6500"/>
            </a:lvl7pPr>
            <a:lvl8pPr marL="10333355" indent="0">
              <a:buNone/>
              <a:defRPr sz="6500"/>
            </a:lvl8pPr>
            <a:lvl9pPr marL="11809095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375" indent="0">
              <a:buNone/>
              <a:defRPr sz="3900"/>
            </a:lvl2pPr>
            <a:lvl3pPr marL="2952115" indent="0">
              <a:buNone/>
              <a:defRPr sz="3200"/>
            </a:lvl3pPr>
            <a:lvl4pPr marL="4428490" indent="0">
              <a:buNone/>
              <a:defRPr sz="2900"/>
            </a:lvl4pPr>
            <a:lvl5pPr marL="5904865" indent="0">
              <a:buNone/>
              <a:defRPr sz="2900"/>
            </a:lvl5pPr>
            <a:lvl6pPr marL="7380605" indent="0">
              <a:buNone/>
              <a:defRPr sz="2900"/>
            </a:lvl6pPr>
            <a:lvl7pPr marL="8856980" indent="0">
              <a:buNone/>
              <a:defRPr sz="2900"/>
            </a:lvl7pPr>
            <a:lvl8pPr marL="10333355" indent="0">
              <a:buNone/>
              <a:defRPr sz="2900"/>
            </a:lvl8pPr>
            <a:lvl9pPr marL="11809095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885D-DD8C-4119-B4A4-38C1BFF23D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7BD7-DBB5-40F1-A35F-61AEFD8865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115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805" indent="-1106805" algn="l" defTabSz="29521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9030" indent="-922655" algn="l" defTabSz="2952115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620" indent="-737870" algn="l" defTabSz="2952115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360" indent="-737870" algn="l" defTabSz="2952115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35" indent="-737870" algn="l" defTabSz="2952115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9110" indent="-737870" algn="l" defTabSz="295211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850" indent="-737870" algn="l" defTabSz="295211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25" indent="-737870" algn="l" defTabSz="295211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600" indent="-737870" algn="l" defTabSz="295211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11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375" algn="l" defTabSz="295211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15" algn="l" defTabSz="295211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90" algn="l" defTabSz="295211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865" algn="l" defTabSz="295211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605" algn="l" defTabSz="295211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80" algn="l" defTabSz="295211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355" algn="l" defTabSz="295211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095" algn="l" defTabSz="295211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0" Type="http://schemas.openxmlformats.org/officeDocument/2006/relationships/image" Target="../media/image19.jpeg"/><Relationship Id="rId2" Type="http://schemas.openxmlformats.org/officeDocument/2006/relationships/image" Target="../media/image2.png"/><Relationship Id="rId19" Type="http://schemas.openxmlformats.org/officeDocument/2006/relationships/image" Target="../media/image18.emf"/><Relationship Id="rId18" Type="http://schemas.openxmlformats.org/officeDocument/2006/relationships/image" Target="../media/image17.emf"/><Relationship Id="rId17" Type="http://schemas.openxmlformats.org/officeDocument/2006/relationships/image" Target="../media/image16.emf"/><Relationship Id="rId16" Type="http://schemas.openxmlformats.org/officeDocument/2006/relationships/image" Target="../media/image15.emf"/><Relationship Id="rId15" Type="http://schemas.openxmlformats.org/officeDocument/2006/relationships/image" Target="../media/image14.emf"/><Relationship Id="rId14" Type="http://schemas.openxmlformats.org/officeDocument/2006/relationships/image" Target="../media/image13.emf"/><Relationship Id="rId13" Type="http://schemas.openxmlformats.org/officeDocument/2006/relationships/image" Target="../media/image12.emf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wmf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906" y="0"/>
            <a:ext cx="18178780" cy="2232248"/>
          </a:xfrm>
        </p:spPr>
        <p:txBody>
          <a:bodyPr>
            <a:normAutofit/>
          </a:bodyPr>
          <a:lstStyle/>
          <a:p>
            <a:r>
              <a:rPr lang="en-US" sz="4400" b="1" dirty="0"/>
              <a:t>DEVELOPMENT OF THE METHOD FOR DETERMINING THE HEAVY ION CHARACTERISTICS USING SOLID-STATE DETECTORS (GLASS, MINERALS)  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7900" y="1890343"/>
            <a:ext cx="15070997" cy="151216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Starkova</a:t>
            </a:r>
            <a:r>
              <a:rPr lang="en-US" sz="3600" b="1" dirty="0">
                <a:solidFill>
                  <a:schemeClr val="tx1"/>
                </a:solidFill>
              </a:rPr>
              <a:t> E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  <a:r>
              <a:rPr lang="en-US" sz="3600" b="1" dirty="0">
                <a:solidFill>
                  <a:schemeClr val="tx1"/>
                </a:solidFill>
              </a:rPr>
              <a:t>N</a:t>
            </a:r>
            <a:r>
              <a:rPr lang="ru-RU" sz="3600" b="1" dirty="0">
                <a:solidFill>
                  <a:schemeClr val="tx1"/>
                </a:solidFill>
              </a:rPr>
              <a:t>.,  </a:t>
            </a:r>
            <a:r>
              <a:rPr lang="en-US" sz="3600" b="1" dirty="0" err="1">
                <a:solidFill>
                  <a:schemeClr val="tx1"/>
                </a:solidFill>
              </a:rPr>
              <a:t>Polukhina</a:t>
            </a:r>
            <a:r>
              <a:rPr lang="en-US" sz="3600" b="1" dirty="0">
                <a:solidFill>
                  <a:schemeClr val="tx1"/>
                </a:solidFill>
              </a:rPr>
              <a:t> N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  <a:r>
              <a:rPr lang="en-US" sz="3600" b="1" dirty="0">
                <a:solidFill>
                  <a:schemeClr val="tx1"/>
                </a:solidFill>
              </a:rPr>
              <a:t>G</a:t>
            </a:r>
            <a:r>
              <a:rPr lang="ru-RU" sz="3600" b="1" dirty="0">
                <a:solidFill>
                  <a:schemeClr val="tx1"/>
                </a:solidFill>
              </a:rPr>
              <a:t>.,  </a:t>
            </a:r>
            <a:r>
              <a:rPr lang="en-US" sz="3600" b="1" dirty="0" err="1">
                <a:solidFill>
                  <a:schemeClr val="tx1"/>
                </a:solidFill>
              </a:rPr>
              <a:t>Starkov</a:t>
            </a:r>
            <a:r>
              <a:rPr lang="en-US" sz="3600" b="1" dirty="0">
                <a:solidFill>
                  <a:schemeClr val="tx1"/>
                </a:solidFill>
              </a:rPr>
              <a:t> N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  <a:r>
              <a:rPr lang="en-US" sz="3600" b="1" dirty="0">
                <a:solidFill>
                  <a:schemeClr val="tx1"/>
                </a:solidFill>
              </a:rPr>
              <a:t>I</a:t>
            </a:r>
            <a:r>
              <a:rPr lang="ru-RU" sz="3600" b="1" dirty="0">
                <a:solidFill>
                  <a:schemeClr val="tx1"/>
                </a:solidFill>
              </a:rPr>
              <a:t>., 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Konovalova</a:t>
            </a:r>
            <a:r>
              <a:rPr lang="en-US" sz="3600" b="1" dirty="0">
                <a:solidFill>
                  <a:schemeClr val="tx1"/>
                </a:solidFill>
              </a:rPr>
              <a:t> N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  <a:r>
              <a:rPr lang="en-US" sz="3600" b="1" dirty="0">
                <a:solidFill>
                  <a:schemeClr val="tx1"/>
                </a:solidFill>
              </a:rPr>
              <a:t>S</a:t>
            </a:r>
            <a:r>
              <a:rPr lang="ru-RU" sz="3600" b="1" dirty="0">
                <a:solidFill>
                  <a:schemeClr val="tx1"/>
                </a:solidFill>
              </a:rPr>
              <a:t>.,  </a:t>
            </a:r>
            <a:endParaRPr lang="en-GB" sz="3600" b="1" dirty="0">
              <a:solidFill>
                <a:schemeClr val="tx1"/>
              </a:solidFill>
            </a:endParaRPr>
          </a:p>
          <a:p>
            <a:r>
              <a:rPr lang="en-US" sz="3600" b="1" dirty="0" err="1">
                <a:solidFill>
                  <a:schemeClr val="tx1"/>
                </a:solidFill>
              </a:rPr>
              <a:t>Okateva</a:t>
            </a:r>
            <a:r>
              <a:rPr lang="en-US" sz="3600" b="1" dirty="0">
                <a:solidFill>
                  <a:schemeClr val="tx1"/>
                </a:solidFill>
              </a:rPr>
              <a:t> N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  <a:r>
              <a:rPr lang="en-US" sz="3600" b="1" dirty="0">
                <a:solidFill>
                  <a:schemeClr val="tx1"/>
                </a:solidFill>
              </a:rPr>
              <a:t>M</a:t>
            </a:r>
            <a:r>
              <a:rPr lang="ru-RU" sz="3600" b="1" dirty="0">
                <a:solidFill>
                  <a:schemeClr val="tx1"/>
                </a:solidFill>
              </a:rPr>
              <a:t>.,  </a:t>
            </a:r>
            <a:r>
              <a:rPr lang="en-US" sz="3600" b="1" dirty="0">
                <a:solidFill>
                  <a:schemeClr val="tx1"/>
                </a:solidFill>
              </a:rPr>
              <a:t> </a:t>
            </a:r>
            <a:r>
              <a:rPr lang="en-US" sz="3600" b="1" dirty="0" err="1">
                <a:solidFill>
                  <a:schemeClr val="tx1"/>
                </a:solidFill>
              </a:rPr>
              <a:t>Chernyavskiy</a:t>
            </a:r>
            <a:r>
              <a:rPr lang="en-US" sz="3600" b="1" dirty="0">
                <a:solidFill>
                  <a:schemeClr val="tx1"/>
                </a:solidFill>
              </a:rPr>
              <a:t> M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  <a:r>
              <a:rPr lang="en-US" sz="3600" b="1" dirty="0">
                <a:solidFill>
                  <a:schemeClr val="tx1"/>
                </a:solidFill>
              </a:rPr>
              <a:t>M</a:t>
            </a:r>
            <a:r>
              <a:rPr lang="ru-RU" sz="3600" b="1" dirty="0">
                <a:solidFill>
                  <a:schemeClr val="tx1"/>
                </a:solidFill>
              </a:rPr>
              <a:t>.,  </a:t>
            </a:r>
            <a:r>
              <a:rPr lang="en-US" sz="3600" b="1" dirty="0" err="1">
                <a:solidFill>
                  <a:schemeClr val="tx1"/>
                </a:solidFill>
              </a:rPr>
              <a:t>Shchedrina</a:t>
            </a:r>
            <a:r>
              <a:rPr lang="ru-RU" sz="3600" b="1" dirty="0">
                <a:solidFill>
                  <a:schemeClr val="tx1"/>
                </a:solidFill>
              </a:rPr>
              <a:t>  </a:t>
            </a:r>
            <a:r>
              <a:rPr lang="en-US" sz="3600" b="1" dirty="0">
                <a:solidFill>
                  <a:schemeClr val="tx1"/>
                </a:solidFill>
              </a:rPr>
              <a:t>T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  <a:r>
              <a:rPr lang="en-US" sz="3600" b="1" dirty="0">
                <a:solidFill>
                  <a:schemeClr val="tx1"/>
                </a:solidFill>
              </a:rPr>
              <a:t>V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  <a:endParaRPr lang="ru-RU" sz="3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533309" y="4205054"/>
            <a:ext cx="2156085" cy="20166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Безымянный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4422" y="4190766"/>
            <a:ext cx="2392843" cy="19837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32539" y="4190766"/>
            <a:ext cx="2088232" cy="1901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6093" y="4739694"/>
            <a:ext cx="128743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the Laboratory elementary particles (LPI) during many years  </a:t>
            </a:r>
            <a:endParaRPr lang="ru-RU" sz="3600" dirty="0"/>
          </a:p>
          <a:p>
            <a:r>
              <a:rPr lang="en-US" sz="3600" dirty="0"/>
              <a:t> solid-state </a:t>
            </a:r>
            <a:r>
              <a:rPr lang="ru-RU" sz="3600" dirty="0"/>
              <a:t> </a:t>
            </a:r>
            <a:r>
              <a:rPr lang="en-US" sz="3600" dirty="0"/>
              <a:t>detectors are used (glasses, minerals, plastics)                                     </a:t>
            </a:r>
            <a:endParaRPr lang="ru-RU" sz="3600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17029" y="7003083"/>
            <a:ext cx="196581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/>
              <a:t>1. </a:t>
            </a:r>
            <a:r>
              <a:rPr lang="en-US" sz="4800" b="1" dirty="0"/>
              <a:t>Determination of nuclear charge in olivine from</a:t>
            </a:r>
            <a:r>
              <a:rPr lang="ru-RU" sz="4800" b="1" dirty="0"/>
              <a:t> </a:t>
            </a:r>
            <a:r>
              <a:rPr lang="en-US" sz="4800" b="1" dirty="0"/>
              <a:t>meteorites</a:t>
            </a:r>
            <a:endParaRPr lang="ru-RU" sz="4800" dirty="0"/>
          </a:p>
          <a:p>
            <a:endParaRPr lang="ru-RU" dirty="0"/>
          </a:p>
        </p:txBody>
      </p:sp>
      <p:pic>
        <p:nvPicPr>
          <p:cNvPr id="10" name="Picture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4264" y="8155211"/>
            <a:ext cx="2402265" cy="1886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2958" y="7867179"/>
            <a:ext cx="2232250" cy="2104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Рисунок 11" descr="C:\Users\Наталья\Desktop\ПАВИКОМ\Pavicom\P2\IMG_20210310_103650.jpg"/>
          <p:cNvPicPr/>
          <p:nvPr/>
        </p:nvPicPr>
        <p:blipFill>
          <a:blip r:embed="rId6" cstate="print"/>
          <a:srcRect t="21889" r="7619"/>
          <a:stretch>
            <a:fillRect/>
          </a:stretch>
        </p:blipFill>
        <p:spPr>
          <a:xfrm>
            <a:off x="12615129" y="8079176"/>
            <a:ext cx="2952328" cy="2063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Картинка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57266" y="8193551"/>
            <a:ext cx="2455570" cy="1975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13935441" y="6186244"/>
            <a:ext cx="6687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Glass              Olivine            Plastic 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985651" y="10364233"/>
            <a:ext cx="2016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Meteorites                                            Epoxy                                                    PAVICOM                                        Nuclear track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18044" y="11203936"/>
            <a:ext cx="197961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measured values are track length L and etching rate V</a:t>
            </a:r>
            <a:r>
              <a:rPr lang="ru-RU" altLang="en-US" sz="4000" dirty="0"/>
              <a:t>.</a:t>
            </a:r>
            <a:r>
              <a:rPr lang="en-US" sz="4000" dirty="0"/>
              <a:t>    The connection Z(L,V) is  necessary</a:t>
            </a:r>
            <a:endParaRPr lang="ru-RU" sz="4000" dirty="0"/>
          </a:p>
        </p:txBody>
      </p:sp>
      <p:pic>
        <p:nvPicPr>
          <p:cNvPr id="25" name="Picture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5899" y="12377960"/>
            <a:ext cx="250063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52400" y="152400"/>
            <a:ext cx="2138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/>
          <p:nvPr/>
        </p:nvGraphicFramePr>
        <p:xfrm>
          <a:off x="5673901" y="12470830"/>
          <a:ext cx="5404404" cy="97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9" imgW="64312800" imgH="10668000" progId="Equation.3">
                  <p:embed/>
                </p:oleObj>
              </mc:Choice>
              <mc:Fallback>
                <p:oleObj name="" r:id="rId9" imgW="64312800" imgH="1066800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901" y="12470830"/>
                        <a:ext cx="5404404" cy="97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340326" y="12146974"/>
            <a:ext cx="2458720" cy="1481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704972" y="12362705"/>
            <a:ext cx="3259449" cy="13348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1539856" y="13578458"/>
            <a:ext cx="19635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Calibration                                       five-parameter                                     Surface Z(L,V)                     </a:t>
            </a:r>
            <a:r>
              <a:rPr lang="en-US" sz="3200" dirty="0" smtClean="0"/>
              <a:t>         </a:t>
            </a:r>
            <a:r>
              <a:rPr lang="en-US" sz="3200" dirty="0">
                <a:solidFill>
                  <a:prstClr val="black"/>
                </a:solidFill>
              </a:rPr>
              <a:t>charge </a:t>
            </a:r>
            <a:r>
              <a:rPr lang="en-US" sz="3200" dirty="0" smtClean="0">
                <a:solidFill>
                  <a:prstClr val="black"/>
                </a:solidFill>
              </a:rPr>
              <a:t>distribution </a:t>
            </a:r>
            <a:r>
              <a:rPr lang="en-US" sz="3200" dirty="0"/>
              <a:t>experiments                                       </a:t>
            </a:r>
            <a:r>
              <a:rPr lang="en-US" sz="3200" dirty="0" smtClean="0"/>
              <a:t>  function                                                                                                     of </a:t>
            </a:r>
            <a:r>
              <a:rPr lang="en-US" sz="3200" dirty="0"/>
              <a:t>galactic nuclei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1288539" y="15212159"/>
            <a:ext cx="1806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4800" b="1" dirty="0"/>
              <a:t>2</a:t>
            </a:r>
            <a:r>
              <a:rPr lang="ru-RU" altLang="ru-RU" sz="4800" b="1" dirty="0"/>
              <a:t>. </a:t>
            </a:r>
            <a:r>
              <a:rPr lang="en-US" altLang="ru-RU" sz="4800" b="1" dirty="0"/>
              <a:t>Determination of charge and energy of nuclei </a:t>
            </a:r>
            <a:endParaRPr lang="ru-RU" sz="4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50437" y="16076091"/>
            <a:ext cx="207019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sz="3600" dirty="0"/>
              <a:t>This method is continuation of that used in olivine investigation</a:t>
            </a:r>
            <a:r>
              <a:rPr lang="ru-RU" altLang="ru-RU" sz="3600" dirty="0"/>
              <a:t> : </a:t>
            </a:r>
            <a:r>
              <a:rPr lang="en-US" altLang="ru-RU" sz="3600" dirty="0"/>
              <a:t>Track length, etching rate  =&gt;  Charge, energy</a:t>
            </a:r>
            <a:r>
              <a:rPr lang="ru-RU" altLang="ru-RU" sz="3600" dirty="0"/>
              <a:t> </a:t>
            </a:r>
            <a:r>
              <a:rPr lang="en-US" altLang="ru-RU" sz="3600" dirty="0"/>
              <a:t>Several samples were exposed with three nuclei  and now they are in processing.</a:t>
            </a:r>
            <a:r>
              <a:rPr lang="en-US" altLang="ru-RU" sz="3600" dirty="0">
                <a:solidFill>
                  <a:srgbClr val="FF0000"/>
                </a:solidFill>
              </a:rPr>
              <a:t> </a:t>
            </a:r>
            <a:endParaRPr lang="en-US" altLang="ru-RU" sz="3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ru-RU" sz="3600" dirty="0">
                <a:solidFill>
                  <a:srgbClr val="FF0000"/>
                </a:solidFill>
              </a:rPr>
              <a:t>=&gt;  The model experiment was carried out  </a:t>
            </a:r>
            <a:r>
              <a:rPr lang="en-US" altLang="ru-RU" sz="3600" dirty="0"/>
              <a:t>(The SRIM calculations of  L(Z,E)+our results about V(Z,E) )</a:t>
            </a:r>
            <a:endParaRPr lang="ru-RU" altLang="ru-RU" sz="3600" dirty="0"/>
          </a:p>
          <a:p>
            <a:endParaRPr lang="ru-RU" sz="3600" dirty="0"/>
          </a:p>
        </p:txBody>
      </p:sp>
      <p:graphicFrame>
        <p:nvGraphicFramePr>
          <p:cNvPr id="40" name="Group 462"/>
          <p:cNvGraphicFramePr/>
          <p:nvPr/>
        </p:nvGraphicFramePr>
        <p:xfrm>
          <a:off x="13026775" y="19215412"/>
          <a:ext cx="8138295" cy="4456906"/>
        </p:xfrm>
        <a:graphic>
          <a:graphicData uri="http://schemas.openxmlformats.org/drawingml/2006/table">
            <a:tbl>
              <a:tblPr/>
              <a:tblGrid>
                <a:gridCol w="1356650"/>
                <a:gridCol w="1356649"/>
                <a:gridCol w="1356650"/>
                <a:gridCol w="1355047"/>
                <a:gridCol w="1356649"/>
                <a:gridCol w="1356650"/>
              </a:tblGrid>
              <a:tr h="431835">
                <a:tc rowSpan="2"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мм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V/100</a:t>
                      </a: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мкм/ч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/100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Энергия 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Мэв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/1000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35982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Реальный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Реальная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214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0,05421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0,2207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0,54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0,537375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0,09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0,08932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29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0,07664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0,266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0,536125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0,13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0,1286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214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0,03847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0,1522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0,45875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0,05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0,04972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29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0,05796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0,1923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0,46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0,45875    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0,08   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0,07884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214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0,05397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0,1416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0,36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0,360125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0,055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0,05437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214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0,06898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0,1596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0,36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0,3584375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0,07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0,06902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29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0,05223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0,09877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0,26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0,2656875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0,0375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0,03658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214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0,08268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0,1205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0,26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0,260125  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0,055   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0,05409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471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0,06476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0,07047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0,18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0,1816875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0,0275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0,02787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214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0,09656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0,08312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0,18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0,1804375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0,0375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0,03783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" name="Картинка7"/>
          <p:cNvPicPr>
            <a:picLocks noRo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0" y="18884403"/>
            <a:ext cx="2925762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Картинка6"/>
          <p:cNvPicPr>
            <a:picLocks noRo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87" y="18884403"/>
            <a:ext cx="2700337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Картинка5"/>
          <p:cNvPicPr>
            <a:picLocks noRo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55" y="18812395"/>
            <a:ext cx="3003550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9144450" y="18956411"/>
            <a:ext cx="4376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800" dirty="0"/>
              <a:t>Approximating function:        </a:t>
            </a:r>
            <a:endParaRPr lang="en-US" altLang="ru-RU" sz="2800" dirty="0"/>
          </a:p>
          <a:p>
            <a:r>
              <a:rPr lang="en-US" altLang="ru-RU" sz="2800" dirty="0"/>
              <a:t> V</a:t>
            </a:r>
            <a:r>
              <a:rPr lang="ru-RU" altLang="ru-RU" sz="2800" dirty="0"/>
              <a:t>=</a:t>
            </a:r>
            <a:r>
              <a:rPr lang="en-US" altLang="ru-RU" sz="2800" dirty="0"/>
              <a:t>A</a:t>
            </a:r>
            <a:r>
              <a:rPr lang="ru-RU" altLang="ru-RU" sz="2800" dirty="0"/>
              <a:t>(</a:t>
            </a:r>
            <a:r>
              <a:rPr lang="en-US" altLang="ru-RU" sz="2800" dirty="0"/>
              <a:t>Z</a:t>
            </a:r>
            <a:r>
              <a:rPr lang="ru-RU" altLang="ru-RU" sz="2800" dirty="0"/>
              <a:t>)+</a:t>
            </a:r>
            <a:r>
              <a:rPr lang="en-US" altLang="ru-RU" sz="2800" dirty="0"/>
              <a:t>B</a:t>
            </a:r>
            <a:r>
              <a:rPr lang="ru-RU" altLang="ru-RU" sz="2800" dirty="0"/>
              <a:t>(</a:t>
            </a:r>
            <a:r>
              <a:rPr lang="en-US" altLang="ru-RU" sz="2800" dirty="0"/>
              <a:t>Z</a:t>
            </a:r>
            <a:r>
              <a:rPr lang="ru-RU" altLang="ru-RU" sz="2800" dirty="0"/>
              <a:t>)*</a:t>
            </a:r>
            <a:r>
              <a:rPr lang="en-US" altLang="ru-RU" sz="2800" dirty="0"/>
              <a:t>L</a:t>
            </a:r>
            <a:r>
              <a:rPr lang="ru-RU" altLang="ru-RU" sz="2800" dirty="0"/>
              <a:t>+</a:t>
            </a:r>
            <a:r>
              <a:rPr lang="en-US" altLang="ru-RU" sz="2800" dirty="0"/>
              <a:t>C</a:t>
            </a:r>
            <a:r>
              <a:rPr lang="ru-RU" altLang="ru-RU" sz="2800" dirty="0"/>
              <a:t>(</a:t>
            </a:r>
            <a:r>
              <a:rPr lang="en-US" altLang="ru-RU" sz="2800" dirty="0"/>
              <a:t>Z</a:t>
            </a:r>
            <a:r>
              <a:rPr lang="ru-RU" altLang="ru-RU" sz="2800" dirty="0"/>
              <a:t>)*</a:t>
            </a:r>
            <a:r>
              <a:rPr lang="en-US" altLang="ru-RU" sz="2800" dirty="0"/>
              <a:t>L</a:t>
            </a:r>
            <a:r>
              <a:rPr lang="ru-RU" altLang="ru-RU" sz="2800" dirty="0"/>
              <a:t>*</a:t>
            </a:r>
            <a:r>
              <a:rPr lang="en-US" altLang="ru-RU" sz="2800" dirty="0"/>
              <a:t>L</a:t>
            </a:r>
            <a:r>
              <a:rPr lang="ru-RU" altLang="ru-RU" sz="2800" dirty="0"/>
              <a:t> </a:t>
            </a:r>
            <a:endParaRPr lang="en-US" altLang="ru-RU" sz="2800" dirty="0"/>
          </a:p>
        </p:txBody>
      </p:sp>
      <p:pic>
        <p:nvPicPr>
          <p:cNvPr id="45" name="Картинка4"/>
          <p:cNvPicPr>
            <a:picLocks noRo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5" y="21332675"/>
            <a:ext cx="295275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Картинка3"/>
          <p:cNvPicPr>
            <a:picLocks noRo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72" y="21260667"/>
            <a:ext cx="30241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Картинка2"/>
          <p:cNvPicPr>
            <a:picLocks noRo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01" y="21260667"/>
            <a:ext cx="2808287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22" y="19676491"/>
            <a:ext cx="446405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113895" y="20828619"/>
            <a:ext cx="641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     </a:t>
            </a:r>
            <a:r>
              <a:rPr lang="en-US" sz="2800" dirty="0" err="1"/>
              <a:t>Ar</a:t>
            </a:r>
            <a:r>
              <a:rPr lang="en-US" sz="2800" dirty="0"/>
              <a:t>                          Kr                              </a:t>
            </a:r>
            <a:r>
              <a:rPr lang="en-US" sz="2800" dirty="0" err="1"/>
              <a:t>Xe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210982" y="23382465"/>
            <a:ext cx="6559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     A(Z)                          B(Z)r                     C(Z)</a:t>
            </a:r>
            <a:endParaRPr lang="ru-RU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1288550" y="24032808"/>
            <a:ext cx="17926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4800" b="1" dirty="0"/>
              <a:t>3</a:t>
            </a:r>
            <a:r>
              <a:rPr lang="ru-RU" altLang="ru-RU" sz="4800" b="1" dirty="0"/>
              <a:t>.</a:t>
            </a:r>
            <a:r>
              <a:rPr lang="en-US" altLang="ru-RU" sz="4800" b="1" dirty="0"/>
              <a:t> Stability of nuclei tracks at high temperature in solid-detectors</a:t>
            </a:r>
            <a:r>
              <a:rPr lang="en-US" altLang="ru-RU" sz="4800" dirty="0"/>
              <a:t>. </a:t>
            </a:r>
            <a:r>
              <a:rPr lang="ru-RU" altLang="ru-RU" sz="4800" b="1" dirty="0"/>
              <a:t> </a:t>
            </a:r>
            <a:r>
              <a:rPr lang="en-US" altLang="ru-RU" sz="4800" b="1" dirty="0"/>
              <a:t> </a:t>
            </a:r>
            <a:endParaRPr lang="ru-RU" sz="4800" b="1" dirty="0"/>
          </a:p>
        </p:txBody>
      </p:sp>
      <p:pic>
        <p:nvPicPr>
          <p:cNvPr id="55" name="Picture 3" descr="img00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62" y="26251878"/>
            <a:ext cx="264543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320" y="26251878"/>
            <a:ext cx="2645430" cy="181588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985650" y="24863805"/>
            <a:ext cx="16709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600" dirty="0"/>
              <a:t>Such conditions arise in experiments on synthesis of </a:t>
            </a:r>
            <a:r>
              <a:rPr lang="en-US" altLang="ru-RU" sz="3600" dirty="0" err="1"/>
              <a:t>superheavy</a:t>
            </a:r>
            <a:r>
              <a:rPr lang="en-US" altLang="ru-RU" sz="3600" dirty="0"/>
              <a:t> elements</a:t>
            </a:r>
            <a:r>
              <a:rPr lang="en-US" altLang="ru-RU" sz="5400" dirty="0"/>
              <a:t>.</a:t>
            </a:r>
            <a:endParaRPr lang="ru-RU" altLang="ru-RU" sz="5400" dirty="0"/>
          </a:p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69413" y="26618729"/>
            <a:ext cx="14202756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ru-RU" sz="3600" dirty="0"/>
              <a:t>1 The tracks disappear (C48</a:t>
            </a:r>
            <a:r>
              <a:rPr lang="ru-RU" altLang="en-US" sz="3600" dirty="0"/>
              <a:t>-3</a:t>
            </a:r>
            <a:r>
              <a:rPr lang="en-US" altLang="ru-RU" sz="3600" dirty="0"/>
              <a:t>).</a:t>
            </a:r>
            <a:endParaRPr lang="en-US" altLang="ru-RU" sz="3600" dirty="0"/>
          </a:p>
          <a:p>
            <a:pPr>
              <a:lnSpc>
                <a:spcPct val="150000"/>
              </a:lnSpc>
              <a:defRPr/>
            </a:pPr>
            <a:r>
              <a:rPr lang="en-US" altLang="ru-RU" sz="3600" dirty="0"/>
              <a:t>2 The tracks are kept but change their characteristics  (K</a:t>
            </a:r>
            <a:r>
              <a:rPr lang="ru-RU" altLang="en-US" sz="3600" dirty="0"/>
              <a:t>У</a:t>
            </a:r>
            <a:r>
              <a:rPr lang="ru-RU" altLang="ru-RU" sz="3600" dirty="0"/>
              <a:t>-2, </a:t>
            </a:r>
            <a:r>
              <a:rPr lang="en-US" altLang="ru-RU" sz="3600" dirty="0"/>
              <a:t>KNFS-</a:t>
            </a:r>
            <a:r>
              <a:rPr lang="ru-RU" altLang="ru-RU" sz="3600" dirty="0"/>
              <a:t>3</a:t>
            </a:r>
            <a:r>
              <a:rPr lang="en-US" altLang="ru-RU" sz="3600" dirty="0"/>
              <a:t>, SELG</a:t>
            </a:r>
            <a:r>
              <a:rPr lang="ru-RU" altLang="ru-RU" sz="3600" dirty="0"/>
              <a:t>)</a:t>
            </a:r>
            <a:r>
              <a:rPr lang="en-US" altLang="ru-RU" sz="3600" dirty="0"/>
              <a:t>.</a:t>
            </a:r>
            <a:endParaRPr lang="en-US" altLang="ru-RU" sz="3600" dirty="0"/>
          </a:p>
          <a:p>
            <a:pPr>
              <a:lnSpc>
                <a:spcPct val="150000"/>
              </a:lnSpc>
              <a:defRPr/>
            </a:pPr>
            <a:r>
              <a:rPr lang="en-US" altLang="ru-RU" sz="3600" dirty="0"/>
              <a:t>3 The tracks are retained  their characteristics </a:t>
            </a:r>
            <a:r>
              <a:rPr lang="ru-RU" altLang="ru-RU" sz="3600" dirty="0"/>
              <a:t>  (</a:t>
            </a:r>
            <a:r>
              <a:rPr lang="en-US" altLang="ru-RU" sz="3600" dirty="0"/>
              <a:t>Indian mica).</a:t>
            </a:r>
            <a:endParaRPr lang="en-US" altLang="ru-RU" sz="3600" dirty="0"/>
          </a:p>
        </p:txBody>
      </p:sp>
      <p:sp>
        <p:nvSpPr>
          <p:cNvPr id="59" name="TextBox 58"/>
          <p:cNvSpPr txBox="1"/>
          <p:nvPr/>
        </p:nvSpPr>
        <p:spPr>
          <a:xfrm>
            <a:off x="558832" y="25834840"/>
            <a:ext cx="1396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600" dirty="0">
                <a:solidFill>
                  <a:srgbClr val="FF0000"/>
                </a:solidFill>
              </a:rPr>
              <a:t>The classification of the solid-state detector  by stability to temperature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342778" y="24957677"/>
            <a:ext cx="4377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3600" dirty="0"/>
              <a:t>Indian mica irradiated </a:t>
            </a:r>
            <a:endParaRPr lang="en-US" altLang="ru-RU" sz="3600" dirty="0"/>
          </a:p>
          <a:p>
            <a:r>
              <a:rPr lang="en-US" altLang="ru-RU" sz="3600" dirty="0"/>
              <a:t>by Bi of 670 MeV</a:t>
            </a:r>
            <a:endParaRPr lang="ru-RU" sz="3600" dirty="0"/>
          </a:p>
        </p:txBody>
      </p:sp>
      <p:sp>
        <p:nvSpPr>
          <p:cNvPr id="62" name="TextBox 61"/>
          <p:cNvSpPr txBox="1"/>
          <p:nvPr/>
        </p:nvSpPr>
        <p:spPr>
          <a:xfrm>
            <a:off x="15697137" y="28436439"/>
            <a:ext cx="5478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400" dirty="0"/>
              <a:t>     Normal                     Annealing for  hours </a:t>
            </a:r>
            <a:endParaRPr lang="en-US" altLang="ru-RU" sz="2400" dirty="0"/>
          </a:p>
          <a:p>
            <a:r>
              <a:rPr lang="en-US" altLang="ru-RU" sz="2400" dirty="0"/>
              <a:t>   conditions                    at 500 degrees</a:t>
            </a:r>
            <a:endParaRPr lang="ru-RU" altLang="ru-RU" sz="2400" dirty="0"/>
          </a:p>
          <a:p>
            <a:r>
              <a:rPr lang="en-GB" sz="3200" dirty="0"/>
              <a:t> 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3823853" y="29463000"/>
            <a:ext cx="16007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work was supported by a grant from the Russian Science Foundation 23-12-00054</a:t>
            </a:r>
            <a:endParaRPr lang="ru-RU" sz="3200" dirty="0"/>
          </a:p>
          <a:p>
            <a:r>
              <a:rPr lang="en-US" dirty="0"/>
              <a:t>                              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60307" y="3258667"/>
            <a:ext cx="679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Lebedev Physical </a:t>
            </a:r>
            <a:r>
              <a:rPr lang="en-GB" sz="4000" dirty="0" err="1"/>
              <a:t>Insitute</a:t>
            </a:r>
            <a:r>
              <a:rPr lang="en-GB" sz="4000" dirty="0"/>
              <a:t> </a:t>
            </a:r>
            <a:endParaRPr lang="ru-RU" sz="4000" dirty="0"/>
          </a:p>
        </p:txBody>
      </p:sp>
      <p:sp>
        <p:nvSpPr>
          <p:cNvPr id="17" name="Стрелка: вправо 16"/>
          <p:cNvSpPr/>
          <p:nvPr/>
        </p:nvSpPr>
        <p:spPr>
          <a:xfrm>
            <a:off x="16499840" y="13073380"/>
            <a:ext cx="1027430" cy="2946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право 60"/>
          <p:cNvSpPr/>
          <p:nvPr/>
        </p:nvSpPr>
        <p:spPr>
          <a:xfrm>
            <a:off x="10261600" y="9126220"/>
            <a:ext cx="875665" cy="31178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63"/>
          <p:cNvSpPr/>
          <p:nvPr/>
        </p:nvSpPr>
        <p:spPr>
          <a:xfrm flipV="1">
            <a:off x="4380230" y="9068435"/>
            <a:ext cx="966470" cy="30861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: вправо 64"/>
          <p:cNvSpPr/>
          <p:nvPr/>
        </p:nvSpPr>
        <p:spPr>
          <a:xfrm>
            <a:off x="4305097" y="13139047"/>
            <a:ext cx="992637" cy="2933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: вправо 65"/>
          <p:cNvSpPr/>
          <p:nvPr/>
        </p:nvSpPr>
        <p:spPr>
          <a:xfrm>
            <a:off x="16342995" y="8973820"/>
            <a:ext cx="875665" cy="2825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: вправо 66"/>
          <p:cNvSpPr/>
          <p:nvPr/>
        </p:nvSpPr>
        <p:spPr>
          <a:xfrm flipV="1">
            <a:off x="11332845" y="13073380"/>
            <a:ext cx="992505" cy="2895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3074</Words>
  <Application>WPS Presentation</Application>
  <PresentationFormat>Произвольный</PresentationFormat>
  <Paragraphs>201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DEVELOPMENT OF THE METHOD FOR DETERMINING THE HEAVY ION CHARACTERISTICS USING SOLID-STATE DETECTORS (GLASS, MINERALS)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 Anastasia</cp:lastModifiedBy>
  <cp:revision>29</cp:revision>
  <dcterms:created xsi:type="dcterms:W3CDTF">2025-06-22T07:59:00Z</dcterms:created>
  <dcterms:modified xsi:type="dcterms:W3CDTF">2025-06-23T10:35:15Z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368F0B967AB944ED8B3E2DD53E02A8C4_13</vt:lpwstr>
  </property>
  <property fmtid="{D5CDD505-2E9C-101B-9397-08002B2CF9AE}" pid="3" name="KSOProductBuildVer">
    <vt:lpwstr>1049-12.2.0.21546</vt:lpwstr>
  </property>
</Properties>
</file>