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6" r:id="rId3"/>
  </p:sldMasterIdLst>
  <p:notesMasterIdLst>
    <p:notesMasterId r:id="rId19"/>
  </p:notesMasterIdLst>
  <p:sldIdLst>
    <p:sldId id="270" r:id="rId4"/>
    <p:sldId id="283" r:id="rId5"/>
    <p:sldId id="284" r:id="rId6"/>
    <p:sldId id="295" r:id="rId7"/>
    <p:sldId id="296" r:id="rId8"/>
    <p:sldId id="285" r:id="rId9"/>
    <p:sldId id="288" r:id="rId10"/>
    <p:sldId id="289" r:id="rId11"/>
    <p:sldId id="286" r:id="rId12"/>
    <p:sldId id="293" r:id="rId13"/>
    <p:sldId id="294" r:id="rId14"/>
    <p:sldId id="281" r:id="rId15"/>
    <p:sldId id="282" r:id="rId16"/>
    <p:sldId id="274" r:id="rId17"/>
    <p:sldId id="28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91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4499-CAF3-4AB7-85E1-71A75FBB13EA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FE339-3517-4130-8985-A0B9B1707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4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22871-8361-4804-AAA3-904118F67D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8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22871-8361-4804-AAA3-904118F67D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6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E9C39-330D-1E35-4325-CAEC69F75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68A10-5D65-E399-1A1A-7F0E22A56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B5BFD-4928-9871-C2D2-F84F94C9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ABD32-29FD-355A-BD28-E96F242C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5F986-A80A-767C-D32F-88CD951C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6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19AE2-D1A2-6496-1B08-4A9836CD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A36963-7C9D-B3B0-78F7-9BFECF19C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9A59D-9CF5-64CD-37E1-D6B76109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3526A-7B68-1FA9-D93C-2364899D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83D25-08EC-5AAE-176D-466F5B4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1B5F24-E4B7-F9C3-3AB9-63C3493D7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AB338F-E019-8440-B41C-BF9BBF5D3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85D2A-0C06-3BB8-7C1A-8B0088C9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E36C5-53BB-5B49-3DE6-029C7A00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45BCED-732C-1E4D-B6F3-165787D1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2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8375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8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8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811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416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41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839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5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89CAF-B4CE-71DE-F30B-A9212416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1986F5-87AF-A77C-634D-C9666561E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BE99A-CEF1-11B6-E463-542FFDD5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FB69-808C-B393-7F7F-4A6805BD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FE1E6-D7B0-6575-531D-0EB1D1E6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495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175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34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16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88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49800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55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9021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68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428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1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8F9092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F9092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DB875-6440-C1EB-8098-9108BF6C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66656-3DCB-EE47-20A0-75478A9E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2D6D6-98A6-2133-3514-F1F8C24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52121-AAF3-DB3F-7B17-253DF315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803BC-89ED-55D1-65A0-FB61335F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3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7021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11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089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8B055-D57F-6EBC-0E16-0BDAF286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A796E-D249-98E4-0801-DBC0E2CC9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92D4C6-84D7-24C7-7B57-BD33CD71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E8A7F-FD84-DD3F-8EE5-18B51C3C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54AF2-46F7-D6FB-F548-5BDDFFB9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08F4F7-DB25-F850-B23D-D0523951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05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3961A-AB10-0AA3-2A37-E93E1BBA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3B45E8-B270-41FE-5360-B8EF9E96B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9EA28-F714-AC6D-78FA-19B5ED48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DD34BD-9880-1D40-FA91-A67BAECB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7241-3B40-3209-C669-51ED93AC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33095A-EFC8-0C17-EEE0-478CC649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22FA96-929C-D206-9F70-3B75F64D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72874A-F04F-9A05-D637-32E20EE6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11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1C5F2-50E8-D98F-51C1-50673747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42DCF7-7555-9D36-D71E-0A1D0BA5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142F0-A4F1-E28C-9A27-1C09CE10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D74AE9-1FDE-D823-54C7-2E2F2910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9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E1FBAD-BC79-E8B6-2A04-5C5613BE7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0DA4E6-961F-1DEB-F662-C7B2B70B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A1FFDC-215D-2621-5DC3-4F7986B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1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39058-12C0-EC09-1C9D-8F062F265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C5346-4452-BB4D-89C7-14C417FFF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EDEB6-3D16-5FF8-6A7F-41488FA4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1512B-9BE7-9688-FED4-F9058311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FCDB2A-B2B2-E0F6-F7EA-14E62184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2AD38D-4E3E-3148-C5BA-113AD971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820B0-400A-7E69-25E7-A183E91A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3F8BF7-9878-1E49-C75B-C337F172B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349829-4994-1DFD-352D-6B89D1992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E4194F-BF32-359C-4F1A-02648D15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33AEF-0E8B-11D2-59AC-EC23CD0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BFE32-9C49-118F-71D7-31CEC0BF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7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166C4-3AC6-FB20-3D03-A7F6393E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E805D6-542B-0CF1-A5CB-93485F935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FA5C7-A616-EC27-393C-B6A637C64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9637E-DABC-254C-9C20-F00FC3951D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F10F5-EE62-D99F-1DF3-CF0AA163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EC194-36D5-4A65-2C52-E89A3E681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5E889-A5B8-704D-B56C-BC5E8C9D29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2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1C73C-7B79-4AAC-8ECC-41FA4D6D3A3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24.06.2025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6C11-F9BC-4F4F-99B0-3D5E9FD464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56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3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28829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ru-RU" sz="4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Investigations of extensive air showers</a:t>
            </a:r>
            <a:br>
              <a:rPr lang="en-US" altLang="ru-RU" sz="4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US" altLang="ru-RU" sz="48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in the Experimental complex NEVOD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5864" y="633034"/>
            <a:ext cx="7188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+mj-lt"/>
              </a:rPr>
              <a:t>The 5ᵗ ͪ International Symposium on Cosmic Rays and Astrophysics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631038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June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25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86" y="214143"/>
            <a:ext cx="1830880" cy="1242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60691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E.A.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Yuzhakova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M.B.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Amelchakov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, A.G.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Bogdanov</a:t>
            </a:r>
            <a:r>
              <a:rPr lang="en-US" dirty="0">
                <a:solidFill>
                  <a:prstClr val="white"/>
                </a:solidFill>
              </a:rPr>
              <a:t>, A. Chiavassa, S.S. </a:t>
            </a:r>
            <a:r>
              <a:rPr lang="en-US" dirty="0" err="1">
                <a:solidFill>
                  <a:prstClr val="white"/>
                </a:solidFill>
              </a:rPr>
              <a:t>Khokhlov</a:t>
            </a:r>
            <a:r>
              <a:rPr lang="en-US" dirty="0">
                <a:solidFill>
                  <a:prstClr val="white"/>
                </a:solidFill>
              </a:rPr>
              <a:t>, E.P. </a:t>
            </a:r>
            <a:r>
              <a:rPr lang="en-US" dirty="0" err="1">
                <a:solidFill>
                  <a:prstClr val="white"/>
                </a:solidFill>
              </a:rPr>
              <a:t>Khomchuk</a:t>
            </a:r>
            <a:r>
              <a:rPr lang="en-US" dirty="0">
                <a:solidFill>
                  <a:prstClr val="white"/>
                </a:solidFill>
              </a:rPr>
              <a:t>,</a:t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A.Yu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Konovalova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, K.R.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Nugaeva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, I.A.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Shulzhenko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S.Yu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Zhezhera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/>
                <a:ea typeface="+mn-ea"/>
                <a:cs typeface="+mn-cs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346" y="214143"/>
            <a:ext cx="2110154" cy="12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501" y="68210"/>
            <a:ext cx="11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Shower size spectrum</a:t>
            </a:r>
            <a:endParaRPr lang="ru-RU" sz="3200" b="1" dirty="0">
              <a:solidFill>
                <a:prstClr val="black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7436" y="5863753"/>
            <a:ext cx="5986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position of the knee is changing 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from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35</a:t>
            </a:r>
            <a:r>
              <a:rPr lang="ru-RU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37</a:t>
            </a:r>
            <a:r>
              <a:rPr lang="ru-RU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 = </a:t>
            </a:r>
            <a:r>
              <a:rPr lang="ru-RU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2.2×10</a:t>
            </a:r>
            <a:r>
              <a:rPr lang="ru-RU" b="1" baseline="30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</a:t>
            </a:r>
            <a:r>
              <a:rPr lang="ru-RU" baseline="30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18</a:t>
            </a:r>
            <a:r>
              <a:rPr lang="ru-RU" dirty="0"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 </a:t>
            </a:r>
            <a:r>
              <a:rPr lang="ru-RU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4.5×10</a:t>
            </a:r>
            <a:r>
              <a:rPr lang="ru-RU" b="1" baseline="30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62" y="720137"/>
            <a:ext cx="5194344" cy="5001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12877" y="5867033"/>
            <a:ext cx="464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Yu Gothic UI" panose="020B0500000000000000" pitchFamily="34" charset="-128"/>
                <a:ea typeface="Yu Gothic UI" panose="020B0500000000000000" pitchFamily="34" charset="-128"/>
              </a:rPr>
              <a:t>A. Chilingarian et al. Astroparticle Physics 28 (2007) 58–71</a:t>
            </a:r>
            <a:r>
              <a:rPr lang="ru-RU" dirty="0"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7879" r="4932" b="7515"/>
          <a:stretch/>
        </p:blipFill>
        <p:spPr>
          <a:xfrm>
            <a:off x="74813" y="939308"/>
            <a:ext cx="6342611" cy="4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73" y="85667"/>
            <a:ext cx="11080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Preliminary energy spectrum according to </a:t>
            </a:r>
            <a:br>
              <a:rPr lang="en-US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</a:br>
            <a:r>
              <a:rPr lang="en-US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the NEVOD-EAS array data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9925" y="2382114"/>
            <a:ext cx="5057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defRPr/>
            </a:pPr>
            <a:r>
              <a:rPr lang="en-US" sz="2400" dirty="0"/>
              <a:t>The range of approximation</a:t>
            </a:r>
            <a:r>
              <a:rPr kumimoji="0" lang="ru-RU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:</a:t>
            </a:r>
          </a:p>
          <a:p>
            <a:pPr lvl="0">
              <a:defRPr/>
            </a:pP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</a:t>
            </a:r>
            <a:r>
              <a:rPr lang="en-US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Before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the knee</a:t>
            </a:r>
          </a:p>
          <a:p>
            <a:pPr lvl="0">
              <a:defRPr/>
            </a:pPr>
            <a:r>
              <a:rPr lang="en-US" sz="2400" i="1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E</a:t>
            </a:r>
            <a:r>
              <a:rPr lang="en-US" sz="2400" baseline="-250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ru-RU" sz="2400" baseline="-250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4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 (0.</a:t>
            </a:r>
            <a:r>
              <a:rPr lang="ru-RU" sz="24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89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en-US" sz="24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en-US" sz="24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)×10</a:t>
            </a:r>
            <a:r>
              <a:rPr lang="en-US" sz="2400" baseline="300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  <a:r>
              <a:rPr lang="ru-RU" sz="2400" baseline="300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400" noProof="0" dirty="0">
                <a:latin typeface="Yu Gothic UI" panose="020B0500000000000000" pitchFamily="34" charset="-128"/>
                <a:ea typeface="Yu Gothic UI" panose="020B0500000000000000" pitchFamily="34" charset="-128"/>
              </a:rPr>
              <a:t>eV</a:t>
            </a:r>
            <a:endParaRPr kumimoji="0" lang="ru-RU" sz="2400" b="0" i="0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defRPr/>
            </a:pP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</a:t>
            </a:r>
            <a:r>
              <a:rPr lang="en-US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After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 the knee</a:t>
            </a:r>
          </a:p>
          <a:p>
            <a:pPr lvl="0">
              <a:defRPr/>
            </a:pPr>
            <a:r>
              <a:rPr lang="en-US" sz="2400" i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E</a:t>
            </a:r>
            <a:r>
              <a:rPr lang="en-US" sz="2400" baseline="-25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0 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 (0.28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÷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1.8</a:t>
            </a:r>
            <a:r>
              <a:rPr lang="ru-RU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)×10</a:t>
            </a:r>
            <a:r>
              <a:rPr lang="en-US" sz="2400" baseline="30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  <a:r>
              <a:rPr lang="ru-RU" sz="2400" baseline="30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6 </a:t>
            </a:r>
            <a:r>
              <a:rPr 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eV</a:t>
            </a:r>
            <a:endParaRPr lang="ru-RU" sz="2400" baseline="30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u="sng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>
              <a:defRPr/>
            </a:pPr>
            <a:r>
              <a:rPr lang="en-US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knee position:</a:t>
            </a:r>
          </a:p>
          <a:p>
            <a:pPr lvl="0">
              <a:defRPr/>
            </a:pPr>
            <a:r>
              <a:rPr lang="en-US" sz="2400" b="1" i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lang="en-US" sz="2400" b="1" baseline="-25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en-US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= 2.8×10</a:t>
            </a:r>
            <a:r>
              <a:rPr lang="en-US" sz="2400" b="1" baseline="30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  <a:r>
              <a:rPr lang="en-US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eV, ∆γ =0.39 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0173" y="1317808"/>
            <a:ext cx="491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/>
              <a:t>Calculations are performed </a:t>
            </a:r>
            <a:r>
              <a:rPr lang="en-US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under the assumption of the </a:t>
            </a:r>
            <a:r>
              <a:rPr lang="en-US" sz="24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proton</a:t>
            </a:r>
            <a:r>
              <a:rPr lang="en-US" sz="24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composition of cosmic rays</a:t>
            </a:r>
            <a:endParaRPr lang="ru-RU" sz="2400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3" y="1189385"/>
            <a:ext cx="6935082" cy="52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226" y="687132"/>
            <a:ext cx="113453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The NEVOD-EAS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array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allow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reconstruction of the shower parameters with accuracy of </a:t>
            </a:r>
            <a:r>
              <a:rPr lang="en-US" sz="28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2.6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° for the direction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.2 m for the axis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0.05 for the size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According to the NEVOD-EAS data, the knee in the energy spectrum is (preliminary) observed in the region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8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× 10</a:t>
            </a:r>
            <a:r>
              <a:rPr kumimoji="0" lang="ru-RU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15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eV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 The spectrum slope changes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0.39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457200" lvl="0" indent="-457200" algn="just">
              <a:buFontTx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The NEVOD-EAS array allows cross-calibration of other installations detecting different EAS components.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457200" lvl="0" indent="-457200" algn="just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Our arrays allow analyzing </a:t>
            </a:r>
            <a:r>
              <a:rPr lang="en-US" sz="28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three EAS components </a:t>
            </a:r>
            <a:r>
              <a:rPr lang="en-US" sz="28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at once.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29" y="49089"/>
            <a:ext cx="106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Conclusions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2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706" y="2875378"/>
            <a:ext cx="106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Thanks for your attention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88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495" y="91552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Selection conditions for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NEVOD-EAS array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496" y="1676623"/>
            <a:ext cx="559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Maximum energy deposit in the central detector stations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≥ 5 clusters triggered simultaneously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Total energy deposit &gt; 1 GeV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Zenith angle &lt; 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6954"/>
          <a:stretch/>
        </p:blipFill>
        <p:spPr>
          <a:xfrm>
            <a:off x="5850255" y="1581073"/>
            <a:ext cx="6097495" cy="4234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0A2937-0FCF-4B21-B107-D438ABDD826D}"/>
              </a:ext>
            </a:extLst>
          </p:cNvPr>
          <p:cNvSpPr txBox="1"/>
          <p:nvPr/>
        </p:nvSpPr>
        <p:spPr>
          <a:xfrm>
            <a:off x="6658257" y="966942"/>
            <a:ext cx="51135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Coordinates of the NEVOD-EAS detector stations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83572-F0ED-49AB-8EA1-B6E19DFB5626}"/>
              </a:ext>
            </a:extLst>
          </p:cNvPr>
          <p:cNvSpPr txBox="1"/>
          <p:nvPr/>
        </p:nvSpPr>
        <p:spPr>
          <a:xfrm rot="16200000">
            <a:off x="5659019" y="3390546"/>
            <a:ext cx="6431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Y, 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2F3A2-01EE-44FE-A827-2CAA13AF0C34}"/>
              </a:ext>
            </a:extLst>
          </p:cNvPr>
          <p:cNvSpPr txBox="1"/>
          <p:nvPr/>
        </p:nvSpPr>
        <p:spPr>
          <a:xfrm>
            <a:off x="8907880" y="5539482"/>
            <a:ext cx="6527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X, m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EBCF2DD-2BEA-440B-897C-E4BF14D8D4DA}"/>
              </a:ext>
            </a:extLst>
          </p:cNvPr>
          <p:cNvGrpSpPr/>
          <p:nvPr/>
        </p:nvGrpSpPr>
        <p:grpSpPr>
          <a:xfrm>
            <a:off x="9275556" y="1862960"/>
            <a:ext cx="1874799" cy="738664"/>
            <a:chOff x="3737499" y="5724148"/>
            <a:chExt cx="1600226" cy="738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9E91D1-5A50-4FE6-84E4-661EEE7FEC2A}"/>
                </a:ext>
              </a:extLst>
            </p:cNvPr>
            <p:cNvSpPr txBox="1"/>
            <p:nvPr/>
          </p:nvSpPr>
          <p:spPr>
            <a:xfrm>
              <a:off x="3737499" y="5724148"/>
              <a:ext cx="160022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34" charset="-128"/>
                  <a:ea typeface="Yu Gothic UI" panose="020B0500000000000000" pitchFamily="34" charset="-128"/>
                  <a:cs typeface="+mn-cs"/>
                </a:rPr>
                <a:t>Detector stations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34" charset="-128"/>
                  <a:ea typeface="Yu Gothic UI" panose="020B0500000000000000" pitchFamily="34" charset="-128"/>
                  <a:cs typeface="+mn-cs"/>
                </a:rPr>
                <a:t>      central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Yu Gothic UI" panose="020B0500000000000000" pitchFamily="34" charset="-128"/>
                  <a:ea typeface="Yu Gothic UI" panose="020B0500000000000000" pitchFamily="34" charset="-128"/>
                  <a:cs typeface="+mn-cs"/>
                </a:rPr>
                <a:t>      peripheral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54FE89-D4C8-4AD3-B523-04F14C73B364}"/>
                </a:ext>
              </a:extLst>
            </p:cNvPr>
            <p:cNvSpPr/>
            <p:nvPr/>
          </p:nvSpPr>
          <p:spPr>
            <a:xfrm>
              <a:off x="3889899" y="6277472"/>
              <a:ext cx="106532" cy="119124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C8D3C90-1FFC-4C87-AF21-F99907DA9901}"/>
                </a:ext>
              </a:extLst>
            </p:cNvPr>
            <p:cNvSpPr/>
            <p:nvPr/>
          </p:nvSpPr>
          <p:spPr>
            <a:xfrm>
              <a:off x="3889899" y="6050326"/>
              <a:ext cx="106532" cy="119124"/>
            </a:xfrm>
            <a:prstGeom prst="rect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6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63" y="107637"/>
            <a:ext cx="1171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Thermal neutrons in EAS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/>
        </p:nvSpPr>
        <p:spPr>
          <a:xfrm>
            <a:off x="9707280" y="64183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11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322" y="847307"/>
            <a:ext cx="10914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Dependence of the number of hadrons on the shower size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6918" r="4823" b="7295"/>
          <a:stretch/>
        </p:blipFill>
        <p:spPr>
          <a:xfrm>
            <a:off x="2857175" y="1463867"/>
            <a:ext cx="6019692" cy="4561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4318" y="4397497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= 0.89 ± 0.09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4318" y="2769538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= 0.85 ± 0.02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7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7855" y="108281"/>
            <a:ext cx="7661094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Arrays for EAS detection</a:t>
            </a:r>
            <a:endParaRPr lang="ru-RU" sz="3200" dirty="0"/>
          </a:p>
        </p:txBody>
      </p:sp>
      <p:sp>
        <p:nvSpPr>
          <p:cNvPr id="9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6297" y="4676840"/>
            <a:ext cx="63259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NEVOD-EAS</a:t>
            </a:r>
            <a:r>
              <a:rPr lang="ru-RU" sz="22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: 9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clusters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, </a:t>
            </a:r>
            <a:r>
              <a:rPr lang="ru-RU" sz="22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36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detector stations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, 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area of </a:t>
            </a:r>
            <a:r>
              <a:rPr lang="en-US" sz="22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10</a:t>
            </a:r>
            <a:r>
              <a:rPr lang="en-US" sz="2200" b="1" baseline="30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4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 m</a:t>
            </a:r>
            <a:r>
              <a:rPr lang="en-US" sz="2200" baseline="30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</a:t>
            </a:r>
            <a:endParaRPr lang="ru-RU" sz="2200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2200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URAN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: </a:t>
            </a:r>
            <a:r>
              <a:rPr lang="ru-RU" sz="22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clusters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</a:t>
            </a:r>
            <a:r>
              <a:rPr lang="en-US" sz="22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72 </a:t>
            </a:r>
            <a:r>
              <a:rPr lang="en-US" sz="2200" dirty="0" err="1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en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-detectors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, 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area of </a:t>
            </a:r>
            <a:r>
              <a:rPr lang="ru-RU" sz="22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  <a:r>
              <a:rPr lang="ru-RU" sz="2200" b="1" baseline="30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</a:t>
            </a:r>
            <a:r>
              <a:rPr lang="ru-RU" sz="2200" baseline="30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ru-RU" sz="22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4167" r="4445" b="8611"/>
          <a:stretch/>
        </p:blipFill>
        <p:spPr>
          <a:xfrm>
            <a:off x="200024" y="828675"/>
            <a:ext cx="5659383" cy="5417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02" y="828675"/>
            <a:ext cx="6029444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1464" y="70039"/>
            <a:ext cx="5541348" cy="584775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Detecting elements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3381" y="6000358"/>
            <a:ext cx="4978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Plastic scintillator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NE102A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8920" y="735465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NEVOD-EAS</a:t>
            </a:r>
            <a:endParaRPr lang="ru-RU" sz="2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52591" y="698864"/>
            <a:ext cx="103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URAN</a:t>
            </a:r>
            <a:endParaRPr lang="ru-RU" sz="2400" b="1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26" descr="детектор разре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18687"/>
          <a:stretch>
            <a:fillRect/>
          </a:stretch>
        </p:blipFill>
        <p:spPr bwMode="auto">
          <a:xfrm>
            <a:off x="7186406" y="1844919"/>
            <a:ext cx="3714288" cy="342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82570" y="5446345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Scintillator </a:t>
            </a:r>
            <a:r>
              <a:rPr lang="en-US" sz="20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ZnS(Ag) + B</a:t>
            </a:r>
            <a:r>
              <a:rPr lang="en-US" sz="2000" b="1" baseline="-25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</a:t>
            </a:r>
            <a:r>
              <a:rPr lang="en-US" sz="2000" b="1" baseline="-25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222" y="1279830"/>
            <a:ext cx="525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Electron-photon component of showers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8369" y="1302612"/>
            <a:ext cx="4970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Hadronic + charged components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643079" y="5952081"/>
            <a:ext cx="4647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В + 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→ </a:t>
            </a:r>
            <a:r>
              <a:rPr kumimoji="0" lang="ru-RU" altLang="ru-RU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Li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* + 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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+ 2.31 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MeV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 (94%)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	</a:t>
            </a:r>
            <a:r>
              <a:rPr kumimoji="0" lang="ru-RU" altLang="ru-RU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    </a:t>
            </a:r>
            <a:r>
              <a:rPr kumimoji="0" lang="ru-RU" altLang="ru-RU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7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Li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* → </a:t>
            </a:r>
            <a:r>
              <a:rPr kumimoji="0" lang="ru-RU" altLang="ru-RU" sz="20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7</a:t>
            </a:r>
            <a:r>
              <a:rPr kumimoji="0" lang="en-US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Li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sym typeface="Symbol" pitchFamily="18" charset="2"/>
              </a:rPr>
              <a:t> + 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+ 482 </a:t>
            </a:r>
            <a:r>
              <a:rPr lang="en-US" altLang="ru-RU" sz="2000" kern="0" noProof="0" dirty="0" err="1">
                <a:latin typeface="Yu Gothic UI" panose="020B0500000000000000" pitchFamily="34" charset="-128"/>
                <a:ea typeface="Yu Gothic UI" panose="020B0500000000000000" pitchFamily="34" charset="-128"/>
              </a:rPr>
              <a:t>keV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sym typeface="Symbol" pitchFamily="18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4" y="1844919"/>
            <a:ext cx="4940779" cy="39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0408" y="0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Calibration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70" y="630683"/>
            <a:ext cx="493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NEVOD-EAS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CORSIKA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+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Geant4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lvl="0" algn="ctr">
              <a:defRPr/>
            </a:pP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 muon peak in the experiment (13 </a:t>
            </a:r>
            <a:r>
              <a:rPr lang="en-US" sz="2000" dirty="0" err="1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pC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) corresponds to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sz="2000" b="1" baseline="-25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peak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= 8.15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MeV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801" y="5966584"/>
            <a:ext cx="547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Distribution by the energy deposit of single particles in the scintillator</a:t>
            </a:r>
            <a:endParaRPr lang="ru-RU" sz="20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3267" y="630683"/>
            <a:ext cx="5510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URAN 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(joint events with the </a:t>
            </a:r>
            <a:r>
              <a:rPr lang="en-US" sz="2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NEVOD-EAS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):</a:t>
            </a:r>
          </a:p>
          <a:p>
            <a:pPr lvl="0" algn="ctr">
              <a:defRPr/>
            </a:pP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Calibration dependence for each detector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7918" r="5382" b="7083"/>
          <a:stretch/>
        </p:blipFill>
        <p:spPr>
          <a:xfrm>
            <a:off x="305497" y="2042910"/>
            <a:ext cx="5327732" cy="3923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11394" r="6493"/>
          <a:stretch/>
        </p:blipFill>
        <p:spPr>
          <a:xfrm>
            <a:off x="6101542" y="1807603"/>
            <a:ext cx="5431282" cy="4157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879569" y="1807603"/>
                <a:ext cx="2635316" cy="728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Yu Gothic UI" panose="020B0500000000000000" pitchFamily="34" charset="-128"/>
                          <a:cs typeface="Times New Roman" panose="02020603050405020304" pitchFamily="18" charset="0"/>
                        </a:rPr>
                        <m:t>=0.562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  <m:t>𝐴𝐷𝐶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  <m:t>𝑐𝑜𝑑𝑒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Yu Gothic UI" panose="020B0500000000000000" pitchFamily="34" charset="-128"/>
                              <a:cs typeface="Times New Roman" panose="02020603050405020304" pitchFamily="18" charset="0"/>
                            </a:rPr>
                            <m:t>𝑝𝑎𝑟𝑡𝑖𝑐𝑙𝑒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569" y="1807603"/>
                <a:ext cx="2635316" cy="728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7208514" y="6089694"/>
            <a:ext cx="3519152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# 16 – </a:t>
            </a:r>
            <a:r>
              <a:rPr lang="en-US" sz="2400" dirty="0"/>
              <a:t>Svetlana </a:t>
            </a:r>
            <a:r>
              <a:rPr lang="en-US" sz="2400" dirty="0" err="1"/>
              <a:t>Zhezhera</a:t>
            </a:r>
            <a:endParaRPr lang="ru-RU" sz="2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6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097" y="91872"/>
            <a:ext cx="1205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Simulation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048" y="740363"/>
            <a:ext cx="1170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CORSIKA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QGSJET-II-04 + FLUKA 2020.0.3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Segoe UI" panose="020B0502040204020203" pitchFamily="34" charset="0"/>
              </a:rPr>
              <a:t> </a:t>
            </a:r>
            <a:r>
              <a:rPr lang="en-US" sz="2000" i="1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p, </a:t>
            </a:r>
            <a:r>
              <a:rPr lang="en-US" sz="20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Fe :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E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=10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– 10</a:t>
            </a:r>
            <a:r>
              <a:rPr kumimoji="0" 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17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eV</a:t>
            </a:r>
            <a:r>
              <a:rPr lang="en-US" sz="20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, </a:t>
            </a:r>
            <a:r>
              <a:rPr lang="el-GR" sz="20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(γ + 1) = 2.7</a:t>
            </a:r>
            <a:r>
              <a:rPr lang="en-US" sz="20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(</a:t>
            </a:r>
            <a:r>
              <a:rPr lang="en-US" sz="2000" noProof="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222222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million events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7778" r="5486" b="7222"/>
          <a:stretch/>
        </p:blipFill>
        <p:spPr>
          <a:xfrm>
            <a:off x="295048" y="2269024"/>
            <a:ext cx="4657952" cy="35236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6953" y="1786717"/>
            <a:ext cx="3491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Axis reconstruction accuracy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3375" y="5792384"/>
            <a:ext cx="2483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∆R 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 </a:t>
            </a:r>
            <a:r>
              <a:rPr lang="en-US" sz="2000" i="1" dirty="0">
                <a:solidFill>
                  <a:srgbClr val="171616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ru-RU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ru-RU" sz="2000" b="1" dirty="0">
                <a:solidFill>
                  <a:srgbClr val="171616"/>
                </a:solidFill>
              </a:rPr>
              <a:t> </a:t>
            </a:r>
            <a:r>
              <a:rPr lang="en-US" sz="2000" b="1" dirty="0">
                <a:solidFill>
                  <a:srgbClr val="171616"/>
                </a:solidFill>
              </a:rPr>
              <a:t>m</a:t>
            </a:r>
          </a:p>
          <a:p>
            <a:r>
              <a:rPr lang="ru-RU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∆R 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Fe) </a:t>
            </a:r>
            <a:r>
              <a:rPr lang="en-US" sz="2000" i="1" dirty="0">
                <a:solidFill>
                  <a:srgbClr val="171616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  <a:r>
              <a:rPr lang="ru-RU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  <a:r>
              <a:rPr lang="ru-RU" sz="2000" b="1" dirty="0">
                <a:solidFill>
                  <a:srgbClr val="171616"/>
                </a:solidFill>
              </a:rPr>
              <a:t> </a:t>
            </a:r>
            <a:r>
              <a:rPr lang="en-US" sz="2000" b="1" dirty="0">
                <a:solidFill>
                  <a:srgbClr val="171616"/>
                </a:solidFill>
              </a:rPr>
              <a:t>m</a:t>
            </a:r>
            <a:endParaRPr lang="ru-RU" sz="2000" b="1" dirty="0">
              <a:solidFill>
                <a:srgbClr val="171616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309" y="5946272"/>
            <a:ext cx="2579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</a:t>
            </a:r>
            <a:r>
              <a:rPr lang="ru-RU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000" dirty="0" err="1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lg</a:t>
            </a:r>
            <a:r>
              <a:rPr lang="en-US" sz="2000" i="1" dirty="0" err="1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lang="en-US" sz="2000" baseline="-25000" dirty="0" err="1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lang="ru-RU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en-US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sim</a:t>
            </a:r>
            <a:r>
              <a:rPr lang="ru-RU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.) </a:t>
            </a:r>
            <a:r>
              <a:rPr lang="ru-RU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 5±0.1: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21" y="1782118"/>
            <a:ext cx="3475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Size reconstruction accuracy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2884" y="6000358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</a:t>
            </a:r>
            <a:r>
              <a:rPr lang="ru-RU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2000" dirty="0" err="1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lg</a:t>
            </a:r>
            <a:r>
              <a:rPr lang="en-US" sz="2000" i="1" dirty="0" err="1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lang="en-US" sz="2000" baseline="-25000" dirty="0" err="1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</a:t>
            </a:r>
            <a:r>
              <a:rPr lang="ru-RU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(</a:t>
            </a:r>
            <a:r>
              <a:rPr lang="en-US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sim</a:t>
            </a:r>
            <a:r>
              <a:rPr lang="ru-RU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.) </a:t>
            </a:r>
            <a:r>
              <a:rPr lang="ru-RU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 5±0.1 :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830279" y="5846470"/>
            <a:ext cx="2483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∆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ru-RU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) </a:t>
            </a:r>
            <a:r>
              <a:rPr lang="en-US" sz="2000" i="1" dirty="0">
                <a:solidFill>
                  <a:srgbClr val="171616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ru-RU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05</a:t>
            </a:r>
            <a:endParaRPr lang="en-US" sz="2000" b="1" dirty="0">
              <a:solidFill>
                <a:srgbClr val="171616"/>
              </a:solidFill>
            </a:endParaRPr>
          </a:p>
          <a:p>
            <a:r>
              <a:rPr lang="ru-RU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∆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Fe) </a:t>
            </a:r>
            <a:r>
              <a:rPr lang="en-US" sz="2000" i="1" dirty="0">
                <a:solidFill>
                  <a:srgbClr val="171616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⁓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</a:t>
            </a:r>
            <a:r>
              <a:rPr lang="ru-RU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.</a:t>
            </a:r>
            <a:r>
              <a:rPr lang="en-US" sz="2000" b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06</a:t>
            </a:r>
            <a:endParaRPr lang="ru-RU" sz="2000" b="1" dirty="0">
              <a:solidFill>
                <a:srgbClr val="171616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6953" y="1258941"/>
            <a:ext cx="63980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Direction reconstruction accuracy</a:t>
            </a:r>
            <a:r>
              <a:rPr lang="en-US" sz="2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</a:t>
            </a:r>
            <a:r>
              <a:rPr lang="en-US" sz="2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~ </a:t>
            </a:r>
            <a:r>
              <a:rPr lang="en-US" sz="2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2.6</a:t>
            </a:r>
            <a:r>
              <a:rPr lang="en-US" sz="2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°, </a:t>
            </a:r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Fe </a:t>
            </a:r>
            <a:r>
              <a:rPr lang="en-US" sz="2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~ </a:t>
            </a:r>
            <a:r>
              <a:rPr lang="en-US" sz="2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2.2</a:t>
            </a:r>
            <a:r>
              <a:rPr lang="en-US" sz="20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°</a:t>
            </a:r>
            <a:endParaRPr lang="ru-RU" sz="2000" b="1" dirty="0">
              <a:effectLst/>
              <a:latin typeface="Yu Gothic UI" panose="020B0500000000000000" pitchFamily="34" charset="-128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t="7778" r="5078" b="6944"/>
          <a:stretch/>
        </p:blipFill>
        <p:spPr>
          <a:xfrm>
            <a:off x="6153149" y="2269022"/>
            <a:ext cx="4905375" cy="35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031" y="71438"/>
            <a:ext cx="1126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Average LDF</a:t>
            </a:r>
            <a:endParaRPr lang="ru-RU" sz="32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  <a:endParaRPr lang="ru-RU" sz="14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7888" y="776365"/>
            <a:ext cx="4650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LDF of the electron-photon component</a:t>
            </a:r>
          </a:p>
          <a:p>
            <a:pPr algn="ctr"/>
            <a:r>
              <a:rPr lang="en-US" sz="2000" dirty="0">
                <a:solidFill>
                  <a:srgbClr val="171616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NEVOD-EAS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3516" y="745853"/>
            <a:ext cx="2930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LDF of thermal neutrons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URAN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7361" r="5397" b="7222"/>
          <a:stretch/>
        </p:blipFill>
        <p:spPr>
          <a:xfrm>
            <a:off x="6056687" y="1780687"/>
            <a:ext cx="5953073" cy="43327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61998" y="2097836"/>
            <a:ext cx="2103461" cy="400110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r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⁓ 10</a:t>
            </a:r>
            <a:r>
              <a:rPr lang="ru-RU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.0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0.4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m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09111" y="1604404"/>
                <a:ext cx="2127249" cy="336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111" y="1604404"/>
                <a:ext cx="2127249" cy="336311"/>
              </a:xfrm>
              <a:prstGeom prst="rect">
                <a:avLst/>
              </a:prstGeom>
              <a:blipFill>
                <a:blip r:embed="rId4"/>
                <a:stretch>
                  <a:fillRect l="-860" t="-136364" r="-21203" b="-17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7637" r="5418" b="7151"/>
          <a:stretch/>
        </p:blipFill>
        <p:spPr>
          <a:xfrm>
            <a:off x="318556" y="1736564"/>
            <a:ext cx="5752767" cy="43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3356" y="185738"/>
            <a:ext cx="1126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Calibration Telescopes System</a:t>
            </a:r>
            <a:endParaRPr lang="ru-RU" sz="32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F9280E-42ED-4822-9458-A0D0D9A08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r="15169"/>
          <a:stretch/>
        </p:blipFill>
        <p:spPr>
          <a:xfrm>
            <a:off x="338636" y="1764498"/>
            <a:ext cx="5879417" cy="3733989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FD914FD-071D-4FE9-B5C5-3F9C42BA4C55}"/>
              </a:ext>
            </a:extLst>
          </p:cNvPr>
          <p:cNvCxnSpPr>
            <a:cxnSpLocks/>
          </p:cNvCxnSpPr>
          <p:nvPr/>
        </p:nvCxnSpPr>
        <p:spPr>
          <a:xfrm flipV="1">
            <a:off x="2236253" y="4042230"/>
            <a:ext cx="0" cy="11675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D914FD-071D-4FE9-B5C5-3F9C42BA4C55}"/>
              </a:ext>
            </a:extLst>
          </p:cNvPr>
          <p:cNvCxnSpPr>
            <a:cxnSpLocks/>
          </p:cNvCxnSpPr>
          <p:nvPr/>
        </p:nvCxnSpPr>
        <p:spPr>
          <a:xfrm flipH="1" flipV="1">
            <a:off x="1239790" y="4126359"/>
            <a:ext cx="846705" cy="108338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8F8AE88-C7C9-4BB3-A96B-3CBE3708C8E8}"/>
              </a:ext>
            </a:extLst>
          </p:cNvPr>
          <p:cNvSpPr txBox="1"/>
          <p:nvPr/>
        </p:nvSpPr>
        <p:spPr>
          <a:xfrm>
            <a:off x="253680" y="5267654"/>
            <a:ext cx="4398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Coordinate detector DECOR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FD914FD-071D-4FE9-B5C5-3F9C42BA4C55}"/>
              </a:ext>
            </a:extLst>
          </p:cNvPr>
          <p:cNvCxnSpPr>
            <a:cxnSpLocks/>
          </p:cNvCxnSpPr>
          <p:nvPr/>
        </p:nvCxnSpPr>
        <p:spPr>
          <a:xfrm>
            <a:off x="2428875" y="1691838"/>
            <a:ext cx="304135" cy="6335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B68211-87DB-4BA4-B5D2-B2063DF3C6C8}"/>
              </a:ext>
            </a:extLst>
          </p:cNvPr>
          <p:cNvSpPr txBox="1"/>
          <p:nvPr/>
        </p:nvSpPr>
        <p:spPr>
          <a:xfrm>
            <a:off x="480573" y="1230173"/>
            <a:ext cx="4425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Calibration Telescopes System</a:t>
            </a:r>
            <a:endParaRPr lang="ru-RU" sz="24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FD914FD-071D-4FE9-B5C5-3F9C42BA4C55}"/>
              </a:ext>
            </a:extLst>
          </p:cNvPr>
          <p:cNvCxnSpPr>
            <a:cxnSpLocks/>
          </p:cNvCxnSpPr>
          <p:nvPr/>
        </p:nvCxnSpPr>
        <p:spPr>
          <a:xfrm flipH="1" flipV="1">
            <a:off x="3401252" y="3099249"/>
            <a:ext cx="1561447" cy="136783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24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  <a:endParaRPr lang="ru-RU" sz="14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64621" y="1243030"/>
            <a:ext cx="31630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80</a:t>
            </a:r>
            <a:r>
              <a:rPr lang="en-US" sz="2400" dirty="0"/>
              <a:t> </a:t>
            </a:r>
            <a:r>
              <a:rPr lang="ru-RU" sz="2400" dirty="0" err="1"/>
              <a:t>scintillation</a:t>
            </a:r>
            <a:r>
              <a:rPr lang="ru-RU" sz="2400" dirty="0"/>
              <a:t> </a:t>
            </a:r>
            <a:r>
              <a:rPr lang="ru-RU" sz="2400" dirty="0" err="1"/>
              <a:t>block</a:t>
            </a:r>
            <a:r>
              <a:rPr lang="en-US" sz="2400" dirty="0"/>
              <a:t>s:</a:t>
            </a:r>
          </a:p>
          <a:p>
            <a:r>
              <a:rPr lang="ru-RU" altLang="ru-RU" sz="2400" b="0" dirty="0">
                <a:cs typeface="Arial" panose="020B0604020202020204" pitchFamily="34" charset="0"/>
              </a:rPr>
              <a:t>40</a:t>
            </a:r>
            <a:r>
              <a:rPr lang="ru-RU" altLang="ru-RU" sz="2400" b="0" dirty="0">
                <a:cs typeface="Arial" panose="020B0604020202020204" pitchFamily="34" charset="0"/>
                <a:sym typeface="Symbol"/>
              </a:rPr>
              <a:t>  </a:t>
            </a:r>
            <a:r>
              <a:rPr lang="ru-RU" altLang="ru-RU" sz="2400" b="0" dirty="0">
                <a:cs typeface="Arial" panose="020B0604020202020204" pitchFamily="34" charset="0"/>
              </a:rPr>
              <a:t>20</a:t>
            </a:r>
            <a:r>
              <a:rPr lang="en-US" altLang="ru-RU" sz="2400" b="0" dirty="0">
                <a:cs typeface="Arial" panose="020B0604020202020204" pitchFamily="34" charset="0"/>
              </a:rPr>
              <a:t> </a:t>
            </a:r>
            <a:r>
              <a:rPr lang="ru-RU" altLang="ru-RU" sz="2400" b="0" dirty="0">
                <a:cs typeface="Arial" panose="020B0604020202020204" pitchFamily="34" charset="0"/>
                <a:sym typeface="Symbol"/>
              </a:rPr>
              <a:t></a:t>
            </a:r>
            <a:r>
              <a:rPr lang="en-US" altLang="ru-RU" sz="2400" b="0" dirty="0">
                <a:cs typeface="Arial" panose="020B0604020202020204" pitchFamily="34" charset="0"/>
                <a:sym typeface="Symbol"/>
              </a:rPr>
              <a:t> </a:t>
            </a:r>
            <a:r>
              <a:rPr lang="ru-RU" altLang="ru-RU" sz="2400" b="0" dirty="0">
                <a:cs typeface="Arial" panose="020B0604020202020204" pitchFamily="34" charset="0"/>
              </a:rPr>
              <a:t>2 </a:t>
            </a:r>
            <a:r>
              <a:rPr lang="en-US" altLang="ru-RU" sz="2400" b="0" dirty="0">
                <a:cs typeface="Arial" panose="020B0604020202020204" pitchFamily="34" charset="0"/>
              </a:rPr>
              <a:t>cm</a:t>
            </a:r>
            <a:r>
              <a:rPr lang="ru-RU" altLang="ru-RU" sz="2400" b="0" baseline="30000" dirty="0">
                <a:cs typeface="Arial" panose="020B0604020202020204" pitchFamily="34" charset="0"/>
              </a:rPr>
              <a:t>3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4" y="2453916"/>
            <a:ext cx="4811816" cy="35024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F8AE88-C7C9-4BB3-A96B-3CBE3708C8E8}"/>
              </a:ext>
            </a:extLst>
          </p:cNvPr>
          <p:cNvSpPr txBox="1"/>
          <p:nvPr/>
        </p:nvSpPr>
        <p:spPr>
          <a:xfrm>
            <a:off x="4660398" y="4539740"/>
            <a:ext cx="2707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Cherenkov water detector NEVOD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20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356" y="185738"/>
            <a:ext cx="1126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LDF</a:t>
            </a:r>
            <a:r>
              <a:rPr lang="ru-RU" sz="32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of muons</a:t>
            </a:r>
            <a:endParaRPr lang="ru-RU" sz="32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543" y="828617"/>
            <a:ext cx="58950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Correlation of the num</a:t>
            </a:r>
            <a:r>
              <a:rPr lang="en-US" sz="2000" dirty="0"/>
              <a:t>be</a:t>
            </a:r>
            <a:r>
              <a:rPr lang="ru-RU" sz="2000" dirty="0"/>
              <a:t>r of </a:t>
            </a:r>
            <a:r>
              <a:rPr lang="ru-RU" sz="2000" dirty="0" err="1"/>
              <a:t>muons</a:t>
            </a:r>
            <a:r>
              <a:rPr lang="ru-RU" sz="2000" dirty="0"/>
              <a:t> </a:t>
            </a:r>
            <a:r>
              <a:rPr lang="en-US" sz="2000" dirty="0"/>
              <a:t>passed through the detectors of the CTS bottom</a:t>
            </a:r>
            <a:r>
              <a:rPr lang="ru-RU" sz="2000" dirty="0"/>
              <a:t> </a:t>
            </a:r>
            <a:r>
              <a:rPr lang="ru-RU" sz="2000" dirty="0" err="1"/>
              <a:t>plane</a:t>
            </a:r>
            <a:r>
              <a:rPr lang="ru-RU" sz="2000" dirty="0"/>
              <a:t> </a:t>
            </a:r>
            <a:r>
              <a:rPr lang="ru-RU" sz="2000" dirty="0" err="1"/>
              <a:t>and</a:t>
            </a:r>
            <a:r>
              <a:rPr lang="ru-RU" sz="2000" dirty="0"/>
              <a:t> the </a:t>
            </a:r>
            <a:r>
              <a:rPr lang="ru-RU" sz="2000" dirty="0" err="1"/>
              <a:t>number</a:t>
            </a:r>
            <a:r>
              <a:rPr lang="ru-RU" sz="2000" dirty="0"/>
              <a:t> of </a:t>
            </a:r>
            <a:r>
              <a:rPr lang="ru-RU" sz="2000" dirty="0" err="1"/>
              <a:t>triggered</a:t>
            </a:r>
            <a:r>
              <a:rPr lang="ru-RU" sz="2000" dirty="0"/>
              <a:t> </a:t>
            </a:r>
            <a:r>
              <a:rPr lang="ru-RU" sz="2000" dirty="0" err="1"/>
              <a:t>detectors</a:t>
            </a:r>
            <a:r>
              <a:rPr lang="ru-RU" sz="2000" dirty="0"/>
              <a:t> of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en-US" sz="2000" dirty="0"/>
              <a:t>bottom</a:t>
            </a:r>
            <a:r>
              <a:rPr lang="ru-RU" sz="2000" dirty="0"/>
              <a:t> </a:t>
            </a:r>
            <a:r>
              <a:rPr lang="ru-RU" sz="2000" dirty="0" err="1"/>
              <a:t>plane</a:t>
            </a:r>
            <a:endParaRPr lang="ru-RU" sz="2000" dirty="0"/>
          </a:p>
        </p:txBody>
      </p:sp>
      <p:sp>
        <p:nvSpPr>
          <p:cNvPr id="7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  <a:endParaRPr lang="ru-RU" sz="14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7638" r="4781" b="6945"/>
          <a:stretch/>
        </p:blipFill>
        <p:spPr>
          <a:xfrm>
            <a:off x="5902445" y="2195784"/>
            <a:ext cx="5853921" cy="41959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85755" y="1085898"/>
            <a:ext cx="4354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Muon</a:t>
            </a:r>
            <a:r>
              <a:rPr lang="ru-RU" sz="2000" dirty="0"/>
              <a:t> </a:t>
            </a:r>
            <a:r>
              <a:rPr lang="en-US" sz="2000" dirty="0"/>
              <a:t>LDF</a:t>
            </a:r>
            <a:r>
              <a:rPr lang="ru-RU" sz="2000" dirty="0"/>
              <a:t> </a:t>
            </a:r>
            <a:r>
              <a:rPr lang="ru-RU" sz="2000" dirty="0" err="1"/>
              <a:t>according</a:t>
            </a:r>
            <a:r>
              <a:rPr lang="ru-RU" sz="2000" dirty="0"/>
              <a:t> </a:t>
            </a:r>
            <a:r>
              <a:rPr lang="ru-RU" sz="2000" dirty="0" err="1"/>
              <a:t>to</a:t>
            </a:r>
            <a:r>
              <a:rPr lang="ru-RU" sz="2000" dirty="0"/>
              <a:t> </a:t>
            </a:r>
            <a:r>
              <a:rPr lang="en-US" sz="2000" dirty="0"/>
              <a:t>the </a:t>
            </a:r>
            <a:r>
              <a:rPr lang="ru-RU" sz="2000" dirty="0"/>
              <a:t>CT</a:t>
            </a:r>
            <a:r>
              <a:rPr lang="en-US" sz="2000" dirty="0"/>
              <a:t>S</a:t>
            </a:r>
            <a:r>
              <a:rPr lang="ru-RU" sz="2000" dirty="0"/>
              <a:t> </a:t>
            </a:r>
            <a:r>
              <a:rPr lang="ru-RU" sz="2000" dirty="0" err="1"/>
              <a:t>data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85755" y="2002729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preliminary</a:t>
            </a:r>
            <a:endParaRPr lang="ru-RU" b="1" dirty="0">
              <a:solidFill>
                <a:prstClr val="black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10666" r="9038"/>
          <a:stretch/>
        </p:blipFill>
        <p:spPr>
          <a:xfrm>
            <a:off x="211171" y="2112109"/>
            <a:ext cx="5633085" cy="416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501" y="68210"/>
            <a:ext cx="11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Shower size spectrum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288" y="5274179"/>
            <a:ext cx="1499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NEVOD-EAS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</a:p>
          <a:p>
            <a:pPr lvl="0"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lg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N</a:t>
            </a:r>
            <a:r>
              <a:rPr kumimoji="0" lang="en-US" b="0" i="0" u="none" strike="noStrike" kern="1200" cap="none" spc="0" normalizeH="0" baseline="-25000" noProof="0" dirty="0" err="1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ek</a:t>
            </a:r>
            <a:r>
              <a:rPr kumimoji="0" lang="ru-RU" b="0" i="0" u="none" strike="noStrike" kern="1200" cap="none" spc="0" normalizeH="0" baseline="-2500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dirty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5.6</a:t>
            </a:r>
            <a:r>
              <a:rPr lang="ru-RU" dirty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  <a:p>
            <a:pPr lvl="0">
              <a:defRPr/>
            </a:pPr>
            <a:r>
              <a:rPr lang="en-US" dirty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∆</a:t>
            </a:r>
            <a:r>
              <a:rPr lang="en-US" i="1" dirty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k</a:t>
            </a:r>
            <a:r>
              <a:rPr lang="en-US" dirty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200F0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</a:rPr>
              <a:t>0.</a:t>
            </a:r>
            <a:r>
              <a:rPr lang="ru-RU" dirty="0">
                <a:solidFill>
                  <a:srgbClr val="0200F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200F0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Номер слайда 3"/>
          <p:cNvSpPr>
            <a:spLocks noGrp="1"/>
          </p:cNvSpPr>
          <p:nvPr/>
        </p:nvSpPr>
        <p:spPr>
          <a:xfrm>
            <a:off x="9698966" y="64004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624" y="5286758"/>
            <a:ext cx="2157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EAS-TOP</a:t>
            </a:r>
            <a:endParaRPr kumimoji="0" lang="ru-RU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(M.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Aglietta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1999):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lg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N</a:t>
            </a:r>
            <a:r>
              <a:rPr kumimoji="0" lang="en-US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ek</a:t>
            </a:r>
            <a:r>
              <a:rPr kumimoji="0" 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5.63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∆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0.25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9271" y="5282848"/>
            <a:ext cx="2403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KASCADE</a:t>
            </a:r>
            <a:endParaRPr lang="ru-RU" dirty="0">
              <a:solidFill>
                <a:prstClr val="black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(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K.-H. Kampert, 1998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lg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N</a:t>
            </a:r>
            <a:r>
              <a:rPr kumimoji="0" lang="en-US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ek</a:t>
            </a:r>
            <a:r>
              <a:rPr kumimoji="0" 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5.7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0156" y="5282848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MAKET-ANI</a:t>
            </a:r>
            <a:endParaRPr kumimoji="0" lang="ru-RU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A.Chilingarian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, 2007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lg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N</a:t>
            </a:r>
            <a:r>
              <a:rPr kumimoji="0" lang="en-US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ek</a:t>
            </a:r>
            <a:r>
              <a:rPr kumimoji="0" lang="ru-RU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5.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84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0.07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∆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=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0.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48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±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0.04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UI" panose="020B0500000000000000" pitchFamily="34" charset="-128"/>
                <a:ea typeface="Yu Gothic UI" panose="020B0500000000000000" pitchFamily="34" charset="-128"/>
                <a:cs typeface="+mn-cs"/>
              </a:rPr>
              <a:t>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" panose="020B0500000000000000" pitchFamily="34" charset="-128"/>
              <a:ea typeface="Yu Gothic UI" panose="020B0500000000000000" pitchFamily="34" charset="-128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6909" r="4895" b="12363"/>
          <a:stretch/>
        </p:blipFill>
        <p:spPr>
          <a:xfrm>
            <a:off x="58189" y="944508"/>
            <a:ext cx="5906917" cy="4230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7030" r="5285" b="12849"/>
          <a:stretch/>
        </p:blipFill>
        <p:spPr>
          <a:xfrm>
            <a:off x="6084917" y="933869"/>
            <a:ext cx="5671449" cy="42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Yu Gothic UI"/>
        <a:ea typeface=""/>
        <a:cs typeface=""/>
      </a:majorFont>
      <a:minorFont>
        <a:latin typeface="Yu Gothic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Другая 1">
      <a:majorFont>
        <a:latin typeface="Yu Gothic UI"/>
        <a:ea typeface=""/>
        <a:cs typeface=""/>
      </a:majorFont>
      <a:minorFont>
        <a:latin typeface="Yu Gothic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701</Words>
  <Application>Microsoft Office PowerPoint</Application>
  <PresentationFormat>Широкоэкранный</PresentationFormat>
  <Paragraphs>128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Yu Gothic UI</vt:lpstr>
      <vt:lpstr>Yu Gothic UI Semibold</vt:lpstr>
      <vt:lpstr>Arial</vt:lpstr>
      <vt:lpstr>Calibri</vt:lpstr>
      <vt:lpstr>Calibri Light</vt:lpstr>
      <vt:lpstr>Cambria Math</vt:lpstr>
      <vt:lpstr>Montserrat</vt:lpstr>
      <vt:lpstr>Segoe UI</vt:lpstr>
      <vt:lpstr>Symbol</vt:lpstr>
      <vt:lpstr>Times New Roman</vt:lpstr>
      <vt:lpstr>2_Тема Office</vt:lpstr>
      <vt:lpstr>1_Тема Office</vt:lpstr>
      <vt:lpstr>Шаблон МИФИ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EAYuzhakova</dc:creator>
  <cp:lastModifiedBy>EAYuzhakova</cp:lastModifiedBy>
  <cp:revision>42</cp:revision>
  <dcterms:created xsi:type="dcterms:W3CDTF">2025-06-19T13:41:22Z</dcterms:created>
  <dcterms:modified xsi:type="dcterms:W3CDTF">2025-06-24T19:25:02Z</dcterms:modified>
</cp:coreProperties>
</file>