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3"/>
  </p:notesMasterIdLst>
  <p:sldIdLst>
    <p:sldId id="309" r:id="rId2"/>
    <p:sldId id="303" r:id="rId3"/>
    <p:sldId id="283" r:id="rId4"/>
    <p:sldId id="284" r:id="rId5"/>
    <p:sldId id="294" r:id="rId6"/>
    <p:sldId id="319" r:id="rId7"/>
    <p:sldId id="322" r:id="rId8"/>
    <p:sldId id="326" r:id="rId9"/>
    <p:sldId id="323" r:id="rId10"/>
    <p:sldId id="282" r:id="rId11"/>
    <p:sldId id="32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D5A"/>
    <a:srgbClr val="0D4483"/>
    <a:srgbClr val="383085"/>
    <a:srgbClr val="80B33E"/>
    <a:srgbClr val="463F87"/>
    <a:srgbClr val="296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18" autoAdjust="0"/>
  </p:normalViewPr>
  <p:slideViewPr>
    <p:cSldViewPr snapToGrid="0">
      <p:cViewPr varScale="1">
        <p:scale>
          <a:sx n="82" d="100"/>
          <a:sy n="82" d="100"/>
        </p:scale>
        <p:origin x="8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A12EE-5D20-4AEE-A436-EF7FEDA8C6F6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668A-3BDD-48F2-A1A1-39C39A373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5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668A-3BDD-48F2-A1A1-39C39A373CB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0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668A-3BDD-48F2-A1A1-39C39A373C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0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668A-3BDD-48F2-A1A1-39C39A373CB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1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668A-3BDD-48F2-A1A1-39C39A373CB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7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668A-3BDD-48F2-A1A1-39C39A373C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6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668A-3BDD-48F2-A1A1-39C39A373CB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D69F-7802-478F-9977-39812445A69A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80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4D9A6-3449-4B88-BEBC-D654ACE34FAD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5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213-E4AD-4D60-84E3-8A7F72B67ABC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5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367CD-DD53-4D21-8351-BD686A5F00C2}" type="datetime1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5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1762-3CC2-4567-9B3A-AF4FD676D655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76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4D74-E55A-422F-A685-0B04929244AA}" type="datetime1">
              <a:rPr lang="ru-RU" smtClean="0"/>
              <a:t>19.11.2020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2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6B15-F262-4065-8981-B80D2E1498DB}" type="datetime1">
              <a:rPr lang="ru-RU" smtClean="0"/>
              <a:t>19.11.2020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8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0DCD-04C3-45F6-AB48-C55E71E1EB43}" type="datetime1">
              <a:rPr lang="ru-RU" smtClean="0"/>
              <a:t>19.11.2020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2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2BF7-477C-4BA1-BACA-5C782570813D}" type="datetime1">
              <a:rPr lang="ru-RU" smtClean="0"/>
              <a:t>19.11.2020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9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497E8-5DE3-40B5-A15A-D6A00CF9D1F3}" type="datetime1">
              <a:rPr lang="ru-RU" smtClean="0"/>
              <a:t>19.11.2020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CAF1DA8-80A6-4612-8A0C-8D8C1E262981}" type="datetime1">
              <a:rPr lang="ru-RU" smtClean="0"/>
              <a:t>19.11.2020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3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BBF7469-2D46-49D7-A876-C171A9B6FA45}" type="datetime1">
              <a:rPr lang="ru-RU" smtClean="0"/>
              <a:t>19.11.2020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7C44076-1B44-41AE-B4E3-4B3D230FB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B3486-C8EA-4068-B418-2B032EDA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141" y="1481142"/>
            <a:ext cx="8488287" cy="2501489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калибровочных телескопов экспериментального комплекса Невод как детектор ШАЛ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941907-B6A2-4FCB-991C-D5E8ABD27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466" y="4606720"/>
            <a:ext cx="3513667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Студент 4 курса 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Калинин Евгений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Амельчаков Михаил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6522" y="260426"/>
            <a:ext cx="505229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5000"/>
              </a:lnSpc>
              <a:spcBef>
                <a:spcPct val="0"/>
              </a:spcBef>
            </a:pPr>
            <a:r>
              <a:rPr lang="ru-RU" b="1" dirty="0">
                <a:solidFill>
                  <a:srgbClr val="0D4483"/>
                </a:solidFill>
                <a:latin typeface="+mj-lt"/>
                <a:cs typeface="Arial" panose="020B0604020202020204" pitchFamily="34" charset="0"/>
              </a:rPr>
              <a:t>Национальный исследовательский ядерный университет «МИФИ», Москва, Россия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2" y="4242476"/>
            <a:ext cx="2178560" cy="131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0" y="282767"/>
            <a:ext cx="1454164" cy="14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74211" y="4700100"/>
            <a:ext cx="1770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83085"/>
                </a:solidFill>
                <a:latin typeface="+mj-lt"/>
                <a:cs typeface="Arial" panose="020B0604020202020204" pitchFamily="34" charset="0"/>
              </a:rPr>
              <a:t>НОЦ НЕВОД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74966" y="6417455"/>
            <a:ext cx="2031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ноября 2020 г.</a:t>
            </a:r>
          </a:p>
        </p:txBody>
      </p:sp>
    </p:spTree>
    <p:extLst>
      <p:ext uri="{BB962C8B-B14F-4D97-AF65-F5344CB8AC3E}">
        <p14:creationId xmlns:p14="http://schemas.microsoft.com/office/powerpoint/2010/main" val="353710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4FCCDE-33E4-44F6-B9E2-832418FEF038}"/>
              </a:ext>
            </a:extLst>
          </p:cNvPr>
          <p:cNvSpPr txBox="1"/>
          <p:nvPr/>
        </p:nvSpPr>
        <p:spPr>
          <a:xfrm>
            <a:off x="3047223" y="23054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CDA0998-E25B-45A9-AC5F-63CF4FAF4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45" y="1511462"/>
            <a:ext cx="9725109" cy="4195762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Определены математические модели ШАЛ и установки СКТ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Построена и изучена функция, построенная по методу максимального правдоподобия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Произведена оценка точности восстановления симплекс-методом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Найдена амплитуда отклика одной частицы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Произведено восстановление параметров ШАЛ для экспериментальных данных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E0BAA-22F3-40D1-88BA-A838678C46C6}"/>
              </a:ext>
            </a:extLst>
          </p:cNvPr>
          <p:cNvSpPr txBox="1"/>
          <p:nvPr/>
        </p:nvSpPr>
        <p:spPr>
          <a:xfrm>
            <a:off x="130628" y="6429791"/>
            <a:ext cx="618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0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B3486-C8EA-4068-B418-2B032EDAF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141" y="1481142"/>
            <a:ext cx="8488287" cy="2501489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калибровочных телескопов экспериментального комплекса Невод как детектор ШАЛ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941907-B6A2-4FCB-991C-D5E8ABD27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6466" y="4606720"/>
            <a:ext cx="3513667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Студент 4 курса 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Калинин Евгений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Амельчаков Михаил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56522" y="260426"/>
            <a:ext cx="505229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25000"/>
              </a:lnSpc>
              <a:spcBef>
                <a:spcPct val="0"/>
              </a:spcBef>
            </a:pPr>
            <a:r>
              <a:rPr lang="ru-RU" b="1" dirty="0">
                <a:solidFill>
                  <a:srgbClr val="0D4483"/>
                </a:solidFill>
                <a:latin typeface="+mj-lt"/>
                <a:cs typeface="Arial" panose="020B0604020202020204" pitchFamily="34" charset="0"/>
              </a:rPr>
              <a:t>Национальный исследовательский ядерный университет «МИФИ», Москва, Россия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2" y="4242476"/>
            <a:ext cx="2178560" cy="131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0" y="282767"/>
            <a:ext cx="1454164" cy="14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74211" y="4700100"/>
            <a:ext cx="1770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383085"/>
                </a:solidFill>
                <a:latin typeface="+mj-lt"/>
                <a:cs typeface="Arial" panose="020B0604020202020204" pitchFamily="34" charset="0"/>
              </a:rPr>
              <a:t>НОЦ НЕВОД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74966" y="6417455"/>
            <a:ext cx="2031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ноября 2020 г.</a:t>
            </a:r>
          </a:p>
        </p:txBody>
      </p:sp>
    </p:spTree>
    <p:extLst>
      <p:ext uri="{BB962C8B-B14F-4D97-AF65-F5344CB8AC3E}">
        <p14:creationId xmlns:p14="http://schemas.microsoft.com/office/powerpoint/2010/main" val="243460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9713BDF-4AC2-4FC6-BC85-C658F207D6D4}"/>
              </a:ext>
            </a:extLst>
          </p:cNvPr>
          <p:cNvSpPr txBox="1"/>
          <p:nvPr/>
        </p:nvSpPr>
        <p:spPr>
          <a:xfrm>
            <a:off x="2498318" y="165439"/>
            <a:ext cx="719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Экспериментальный комплекс НЕВОД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6D6C9C-D32D-43EE-8533-464355726D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4" y="831671"/>
            <a:ext cx="5676832" cy="347967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1FCD43-C161-4A1E-ABC2-727201F6C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796" y="2768665"/>
            <a:ext cx="5902967" cy="3314893"/>
          </a:xfrm>
          <a:prstGeom prst="rect">
            <a:avLst/>
          </a:prstGeom>
        </p:spPr>
      </p:pic>
      <p:sp>
        <p:nvSpPr>
          <p:cNvPr id="3" name="Текст 4">
            <a:extLst>
              <a:ext uri="{FF2B5EF4-FFF2-40B4-BE49-F238E27FC236}">
                <a16:creationId xmlns:a16="http://schemas.microsoft.com/office/drawing/2014/main" id="{02A884AC-CAC2-4D52-82B9-65C3B414D583}"/>
              </a:ext>
            </a:extLst>
          </p:cNvPr>
          <p:cNvSpPr txBox="1">
            <a:spLocks/>
          </p:cNvSpPr>
          <p:nvPr/>
        </p:nvSpPr>
        <p:spPr>
          <a:xfrm>
            <a:off x="1353543" y="4454362"/>
            <a:ext cx="3590494" cy="5561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Экспериментальный комплекс НЕВОД</a:t>
            </a: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59A75586-CB97-4517-AA3D-2E4D749FC794}"/>
              </a:ext>
            </a:extLst>
          </p:cNvPr>
          <p:cNvSpPr txBox="1">
            <a:spLocks/>
          </p:cNvSpPr>
          <p:nvPr/>
        </p:nvSpPr>
        <p:spPr>
          <a:xfrm>
            <a:off x="7291463" y="2233130"/>
            <a:ext cx="3729632" cy="338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Верхняя плоскость установки СКТ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003CF-FC94-4734-8E85-BBE22EB71EEE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08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948D70BB-80F7-49B1-970F-B0A3B385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445" y="1511462"/>
            <a:ext cx="9725109" cy="4195762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Цель: обработка экспериментальных данных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верхней плоскости установки СКТ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математических моделей ливня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Выбор функционала для поиска оптимального решения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Оценка точности восстановления моделированных событий симплекс-методом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Нахождение амплитуды отклика одной частицы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критерия выбора данных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DD00B-3CCE-451F-90B8-FF0B5C7EA329}"/>
              </a:ext>
            </a:extLst>
          </p:cNvPr>
          <p:cNvSpPr txBox="1"/>
          <p:nvPr/>
        </p:nvSpPr>
        <p:spPr>
          <a:xfrm>
            <a:off x="2981908" y="295861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1741E-2D49-4C00-9492-828DC6C108E8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1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8">
            <a:extLst>
              <a:ext uri="{FF2B5EF4-FFF2-40B4-BE49-F238E27FC236}">
                <a16:creationId xmlns:a16="http://schemas.microsoft.com/office/drawing/2014/main" id="{7B68DCC5-391D-40A2-B454-AED33A672DEB}"/>
              </a:ext>
            </a:extLst>
          </p:cNvPr>
          <p:cNvSpPr txBox="1">
            <a:spLocks/>
          </p:cNvSpPr>
          <p:nvPr/>
        </p:nvSpPr>
        <p:spPr>
          <a:xfrm>
            <a:off x="-516435" y="3924965"/>
            <a:ext cx="4710187" cy="272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i="0" dirty="0"/>
              <a:t>Развитие ливня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F4743-62FC-4F6D-9345-75B6E039C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79" y="877956"/>
            <a:ext cx="2828161" cy="29196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Текст 8">
            <a:extLst>
              <a:ext uri="{FF2B5EF4-FFF2-40B4-BE49-F238E27FC236}">
                <a16:creationId xmlns:a16="http://schemas.microsoft.com/office/drawing/2014/main" id="{66270737-6AD9-40E3-A12A-E072AEB3E057}"/>
              </a:ext>
            </a:extLst>
          </p:cNvPr>
          <p:cNvSpPr txBox="1">
            <a:spLocks/>
          </p:cNvSpPr>
          <p:nvPr/>
        </p:nvSpPr>
        <p:spPr>
          <a:xfrm>
            <a:off x="2831113" y="3924965"/>
            <a:ext cx="4710187" cy="272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Профиль ливня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8644FA-DBE6-40FD-89DC-83DEE7BEF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988" y="877956"/>
            <a:ext cx="3086439" cy="29196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19106E-4EB4-4D24-838C-90B2D4152106}"/>
              </a:ext>
            </a:extLst>
          </p:cNvPr>
          <p:cNvSpPr txBox="1"/>
          <p:nvPr/>
        </p:nvSpPr>
        <p:spPr>
          <a:xfrm>
            <a:off x="2568527" y="159667"/>
            <a:ext cx="705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Широкий атмосферный ливень (ШАЛ)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B76261-DFFA-44D8-9000-E4792FEC690A}"/>
              </a:ext>
            </a:extLst>
          </p:cNvPr>
          <p:cNvSpPr txBox="1"/>
          <p:nvPr/>
        </p:nvSpPr>
        <p:spPr>
          <a:xfrm>
            <a:off x="7177407" y="1048056"/>
            <a:ext cx="5419854" cy="19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Параметры широкого атмосферного ливня: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Направление прихода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Положение оси в плоскости уровня Земли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Мощность (число частиц в ливне)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1933F-2CB2-41D1-8CF1-C20D132765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43" y="5253010"/>
            <a:ext cx="8855241" cy="1113868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68E36193-D414-47AE-AAD4-F3B8BB3A3A82}"/>
              </a:ext>
            </a:extLst>
          </p:cNvPr>
          <p:cNvSpPr txBox="1">
            <a:spLocks/>
          </p:cNvSpPr>
          <p:nvPr/>
        </p:nvSpPr>
        <p:spPr>
          <a:xfrm>
            <a:off x="1740942" y="4472954"/>
            <a:ext cx="8855241" cy="7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Clr>
                <a:schemeClr val="bg1">
                  <a:lumMod val="95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Функция пространственного распределения (ФПР)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Нишимуры-Каматы-Грейзена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(НКГ)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 marL="0" indent="0">
              <a:buFont typeface="Wingdings 3" charset="2"/>
              <a:buNone/>
            </a:pPr>
            <a:endParaRPr lang="ru-RU" sz="2400" i="1" dirty="0"/>
          </a:p>
          <a:p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160A6-598E-4155-9C2D-634604704A06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3051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2EBF67-90EC-47D2-8DF6-D9E0F4C6D0C6}"/>
              </a:ext>
            </a:extLst>
          </p:cNvPr>
          <p:cNvSpPr txBox="1"/>
          <p:nvPr/>
        </p:nvSpPr>
        <p:spPr>
          <a:xfrm>
            <a:off x="2484561" y="146367"/>
            <a:ext cx="7222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Метод максимального правдоподобия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A11E0331-B2F5-425A-9C3D-16D8C5C005B0}"/>
              </a:ext>
            </a:extLst>
          </p:cNvPr>
          <p:cNvSpPr txBox="1"/>
          <p:nvPr/>
        </p:nvSpPr>
        <p:spPr>
          <a:xfrm>
            <a:off x="942637" y="808325"/>
            <a:ext cx="578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Используется метод максимального правдоподобия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920B9C1D-98B9-443D-9AA7-A63A2FB64F69}"/>
              </a:ext>
            </a:extLst>
          </p:cNvPr>
          <p:cNvSpPr txBox="1"/>
          <p:nvPr/>
        </p:nvSpPr>
        <p:spPr>
          <a:xfrm>
            <a:off x="942637" y="3502201"/>
            <a:ext cx="4509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Вероятность зарегистрировать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частиц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D063267-D0BD-46B6-B6E9-DE35B7321DCA}"/>
              </a:ext>
            </a:extLst>
          </p:cNvPr>
          <p:cNvSpPr txBox="1"/>
          <p:nvPr/>
        </p:nvSpPr>
        <p:spPr>
          <a:xfrm>
            <a:off x="942637" y="2158374"/>
            <a:ext cx="515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Оценка ожидаемого числа частиц в детекторе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C2AD9463-2870-4821-984C-C7C6E9662373}"/>
              </a:ext>
            </a:extLst>
          </p:cNvPr>
          <p:cNvSpPr txBox="1"/>
          <p:nvPr/>
        </p:nvSpPr>
        <p:spPr>
          <a:xfrm>
            <a:off x="925630" y="4840658"/>
            <a:ext cx="210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Вид функционала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F79A6BC-4C3D-45B3-935C-52757C8D0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844" y="1261348"/>
            <a:ext cx="2714735" cy="8176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8A99285-51FC-491D-94F7-ABACFB6E5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37" y="2607040"/>
            <a:ext cx="2362118" cy="8138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152610-BFB9-4268-992A-26FC72B21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44" y="3914209"/>
            <a:ext cx="2917322" cy="8857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A935ED-C963-4C81-88F8-DFC47957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37" y="5291312"/>
            <a:ext cx="5470377" cy="1156954"/>
          </a:xfrm>
          <a:prstGeom prst="rect">
            <a:avLst/>
          </a:prstGeom>
          <a:ln w="19050" cap="sq">
            <a:solidFill>
              <a:schemeClr val="accent1"/>
            </a:solidFill>
            <a:prstDash val="solid"/>
            <a:miter lim="800000"/>
          </a:ln>
          <a:effectLst/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9A5E734-6F76-4A60-A399-5DD2C7C485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03" y="808325"/>
            <a:ext cx="4065640" cy="40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4">
            <a:extLst>
              <a:ext uri="{FF2B5EF4-FFF2-40B4-BE49-F238E27FC236}">
                <a16:creationId xmlns:a16="http://schemas.microsoft.com/office/drawing/2014/main" id="{A3C32868-966D-40EB-BE1B-61CF7170BD99}"/>
              </a:ext>
            </a:extLst>
          </p:cNvPr>
          <p:cNvSpPr txBox="1">
            <a:spLocks/>
          </p:cNvSpPr>
          <p:nvPr/>
        </p:nvSpPr>
        <p:spPr>
          <a:xfrm>
            <a:off x="7675876" y="4920045"/>
            <a:ext cx="3590494" cy="66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Симплекс-метод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(Метод </a:t>
            </a:r>
            <a:r>
              <a:rPr lang="ru-RU" dirty="0" err="1"/>
              <a:t>Нелдера</a:t>
            </a:r>
            <a:r>
              <a:rPr lang="ru-RU" dirty="0"/>
              <a:t> — </a:t>
            </a:r>
            <a:r>
              <a:rPr lang="ru-RU" dirty="0" err="1"/>
              <a:t>Мида</a:t>
            </a:r>
            <a:r>
              <a:rPr lang="ru-RU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C8748C-23B8-46F6-85D1-8198BD769B19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DD58F-C696-42B0-B3F4-4D7211CA36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1" t="8150" r="8912" b="47522"/>
          <a:stretch/>
        </p:blipFill>
        <p:spPr>
          <a:xfrm>
            <a:off x="236981" y="2029795"/>
            <a:ext cx="11889274" cy="46013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5CA296-12EA-4ABB-B752-C5B98861B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E29B4F-9041-450F-9DAA-B5E306C8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43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BAD17D4-1A49-403D-8670-AE39F35A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463" y="121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B7CC68EA-CB0E-4AF9-BFD7-66E77423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013" y="7025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7D53F7-9012-4A8B-A8E4-B765152F7B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" t="2452" r="938" b="5627"/>
          <a:stretch/>
        </p:blipFill>
        <p:spPr>
          <a:xfrm>
            <a:off x="755780" y="821093"/>
            <a:ext cx="4898571" cy="10450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474B88-CA9C-408E-89A0-A70893B2EEEF}"/>
              </a:ext>
            </a:extLst>
          </p:cNvPr>
          <p:cNvSpPr txBox="1"/>
          <p:nvPr/>
        </p:nvSpPr>
        <p:spPr>
          <a:xfrm>
            <a:off x="2115053" y="179310"/>
            <a:ext cx="8553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Восстановления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моделированных событий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2280" y="875268"/>
            <a:ext cx="51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Распределения координат осей для событий не попавших в доверительный интервал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EF6F0-FC1C-4C87-A357-2D189B9371F2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9713BDF-4AC2-4FC6-BC85-C658F207D6D4}"/>
              </a:ext>
            </a:extLst>
          </p:cNvPr>
          <p:cNvSpPr txBox="1"/>
          <p:nvPr/>
        </p:nvSpPr>
        <p:spPr>
          <a:xfrm>
            <a:off x="2498318" y="165439"/>
            <a:ext cx="719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отклика детекторов СКТ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F08ABB-CB9D-4557-9424-783B1D8E6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72" y="1768748"/>
            <a:ext cx="3289827" cy="2552452"/>
          </a:xfrm>
          <a:prstGeom prst="rect">
            <a:avLst/>
          </a:prstGeom>
        </p:spPr>
      </p:pic>
      <p:sp>
        <p:nvSpPr>
          <p:cNvPr id="6" name="Текст 4">
            <a:extLst>
              <a:ext uri="{FF2B5EF4-FFF2-40B4-BE49-F238E27FC236}">
                <a16:creationId xmlns:a16="http://schemas.microsoft.com/office/drawing/2014/main" id="{C08C502A-1C29-40AD-9A81-A89C81C80755}"/>
              </a:ext>
            </a:extLst>
          </p:cNvPr>
          <p:cNvSpPr txBox="1">
            <a:spLocks/>
          </p:cNvSpPr>
          <p:nvPr/>
        </p:nvSpPr>
        <p:spPr>
          <a:xfrm>
            <a:off x="7914949" y="4662432"/>
            <a:ext cx="3817075" cy="66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Распределение амплитуд откликов для одного из счётчиков СКТ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8BE20-D86B-4036-98D3-2AF71713C6B6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374F28-7CF7-4356-9816-579665259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 r="889"/>
          <a:stretch/>
        </p:blipFill>
        <p:spPr>
          <a:xfrm>
            <a:off x="793101" y="1768748"/>
            <a:ext cx="6662057" cy="33205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8693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3A605-0BB2-4965-BAAF-775AA72F8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203" y="1768748"/>
            <a:ext cx="3394565" cy="25524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713BDF-4AC2-4FC6-BC85-C658F207D6D4}"/>
              </a:ext>
            </a:extLst>
          </p:cNvPr>
          <p:cNvSpPr txBox="1"/>
          <p:nvPr/>
        </p:nvSpPr>
        <p:spPr>
          <a:xfrm>
            <a:off x="2498318" y="165439"/>
            <a:ext cx="719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критерия отбора данных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68BE20-D86B-4036-98D3-2AF71713C6B6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4">
            <a:extLst>
              <a:ext uri="{FF2B5EF4-FFF2-40B4-BE49-F238E27FC236}">
                <a16:creationId xmlns:a16="http://schemas.microsoft.com/office/drawing/2014/main" id="{94271C08-3D82-4B2C-BC4B-61F045CD1276}"/>
              </a:ext>
            </a:extLst>
          </p:cNvPr>
          <p:cNvSpPr txBox="1">
            <a:spLocks/>
          </p:cNvSpPr>
          <p:nvPr/>
        </p:nvSpPr>
        <p:spPr>
          <a:xfrm>
            <a:off x="8028238" y="4581860"/>
            <a:ext cx="3590494" cy="661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Распределение кратности срабатывания счётчиков верхней плоскости СКТ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7486FC-5453-44B2-8893-F7474782B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46" y="1467537"/>
            <a:ext cx="6935685" cy="39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9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6">
            <a:extLst>
              <a:ext uri="{FF2B5EF4-FFF2-40B4-BE49-F238E27FC236}">
                <a16:creationId xmlns:a16="http://schemas.microsoft.com/office/drawing/2014/main" id="{B7CC68EA-CB0E-4AF9-BFD7-66E77423B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013" y="7025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474B88-CA9C-408E-89A0-A70893B2EEEF}"/>
              </a:ext>
            </a:extLst>
          </p:cNvPr>
          <p:cNvSpPr txBox="1"/>
          <p:nvPr/>
        </p:nvSpPr>
        <p:spPr>
          <a:xfrm>
            <a:off x="1819009" y="228909"/>
            <a:ext cx="8553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Обработка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экспериментальных данных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D9DEE-A301-4DEE-8F5A-CD3B8525FB5E}"/>
              </a:ext>
            </a:extLst>
          </p:cNvPr>
          <p:cNvSpPr txBox="1"/>
          <p:nvPr/>
        </p:nvSpPr>
        <p:spPr>
          <a:xfrm>
            <a:off x="130628" y="642979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DDD893-3B73-404C-B366-807FA8FBF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32" t="9139" r="5656" b="47708"/>
          <a:stretch/>
        </p:blipFill>
        <p:spPr>
          <a:xfrm>
            <a:off x="528745" y="1324947"/>
            <a:ext cx="11134510" cy="40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45854"/>
      </p:ext>
    </p:extLst>
  </p:cSld>
  <p:clrMapOvr>
    <a:masterClrMapping/>
  </p:clrMapOvr>
</p:sld>
</file>

<file path=ppt/theme/theme1.xml><?xml version="1.0" encoding="utf-8"?>
<a:theme xmlns:a="http://schemas.openxmlformats.org/drawingml/2006/main" name="Посылка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95B3D7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сылка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осылка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4677</TotalTime>
  <Words>289</Words>
  <Application>Microsoft Office PowerPoint</Application>
  <PresentationFormat>Широкоэкранный</PresentationFormat>
  <Paragraphs>74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Gill Sans MT</vt:lpstr>
      <vt:lpstr>Wingdings</vt:lpstr>
      <vt:lpstr>Wingdings 3</vt:lpstr>
      <vt:lpstr>Посылка</vt:lpstr>
      <vt:lpstr>Система калибровочных телескопов экспериментального комплекса Невод как детектор ШАЛ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калибровочных телескопов экспериментального комплекса Невод как детектор ШАЛ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параметров широких атмосферных ливней: исследование функционала и методы оптимизации</dc:title>
  <dc:creator>Евгений Калинин</dc:creator>
  <cp:lastModifiedBy>Евгений Калинин</cp:lastModifiedBy>
  <cp:revision>221</cp:revision>
  <dcterms:created xsi:type="dcterms:W3CDTF">2020-02-25T07:04:38Z</dcterms:created>
  <dcterms:modified xsi:type="dcterms:W3CDTF">2020-11-19T12:41:57Z</dcterms:modified>
</cp:coreProperties>
</file>