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89" r:id="rId2"/>
    <p:sldId id="273" r:id="rId3"/>
    <p:sldId id="282" r:id="rId4"/>
    <p:sldId id="275" r:id="rId5"/>
    <p:sldId id="257" r:id="rId6"/>
    <p:sldId id="269" r:id="rId7"/>
    <p:sldId id="270" r:id="rId8"/>
    <p:sldId id="271" r:id="rId9"/>
    <p:sldId id="259" r:id="rId10"/>
    <p:sldId id="261" r:id="rId11"/>
    <p:sldId id="262" r:id="rId12"/>
    <p:sldId id="263" r:id="rId13"/>
    <p:sldId id="268" r:id="rId14"/>
    <p:sldId id="267" r:id="rId15"/>
    <p:sldId id="276" r:id="rId16"/>
    <p:sldId id="284" r:id="rId17"/>
    <p:sldId id="285" r:id="rId18"/>
    <p:sldId id="28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BD8BD-DF25-49F1-BA64-65AC1074E96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3ED8-561D-4A6C-80E4-461E702A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3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801-26BA-440A-A02D-7616A9B52E37}" type="datetime1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1C0C-F940-4DD1-9586-94E5338FA5A6}" type="datetime1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6F76-90B3-4407-B459-F6DA335C6F92}" type="datetime1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D6ED-A44F-4F9F-9987-46656FB04FFC}" type="datetime1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7FB1-861C-4554-9BD4-858A32A9B9C2}" type="datetime1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5EEB-B2FB-4CD7-9161-E52B8E9E073F}" type="datetime1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EA1-7920-4CBC-B1EA-F225A7D16FAE}" type="datetime1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FF5A-87EC-45F3-9C08-C4B21360EF67}" type="datetime1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66D7-66F9-4F5F-92CA-D0A54D324B8D}" type="datetime1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C81E-EB09-41A2-9B9E-536F8F3EE395}" type="datetime1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11AC-CC88-452F-9C58-99D16F6E705E}" type="datetime1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D70E-CC2F-46F8-8637-7ED04D6E113C}" type="datetime1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472" y="1191180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endParaRPr lang="ru-RU" sz="2800" b="1" dirty="0">
              <a:latin typeface="Times New Roman"/>
              <a:ea typeface="+mj-lt"/>
              <a:cs typeface="+mj-lt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Поиск взаимосвязи высыпаний частиц из радиационного пояса Земли и космических гамма всплесков.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1472" y="13709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/>
                <a:ea typeface="+mn-lt"/>
                <a:cs typeface="+mn-lt"/>
              </a:rPr>
              <a:t>Национальный исследовательский ядерный университет «МИФИ»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экспериментальной ядерной физики и космофизики (№7)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F5E20D9-3B5F-4BA3-83BE-DA4E1AED6640}"/>
              </a:ext>
            </a:extLst>
          </p:cNvPr>
          <p:cNvSpPr txBox="1">
            <a:spLocks/>
          </p:cNvSpPr>
          <p:nvPr/>
        </p:nvSpPr>
        <p:spPr>
          <a:xfrm>
            <a:off x="2719564" y="422923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 курса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Д.Н.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работы: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к.ф.-м.н. Майоров А.Г.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0A122-9F15-4672-8F00-8386A8820B1D}"/>
              </a:ext>
            </a:extLst>
          </p:cNvPr>
          <p:cNvSpPr txBox="1"/>
          <p:nvPr/>
        </p:nvSpPr>
        <p:spPr>
          <a:xfrm>
            <a:off x="4555355" y="6351573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ММШ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ЯФиТ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ноября 2020 г.</a:t>
            </a:r>
          </a:p>
        </p:txBody>
      </p:sp>
    </p:spTree>
    <p:extLst>
      <p:ext uri="{BB962C8B-B14F-4D97-AF65-F5344CB8AC3E}">
        <p14:creationId xmlns:p14="http://schemas.microsoft.com/office/powerpoint/2010/main" val="89910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288000"/>
            <a:ext cx="10686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траектории космического аппарата на фоновую карту.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фоновые карты были наложены траектории космического аппарата в диапазоне времени ±5 минут от момента прихода гамма-всплеска и длительности всплесков. Красной линией изображена траектория прибора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голубым цветом показана длительность всплеска.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 descr="D:\Morozova\ Map\карта+тректория  и длительностть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62" y="1903827"/>
            <a:ext cx="8100158" cy="39744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39741" y="5878286"/>
            <a:ext cx="6096000" cy="7914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Фоновая карта с наложенной траекторией прибора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PAMELA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длительностью гамма-всплеска за 2009 год.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4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000" y="288000"/>
            <a:ext cx="113175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графиков зависимости темпа счета заряженных частиц от времени.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показана зависимость темпа счета прибора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1 триггерной комбинации ВПС от времени для события, зарегистрированного 9 августа 2015 года в 12:22:55 обсерваторией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двух случаях: при измерении темпа счета частиц в отсутствие гамма-всплеска (черная линия) и в момент прихода гамма-всплеска (красная линия).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 descr="D:\Morozova\ Map\д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05" y="2042326"/>
            <a:ext cx="7396917" cy="3713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00760" y="5521146"/>
            <a:ext cx="778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темпа счета прибора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PAMELA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1 триггерной комбинации ВПС от времени в интервале </a:t>
            </a:r>
            <a:r>
              <a:rPr lang="ru-RU" sz="16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минут от момента регистрации гамма-всплеска для 9 августа 2015 года (12:22:55).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7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442" y="319088"/>
            <a:ext cx="11390715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скользящего среднего для графиков временной зависимости темпа счета.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 показан график временной зависимости темпа счета после нанесения длительности гамма-вспышки и нахождения скользящего среднего. Скользящее среднее было вычислено по 50 секундам.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 descr="D:\Morozova\ Map\посл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61" y="1789178"/>
            <a:ext cx="7398000" cy="37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317261" y="5338583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темпа счета прибора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PAMELA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1 триггерной комбинации ВПС в интервале </a:t>
            </a:r>
            <a:r>
              <a:rPr lang="ru-RU" sz="16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минут от момента регистрации гамма-всплеска от времени после добавления длительности и сглаживания зависимости для 9 августа 2015 года (12:22:55).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8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88" y="1297507"/>
            <a:ext cx="7823406" cy="48436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7930" y="208722"/>
            <a:ext cx="11227723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графиков временной зависимости темпа счета прибора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шести различных диапазонов энергий.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6987" y="6027003"/>
            <a:ext cx="9514181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Временные зависимости темпов счета прибора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PAMELA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конфигурациях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ToF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ToF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в момент регистрации гамма-всплеска обсерваторией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Fermi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марта 2009 года (00:02:42).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EEAF51CB-5F5E-46DD-8227-B57D4ADE23EF}"/>
              </a:ext>
            </a:extLst>
          </p:cNvPr>
          <p:cNvSpPr/>
          <p:nvPr/>
        </p:nvSpPr>
        <p:spPr>
          <a:xfrm>
            <a:off x="3369365" y="1938130"/>
            <a:ext cx="168966" cy="238539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7BBF389E-5D22-4B18-B0AA-3A8B2EA07702}"/>
              </a:ext>
            </a:extLst>
          </p:cNvPr>
          <p:cNvSpPr/>
          <p:nvPr/>
        </p:nvSpPr>
        <p:spPr>
          <a:xfrm>
            <a:off x="5951791" y="1818860"/>
            <a:ext cx="168966" cy="238539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3D1398FA-B6BE-461C-A9B3-B331F20C4099}"/>
              </a:ext>
            </a:extLst>
          </p:cNvPr>
          <p:cNvSpPr/>
          <p:nvPr/>
        </p:nvSpPr>
        <p:spPr>
          <a:xfrm>
            <a:off x="6211956" y="1938129"/>
            <a:ext cx="168966" cy="238539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9D847A27-E1DC-41DE-A22D-28C1E3B67FBA}"/>
              </a:ext>
            </a:extLst>
          </p:cNvPr>
          <p:cNvSpPr/>
          <p:nvPr/>
        </p:nvSpPr>
        <p:spPr>
          <a:xfrm>
            <a:off x="8646168" y="1938129"/>
            <a:ext cx="168966" cy="238539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F714181-00B9-4B40-B9C2-1283ED0BB7E6}"/>
              </a:ext>
            </a:extLst>
          </p:cNvPr>
          <p:cNvSpPr/>
          <p:nvPr/>
        </p:nvSpPr>
        <p:spPr>
          <a:xfrm>
            <a:off x="3390117" y="4442793"/>
            <a:ext cx="168966" cy="238539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6CBCB7-50AE-4992-A254-8394BB017887}"/>
              </a:ext>
            </a:extLst>
          </p:cNvPr>
          <p:cNvSpPr/>
          <p:nvPr/>
        </p:nvSpPr>
        <p:spPr>
          <a:xfrm>
            <a:off x="3559083" y="4588854"/>
            <a:ext cx="168966" cy="238539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8A8B06F7-5C53-4CE3-A425-2F239D4106F3}"/>
              </a:ext>
            </a:extLst>
          </p:cNvPr>
          <p:cNvSpPr/>
          <p:nvPr/>
        </p:nvSpPr>
        <p:spPr>
          <a:xfrm>
            <a:off x="8652011" y="4323523"/>
            <a:ext cx="168966" cy="238539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2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 descr="D:\Morozova\ Map\график разниц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62" y="2136913"/>
            <a:ext cx="7484475" cy="37535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8662" y="136526"/>
            <a:ext cx="1118004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Анализ полученных результатов.</a:t>
            </a:r>
            <a:endParaRPr lang="ru-RU" sz="16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события, зарегистрированного 23 марта 2009 года, была вычислена разница между темпом счета в момент прихода  гамма-всплеска в конфигурации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фоновым значением темпа счета для 2009 года.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6583" y="5890478"/>
            <a:ext cx="9215008" cy="79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Разность между измеренным темпом счета в момент прихода гамма-всплеска в интервале </a:t>
            </a:r>
            <a:r>
              <a:rPr lang="ru-RU" sz="16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минут от начала всплеска и фоновой картой, как функция времени.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7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304BBD-FD2A-4600-A9A5-52B433955073}"/>
              </a:ext>
            </a:extLst>
          </p:cNvPr>
          <p:cNvSpPr txBox="1"/>
          <p:nvPr/>
        </p:nvSpPr>
        <p:spPr>
          <a:xfrm>
            <a:off x="218480" y="136525"/>
            <a:ext cx="11809724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Анализ достоверности события.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достоверности обнаруженного события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проведен расчет количества стандартных отклонений. Были  гистограммы для разности темпов счета, сначала без учета прихода гамма-всплеска,  по которой было вычислено стандартное отклонение, затем гистограмма с учетом эффекта, по которой был посчитан центр масс. Количество стандартных отклонений для рассматриваемого события равно приблизительно 7, что подтверждает мысль о том, что эффект от прихода гамма-всплеска присутствует.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2CFEFC-3F25-48EF-9B4D-D9920AA3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35" y="6167715"/>
            <a:ext cx="1763434" cy="192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687141-40DA-48FA-B05F-3E4A9083F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954" y="6146513"/>
            <a:ext cx="1763434" cy="192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915096-2005-4F8C-B738-C526B34A5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622" y="3967266"/>
            <a:ext cx="223403" cy="1323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A839C4-6548-479C-BA65-4C764173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80" y="3967267"/>
            <a:ext cx="223403" cy="1323871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447252C3-EF63-41C5-B6B3-8B296A42004A}"/>
              </a:ext>
            </a:extLst>
          </p:cNvPr>
          <p:cNvSpPr/>
          <p:nvPr/>
        </p:nvSpPr>
        <p:spPr>
          <a:xfrm>
            <a:off x="10952922" y="5223567"/>
            <a:ext cx="1020598" cy="108881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DE080DE-5C6B-49D0-80AC-B1538FDA1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5" y="2872408"/>
            <a:ext cx="12044095" cy="34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8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301522-5227-468D-A179-B7B2F6C4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765313"/>
            <a:ext cx="11827565" cy="59561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поиска событий с аналогичным эффектом были выявлены случаи, когда изменение темпа счета длилось до 5-10 минут после прихода гамма-всплеска, а также события с резким уменьшением темпа счета. Для большинства таких событий эффект виден в конфигурациях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6F7CD3-5BBA-48EA-89D7-045E2FF4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A1107-5893-425A-A827-35FF82941E9F}"/>
              </a:ext>
            </a:extLst>
          </p:cNvPr>
          <p:cNvSpPr txBox="1"/>
          <p:nvPr/>
        </p:nvSpPr>
        <p:spPr>
          <a:xfrm>
            <a:off x="288235" y="311705"/>
            <a:ext cx="4035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Анализ полученных результатов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5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34E151-58BA-497E-A70E-6FF9BB17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17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38D91D-578C-4751-B246-69671A12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553" y="897007"/>
            <a:ext cx="251851" cy="22437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954408-0B4D-42DE-9584-72BC242A5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589" y="3429001"/>
            <a:ext cx="1200150" cy="2314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11BB482-5B3B-466F-8F3A-9B86312D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654" y="4548670"/>
            <a:ext cx="285750" cy="137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3846BC-6B70-43C6-A236-DCD693B4C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60" y="136525"/>
            <a:ext cx="8965382" cy="6721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71D74F-A7C9-4DC6-9FAC-54C29A803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583" y="3497262"/>
            <a:ext cx="8200833" cy="31705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13DA77-E9B5-43BF-8D22-89BD22E2D9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903" y="1406179"/>
            <a:ext cx="333375" cy="9048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50927D-A482-4178-B5D3-4E2828C7D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404" y="3230484"/>
            <a:ext cx="1019175" cy="3143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8294E9-B9AE-4AD5-A2F4-C301EC3BE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3089" y="611187"/>
            <a:ext cx="247650" cy="25717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B57A7B-6964-4CF1-95D2-B6933CA9C6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0165" y="3230562"/>
            <a:ext cx="12668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6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9DE79C-2BF9-41E9-BC73-3895D7ED2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88" y="851589"/>
            <a:ext cx="11698021" cy="57642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было сделано следующее: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фоновые карты темпа счета прибора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Наложены траектории прибора в моменты времени ±5 минут от прихода гамма-всплеска и длительности всплесков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графики временной зависимости темпов счета , усреднен темп счета прибора в момент прихода гамма-всплесков и наложены длительности всплесков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проверка достоверности обнаруженного эффекта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Найдены другие события с заметными отклонениями от усредненного темпа счета как в момент прихода гамма-всплеска, так и на протяжении нескольких минут после него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стоит задача найти параметр, который поможет установить зависимость темпа счета для всех событий, произошедших в областях высыпания частиц из радиационного пояса, от прихода гамма-всплеска. Подходящим критерием может оказаться стандартное отклонение между 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азностями темпов счета с учетом прихода гамма-всплеска.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50E996-C2D0-4E3B-B982-BBF6B276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F3331-6E44-40D8-9F9D-3D960E580467}"/>
              </a:ext>
            </a:extLst>
          </p:cNvPr>
          <p:cNvSpPr txBox="1"/>
          <p:nvPr/>
        </p:nvSpPr>
        <p:spPr>
          <a:xfrm>
            <a:off x="246989" y="242112"/>
            <a:ext cx="11698022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Заключение</a:t>
            </a:r>
            <a:r>
              <a:rPr lang="ru-RU" sz="2000" b="1" u="sng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ru-RU" sz="2000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4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85946-D260-4D3E-981F-54906279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" y="136525"/>
            <a:ext cx="8594035" cy="797753"/>
          </a:xfrm>
        </p:spPr>
        <p:txBody>
          <a:bodyPr>
            <a:norm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BCCE0-B84B-461F-84BD-2B642CF8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2" y="745436"/>
            <a:ext cx="11754680" cy="61125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Гамма-излучение – это один из видов электромагнитного излучения, главной особенностью которого является малая длина волны (менее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−10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м) и высокая энергия. Условно считается, что энергии гамма квантов гамма-излучения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начинаются от 1 МэВ и не ограничены.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FBB428-A458-42B1-B7E6-4C4BED33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 descr="Эл">
            <a:extLst>
              <a:ext uri="{FF2B5EF4-FFF2-40B4-BE49-F238E27FC236}">
                <a16:creationId xmlns:a16="http://schemas.microsoft.com/office/drawing/2014/main" id="{0C3A500B-D0FE-425D-B444-7CD1F312BF6F}"/>
              </a:ext>
            </a:extLst>
          </p:cNvPr>
          <p:cNvPicPr/>
          <p:nvPr/>
        </p:nvPicPr>
        <p:blipFill>
          <a:blip r:embed="rId2" cstate="print">
            <a:lum bright="-12000" contrast="24000"/>
          </a:blip>
          <a:srcRect l="6281" t="9816" r="12837"/>
          <a:stretch>
            <a:fillRect/>
          </a:stretch>
        </p:blipFill>
        <p:spPr bwMode="auto">
          <a:xfrm>
            <a:off x="3001617" y="2391672"/>
            <a:ext cx="6665844" cy="31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ACEAF6-6ABD-41EA-BDCD-C1131134F15C}"/>
              </a:ext>
            </a:extLst>
          </p:cNvPr>
          <p:cNvSpPr txBox="1"/>
          <p:nvPr/>
        </p:nvSpPr>
        <p:spPr>
          <a:xfrm>
            <a:off x="478735" y="5531505"/>
            <a:ext cx="11499574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Спектральные диапазоны электромагнитного излучения (штриховкой обозначены области спектра, в которых космическое излучение поглощается атмосферой).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2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8E35D7-97FB-43D7-927F-7D6F739D52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8B8DE1-C657-4D16-BEB4-469335E4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 descr="Математическая симуляция">
            <a:extLst>
              <a:ext uri="{FF2B5EF4-FFF2-40B4-BE49-F238E27FC236}">
                <a16:creationId xmlns:a16="http://schemas.microsoft.com/office/drawing/2014/main" id="{10A349DC-6EB7-400F-860E-C7FA16D6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75" y="68262"/>
            <a:ext cx="8815049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4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3B9991-D16F-4E2F-9CF2-36F9C504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D40D72-A363-4097-9A7F-C3D01453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5" y="0"/>
            <a:ext cx="12469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6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6B3480-0F90-4E76-BFD6-CB765EFE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87999"/>
            <a:ext cx="11507322" cy="6351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b="1" u="sng" dirty="0">
                <a:latin typeface="Times New Roman"/>
                <a:cs typeface="Calibri Light"/>
              </a:rPr>
              <a:t>Введение</a:t>
            </a:r>
            <a:endParaRPr lang="ru-RU" sz="2200" u="sng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Цель работы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поиск взаимосвязи</a:t>
            </a:r>
            <a:r>
              <a:rPr lang="ru-RU" sz="2000" b="1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высыпаний частиц из радиационного пояса Земли и космических гамма всплесков</a:t>
            </a: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путем проведения статистического анализа и определение коэффициента корреляции между приходом гамма-всплеска и регистрацией высыпаний частиц из радиационного пояса Земли.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 период с 2008 по 2016 годы на околоземной орбите проводилось два независимых друг от друга эксперимента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Fermi </a:t>
            </a: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и 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PAMELA</a:t>
            </a: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которые позволили провести следующие наблюдения: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Регистрация космических гамма-всплесков обсерваторией 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Fermi</a:t>
            </a: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и определение их характеристик.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темпа счёта различных компонент заряженных космических лучей в околоземном пространстве прибором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 момент прихода электромагнитного излучения от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γ‎ </a:t>
            </a:r>
            <a:r>
              <a:rPr lang="ru-RU" sz="20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-всплеска.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latin typeface="Times New Roman"/>
              <a:cs typeface="Calibri"/>
            </a:endParaRPr>
          </a:p>
          <a:p>
            <a:pPr marL="457200" indent="-457200">
              <a:lnSpc>
                <a:spcPct val="150000"/>
              </a:lnSpc>
            </a:pPr>
            <a:endParaRPr lang="ru-RU" dirty="0">
              <a:latin typeface="Times New Roman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5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1" y="288000"/>
            <a:ext cx="3699534" cy="454362"/>
          </a:xfrm>
        </p:spPr>
        <p:txBody>
          <a:bodyPr>
            <a:norm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2735"/>
            <a:ext cx="7543800" cy="53198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 for Antimatter Matter Exploration and Light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 Astrophysics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международный космический эксперимент, основной задачей которого является измерение спектров частиц и античастиц с энергиями от нескольких десятков до сотен МэВ в космическом излучении.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аппаратура включает в себя набор детекторных систем, служащих для идентификации типа частицы, измерения величины и знака заряда, жёсткости, скорости, массы и энергии частиц.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/>
              <a:t>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" b="53653"/>
          <a:stretch/>
        </p:blipFill>
        <p:spPr bwMode="auto">
          <a:xfrm>
            <a:off x="7708685" y="926123"/>
            <a:ext cx="3907209" cy="4934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14289" y="5783254"/>
            <a:ext cx="6096000" cy="4221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научной аппаратуры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PAMELA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2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9777549" cy="445997"/>
          </a:xfrm>
        </p:spPr>
        <p:txBody>
          <a:bodyPr>
            <a:norm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Времяпролетная система прибора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Объект 4" descr="image1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02" y="2612571"/>
            <a:ext cx="3084007" cy="37444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0000" y="792000"/>
            <a:ext cx="108439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ВПС включает в себя шесть плоскостей твердых пластических сцинтилляторов, сгруппированных попарно (рис. 2). Каждая из них разделена на полосы так, что они расположены ортогонально друг к другу, как показано на рисунке.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базе эксперимента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хранятся данные о темпах счёта триггеров в конфигурациях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для каждого дня проведения эксперимента (таблица 1)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96101" y="6356350"/>
            <a:ext cx="2492092" cy="27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Время-пролетная система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63404"/>
              </p:ext>
            </p:extLst>
          </p:nvPr>
        </p:nvGraphicFramePr>
        <p:xfrm>
          <a:off x="605521" y="3572122"/>
          <a:ext cx="6057265" cy="2733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956">
                  <a:extLst>
                    <a:ext uri="{9D8B030D-6E8A-4147-A177-3AD203B41FA5}">
                      <a16:colId xmlns:a16="http://schemas.microsoft.com/office/drawing/2014/main" val="686463374"/>
                    </a:ext>
                  </a:extLst>
                </a:gridCol>
                <a:gridCol w="4693309">
                  <a:extLst>
                    <a:ext uri="{9D8B030D-6E8A-4147-A177-3AD203B41FA5}">
                      <a16:colId xmlns:a16="http://schemas.microsoft.com/office/drawing/2014/main" val="1473520337"/>
                    </a:ext>
                  </a:extLst>
                </a:gridCol>
              </a:tblGrid>
              <a:tr h="657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комбинации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комбинации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01753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TOF_</a:t>
                      </a:r>
                      <a:r>
                        <a:rPr lang="ru-RU" sz="1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(S11 + S12) * (S21 + S22) * (S31 + S32);</a:t>
                      </a:r>
                      <a:endParaRPr lang="ru-RU" sz="14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621253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TOF_2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(S11 * S12) * (S21 * S22) * (S31 * S32);	</a:t>
                      </a:r>
                      <a:endParaRPr lang="ru-RU" sz="14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361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TOF_3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(S21 + S22) * (S31 + S32);</a:t>
                      </a:r>
                      <a:endParaRPr lang="ru-RU" sz="14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0006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TOF_4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(S21 * S22) * (S31 * S32);</a:t>
                      </a:r>
                      <a:endParaRPr lang="ru-RU" sz="14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39693"/>
                  </a:ext>
                </a:extLst>
              </a:tr>
              <a:tr h="350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TOF_5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S12 * (S21 * S22);</a:t>
                      </a:r>
                      <a:endParaRPr lang="ru-RU" sz="140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52969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TOF_6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(S11 + S12) * (S31 + S32);</a:t>
                      </a:r>
                      <a:endParaRPr lang="ru-RU" sz="140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27137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TOF_7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(S11 * S12) * (S31 * S32);</a:t>
                      </a:r>
                      <a:endParaRPr lang="ru-RU" sz="14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99106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969477" y="3572122"/>
            <a:ext cx="0" cy="3140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5521" y="3547122"/>
            <a:ext cx="5084466" cy="3140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05521" y="4267658"/>
            <a:ext cx="50844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16622" y="3208568"/>
            <a:ext cx="4965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Таблица 1. Триггерные комбинации прибора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PAMELA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077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1" y="288000"/>
            <a:ext cx="6538336" cy="363171"/>
          </a:xfrm>
        </p:spPr>
        <p:txBody>
          <a:bodyPr>
            <a:normAutofit fontScale="90000"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Гамма-обсерватория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 Gamma-ray Space Telescope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1" y="792000"/>
            <a:ext cx="5749398" cy="5423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использованы данные по регистрации гамма-вспышек прибором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GMB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получены из каталога в открытом доступе.  Каталог представляет собой таблицу, в которой перечислены все триггеры, наблюдаемые подмножеством 14 детекторов GBM, которые были классифицированы как гамма-всплески.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</a:t>
            </a:fld>
            <a:endParaRPr lang="ru-RU"/>
          </a:p>
        </p:txBody>
      </p:sp>
      <p:pic>
        <p:nvPicPr>
          <p:cNvPr id="2054" name="Picture 6" descr="https://sun9-59.userapi.com/c857624/v857624540/1ff269/eSnSejWa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45" y="566736"/>
            <a:ext cx="4305055" cy="52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98336" y="5907744"/>
            <a:ext cx="4335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 отбора событий, соответствующих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γ‎ </a:t>
            </a:r>
            <a:r>
              <a:rPr lang="ru-RU" sz="16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-всплескам,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каталога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Fermi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786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A3E757A-90A2-4834-8E3D-B174579888F5}"/>
              </a:ext>
            </a:extLst>
          </p:cNvPr>
          <p:cNvSpPr>
            <a:spLocks noGrp="1"/>
          </p:cNvSpPr>
          <p:nvPr/>
        </p:nvSpPr>
        <p:spPr>
          <a:xfrm>
            <a:off x="360000" y="288000"/>
            <a:ext cx="9286417" cy="43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>
                <a:latin typeface="Times New Roman"/>
                <a:cs typeface="Calibri Light"/>
              </a:rPr>
              <a:t>Обработка и анализ данных. Построение фоновых карт потоков заряженных частиц. </a:t>
            </a:r>
            <a:endParaRPr lang="ru-RU" sz="1800" b="1" u="sng" dirty="0">
              <a:latin typeface="Times New Roman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A3E757A-90A2-4834-8E3D-B174579888F5}"/>
              </a:ext>
            </a:extLst>
          </p:cNvPr>
          <p:cNvSpPr>
            <a:spLocks noGrp="1"/>
          </p:cNvSpPr>
          <p:nvPr/>
        </p:nvSpPr>
        <p:spPr>
          <a:xfrm>
            <a:off x="921718" y="6005526"/>
            <a:ext cx="10515600" cy="106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Times New Roman"/>
                <a:cs typeface="Calibri"/>
              </a:rPr>
              <a:t>Фоновая карта темпа счета заряженных частиц в околоземном пространстве по данным прибора </a:t>
            </a:r>
            <a:r>
              <a:rPr lang="en-US" sz="1600" dirty="0">
                <a:latin typeface="Times New Roman"/>
                <a:cs typeface="Calibri"/>
              </a:rPr>
              <a:t>PAMELA</a:t>
            </a:r>
            <a:r>
              <a:rPr lang="ru-RU" sz="1600" dirty="0">
                <a:latin typeface="Times New Roman"/>
                <a:cs typeface="Calibri"/>
              </a:rPr>
              <a:t> в 2009 году</a:t>
            </a:r>
            <a:r>
              <a:rPr lang="en-US" sz="1600" dirty="0">
                <a:latin typeface="Times New Roman"/>
                <a:cs typeface="Calibri"/>
              </a:rPr>
              <a:t>. </a:t>
            </a:r>
            <a:r>
              <a:rPr lang="ru-RU" sz="1600" dirty="0">
                <a:latin typeface="Times New Roman"/>
                <a:cs typeface="Calibri"/>
              </a:rPr>
              <a:t>Нисходящие витки.</a:t>
            </a:r>
          </a:p>
          <a:p>
            <a:pPr algn="ctr"/>
            <a:endParaRPr lang="ru-RU" sz="1800" dirty="0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0" y="1440000"/>
            <a:ext cx="8543036" cy="449960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25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16804</TotalTime>
  <Words>1163</Words>
  <Application>Microsoft Office PowerPoint</Application>
  <PresentationFormat>Широкоэкранный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Times New Roman</vt:lpstr>
      <vt:lpstr>Тема Office</vt:lpstr>
      <vt:lpstr> Поиск взаимосвязи высыпаний частиц из радиационного пояса Земли и космических гамма всплесков.</vt:lpstr>
      <vt:lpstr>Введение</vt:lpstr>
      <vt:lpstr>Презентация PowerPoint</vt:lpstr>
      <vt:lpstr>Презентация PowerPoint</vt:lpstr>
      <vt:lpstr>Презентация PowerPoint</vt:lpstr>
      <vt:lpstr>Эксперимент PAMELA</vt:lpstr>
      <vt:lpstr>Времяпролетная система прибора PAMELA</vt:lpstr>
      <vt:lpstr>Гамма-обсерватория Fermi Gamma-ray Space Telescope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Дарья Морозова</cp:lastModifiedBy>
  <cp:revision>478</cp:revision>
  <dcterms:created xsi:type="dcterms:W3CDTF">2019-12-26T15:31:35Z</dcterms:created>
  <dcterms:modified xsi:type="dcterms:W3CDTF">2020-11-19T14:56:43Z</dcterms:modified>
</cp:coreProperties>
</file>