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70" r:id="rId4"/>
    <p:sldId id="271" r:id="rId5"/>
    <p:sldId id="272" r:id="rId6"/>
    <p:sldId id="279" r:id="rId7"/>
    <p:sldId id="273" r:id="rId8"/>
    <p:sldId id="274" r:id="rId9"/>
    <p:sldId id="277" r:id="rId10"/>
    <p:sldId id="278" r:id="rId11"/>
    <p:sldId id="275" r:id="rId12"/>
    <p:sldId id="267" r:id="rId13"/>
  </p:sldIdLst>
  <p:sldSz cx="4610100" cy="3467100"/>
  <p:notesSz cx="4610100" cy="3467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8" autoAdjust="0"/>
    <p:restoredTop sz="94660"/>
  </p:normalViewPr>
  <p:slideViewPr>
    <p:cSldViewPr>
      <p:cViewPr>
        <p:scale>
          <a:sx n="150" d="100"/>
          <a:sy n="150" d="100"/>
        </p:scale>
        <p:origin x="-2040" y="-3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859886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4801"/>
            <a:ext cx="3918585" cy="728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41576"/>
            <a:ext cx="3227069" cy="866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65" dirty="0"/>
              <a:t>s</a:t>
            </a:r>
            <a:r>
              <a:rPr spc="-30" dirty="0"/>
              <a:t>li</a:t>
            </a:r>
            <a:r>
              <a:rPr spc="-55" dirty="0"/>
              <a:t>d</a:t>
            </a:r>
            <a:r>
              <a:rPr dirty="0"/>
              <a:t>e</a:t>
            </a:r>
            <a:r>
              <a:rPr spc="25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dirty="0"/>
              <a:pPr marL="12700">
                <a:lnSpc>
                  <a:spcPct val="100000"/>
                </a:lnSpc>
              </a:pPr>
              <a:t>‹#›</a:t>
            </a:fld>
            <a:r>
              <a:rPr spc="-5" dirty="0"/>
              <a:t>/</a:t>
            </a:r>
            <a:r>
              <a:rPr spc="-55" dirty="0"/>
              <a:t>12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65" dirty="0"/>
              <a:t>s</a:t>
            </a:r>
            <a:r>
              <a:rPr spc="-30" dirty="0"/>
              <a:t>li</a:t>
            </a:r>
            <a:r>
              <a:rPr spc="-55" dirty="0"/>
              <a:t>d</a:t>
            </a:r>
            <a:r>
              <a:rPr dirty="0"/>
              <a:t>e</a:t>
            </a:r>
            <a:r>
              <a:rPr spc="25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dirty="0"/>
              <a:pPr marL="12700">
                <a:lnSpc>
                  <a:spcPct val="100000"/>
                </a:lnSpc>
              </a:pPr>
              <a:t>‹#›</a:t>
            </a:fld>
            <a:r>
              <a:rPr spc="-5" dirty="0"/>
              <a:t>/</a:t>
            </a:r>
            <a:r>
              <a:rPr spc="-55" dirty="0"/>
              <a:t>12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7433"/>
            <a:ext cx="2005393" cy="22882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7433"/>
            <a:ext cx="2005393" cy="22882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65" dirty="0"/>
              <a:t>s</a:t>
            </a:r>
            <a:r>
              <a:rPr spc="-30" dirty="0"/>
              <a:t>li</a:t>
            </a:r>
            <a:r>
              <a:rPr spc="-55" dirty="0"/>
              <a:t>d</a:t>
            </a:r>
            <a:r>
              <a:rPr dirty="0"/>
              <a:t>e</a:t>
            </a:r>
            <a:r>
              <a:rPr spc="25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dirty="0"/>
              <a:pPr marL="12700">
                <a:lnSpc>
                  <a:spcPct val="100000"/>
                </a:lnSpc>
              </a:pPr>
              <a:t>‹#›</a:t>
            </a:fld>
            <a:r>
              <a:rPr spc="-5" dirty="0"/>
              <a:t>/</a:t>
            </a:r>
            <a:r>
              <a:rPr spc="-55" dirty="0"/>
              <a:t>12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65" dirty="0"/>
              <a:t>s</a:t>
            </a:r>
            <a:r>
              <a:rPr spc="-30" dirty="0"/>
              <a:t>li</a:t>
            </a:r>
            <a:r>
              <a:rPr spc="-55" dirty="0"/>
              <a:t>d</a:t>
            </a:r>
            <a:r>
              <a:rPr dirty="0"/>
              <a:t>e</a:t>
            </a:r>
            <a:r>
              <a:rPr spc="25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dirty="0"/>
              <a:pPr marL="12700">
                <a:lnSpc>
                  <a:spcPct val="100000"/>
                </a:lnSpc>
              </a:pPr>
              <a:t>‹#›</a:t>
            </a:fld>
            <a:r>
              <a:rPr spc="-5" dirty="0"/>
              <a:t>/</a:t>
            </a:r>
            <a:r>
              <a:rPr spc="-55" dirty="0"/>
              <a:t>12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65" dirty="0"/>
              <a:t>s</a:t>
            </a:r>
            <a:r>
              <a:rPr spc="-30" dirty="0"/>
              <a:t>li</a:t>
            </a:r>
            <a:r>
              <a:rPr spc="-55" dirty="0"/>
              <a:t>d</a:t>
            </a:r>
            <a:r>
              <a:rPr dirty="0"/>
              <a:t>e</a:t>
            </a:r>
            <a:r>
              <a:rPr spc="25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dirty="0"/>
              <a:pPr marL="12700">
                <a:lnSpc>
                  <a:spcPct val="100000"/>
                </a:lnSpc>
              </a:pPr>
              <a:t>‹#›</a:t>
            </a:fld>
            <a:r>
              <a:rPr spc="-5" dirty="0"/>
              <a:t>/</a:t>
            </a:r>
            <a:r>
              <a:rPr spc="-55" dirty="0"/>
              <a:t>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"/>
            <a:ext cx="4608195" cy="296545"/>
          </a:xfrm>
          <a:custGeom>
            <a:avLst/>
            <a:gdLst/>
            <a:ahLst/>
            <a:cxnLst/>
            <a:rect l="l" t="t" r="r" b="b"/>
            <a:pathLst>
              <a:path w="4608195" h="296545">
                <a:moveTo>
                  <a:pt x="0" y="296168"/>
                </a:moveTo>
                <a:lnTo>
                  <a:pt x="4607935" y="296168"/>
                </a:lnTo>
                <a:lnTo>
                  <a:pt x="4607935" y="0"/>
                </a:lnTo>
                <a:lnTo>
                  <a:pt x="0" y="0"/>
                </a:lnTo>
                <a:lnTo>
                  <a:pt x="0" y="296168"/>
                </a:lnTo>
                <a:close/>
              </a:path>
            </a:pathLst>
          </a:custGeom>
          <a:solidFill>
            <a:srgbClr val="313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6822" y="82198"/>
            <a:ext cx="4276455" cy="204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7485" y="675510"/>
            <a:ext cx="4155129" cy="11918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24403"/>
            <a:ext cx="1475231" cy="1733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24403"/>
            <a:ext cx="1060323" cy="1733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03373" y="3360259"/>
            <a:ext cx="302895" cy="89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65" dirty="0"/>
              <a:t>s</a:t>
            </a:r>
            <a:r>
              <a:rPr spc="-30" dirty="0"/>
              <a:t>li</a:t>
            </a:r>
            <a:r>
              <a:rPr spc="-55" dirty="0"/>
              <a:t>d</a:t>
            </a:r>
            <a:r>
              <a:rPr dirty="0"/>
              <a:t>e</a:t>
            </a:r>
            <a:r>
              <a:rPr spc="25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dirty="0"/>
              <a:pPr marL="12700">
                <a:lnSpc>
                  <a:spcPct val="100000"/>
                </a:lnSpc>
              </a:pPr>
              <a:t>‹#›</a:t>
            </a:fld>
            <a:r>
              <a:rPr spc="-5" dirty="0"/>
              <a:t>/</a:t>
            </a:r>
            <a:r>
              <a:rPr spc="-55" dirty="0"/>
              <a:t>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oleObject" Target="../embeddings/oleObject5.bin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oleObject" Target="../embeddings/oleObject6.bin"/><Relationship Id="rId9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___Microsoft_Office_Word2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package" Target="../embeddings/_________Microsoft_Office_Word5.docx"/><Relationship Id="rId4" Type="http://schemas.openxmlformats.org/officeDocument/2006/relationships/package" Target="../embeddings/_________Microsoft_Office_Word4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819150"/>
            <a:ext cx="4610100" cy="1905000"/>
          </a:xfrm>
          <a:custGeom>
            <a:avLst/>
            <a:gdLst/>
            <a:ahLst/>
            <a:cxnLst/>
            <a:rect l="l" t="t" r="r" b="b"/>
            <a:pathLst>
              <a:path w="4610100" h="3013075">
                <a:moveTo>
                  <a:pt x="0" y="3012947"/>
                </a:moveTo>
                <a:lnTo>
                  <a:pt x="4610099" y="3012947"/>
                </a:lnTo>
                <a:lnTo>
                  <a:pt x="4610099" y="12"/>
                </a:lnTo>
                <a:lnTo>
                  <a:pt x="0" y="12"/>
                </a:lnTo>
                <a:lnTo>
                  <a:pt x="0" y="3012947"/>
                </a:lnTo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4813" y="2401155"/>
            <a:ext cx="4395470" cy="4514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50440" indent="730250">
              <a:lnSpc>
                <a:spcPct val="100000"/>
              </a:lnSpc>
            </a:pPr>
            <a:endParaRPr sz="1000" dirty="0">
              <a:latin typeface="Tw Cen MT"/>
              <a:cs typeface="Tw Cen MT"/>
            </a:endParaRPr>
          </a:p>
          <a:p>
            <a:pPr>
              <a:lnSpc>
                <a:spcPct val="100000"/>
              </a:lnSpc>
            </a:pP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85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3850" y="1200150"/>
            <a:ext cx="4142740" cy="830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2299"/>
              </a:lnSpc>
            </a:pP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Восстановление параметров ШАЛ с помощью нейронных сетей по данным установки НЕВОД-ШАЛ</a:t>
            </a:r>
            <a:endParaRPr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xmlns="" id="{8345A09F-A7B8-4269-A0F7-6213BC16F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1921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file:///C:/DOCUME~1/User/LOCALS~1/Temp/logoNevodRus-1.png">
            <a:extLst>
              <a:ext uri="{FF2B5EF4-FFF2-40B4-BE49-F238E27FC236}">
                <a16:creationId xmlns:a16="http://schemas.microsoft.com/office/drawing/2014/main" xmlns="" id="{065FAAC5-E5BD-438E-A399-7462119F09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076" r="11155"/>
          <a:stretch/>
        </p:blipFill>
        <p:spPr bwMode="auto">
          <a:xfrm>
            <a:off x="3371850" y="0"/>
            <a:ext cx="1181090" cy="69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1009650" y="3028950"/>
            <a:ext cx="3505200" cy="304800"/>
          </a:xfrm>
          <a:prstGeom prst="rect">
            <a:avLst/>
          </a:prstGeom>
        </p:spPr>
        <p:txBody>
          <a:bodyPr wrap="square" lIns="0" tIns="0" rIns="0" bIns="0">
            <a:normAutofit fontScale="47500" lnSpcReduction="20000"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Студент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Куринов К.О.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Научный руководитель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Амельчаков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М.Б.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ject 5"/>
          <p:cNvSpPr txBox="1"/>
          <p:nvPr/>
        </p:nvSpPr>
        <p:spPr>
          <a:xfrm>
            <a:off x="304800" y="2197100"/>
            <a:ext cx="4142740" cy="3077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2299"/>
              </a:lnSpc>
            </a:pPr>
            <a:r>
              <a:rPr lang="ru-RU" sz="1000" dirty="0" smtClean="0">
                <a:solidFill>
                  <a:schemeClr val="bg1"/>
                </a:solidFill>
              </a:rPr>
              <a:t>Международная молодежная школа-конференция по ядерной физике и технологиям</a:t>
            </a:r>
            <a:endParaRPr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822" y="82198"/>
            <a:ext cx="4276455" cy="215444"/>
          </a:xfrm>
        </p:spPr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Восстановление положения оси</a:t>
            </a:r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0" y="3346394"/>
            <a:ext cx="4608195" cy="109855"/>
          </a:xfrm>
          <a:custGeom>
            <a:avLst/>
            <a:gdLst/>
            <a:ahLst/>
            <a:cxnLst/>
            <a:rect l="l" t="t" r="r" b="b"/>
            <a:pathLst>
              <a:path w="4608195" h="109854">
                <a:moveTo>
                  <a:pt x="0" y="109656"/>
                </a:moveTo>
                <a:lnTo>
                  <a:pt x="4607935" y="109656"/>
                </a:lnTo>
                <a:lnTo>
                  <a:pt x="4607935" y="0"/>
                </a:lnTo>
                <a:lnTo>
                  <a:pt x="0" y="0"/>
                </a:lnTo>
                <a:lnTo>
                  <a:pt x="0" y="109656"/>
                </a:lnTo>
                <a:close/>
              </a:path>
            </a:pathLst>
          </a:custGeom>
          <a:solidFill>
            <a:srgbClr val="2525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704850" y="43815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Оси восстановленные за пределами установки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476250" y="742950"/>
            <a:ext cx="1143000" cy="190518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ММП (Симплекс)</a:t>
            </a:r>
            <a:endParaRPr kumimoji="0" lang="ru-RU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2990850" y="742950"/>
            <a:ext cx="1143000" cy="228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Нейронные сети</a:t>
            </a: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47650" y="971550"/>
          <a:ext cx="1441450" cy="1160580"/>
        </p:xfrm>
        <a:graphic>
          <a:graphicData uri="http://schemas.openxmlformats.org/presentationml/2006/ole">
            <p:oleObj spid="_x0000_s5123" name="Graph" r:id="rId3" imgW="4631968" imgH="3554505" progId="Origin50.Graph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47650" y="2114550"/>
          <a:ext cx="1447800" cy="1165832"/>
        </p:xfrm>
        <a:graphic>
          <a:graphicData uri="http://schemas.openxmlformats.org/presentationml/2006/ole">
            <p:oleObj spid="_x0000_s5124" name="Graph" r:id="rId4" imgW="3750934" imgH="2867974" progId="Origin50.Graph">
              <p:embed/>
            </p:oleObj>
          </a:graphicData>
        </a:graphic>
      </p:graphicFrame>
      <p:pic>
        <p:nvPicPr>
          <p:cNvPr id="12" name="Picture 28" descr="C:\Users\Администратор\Desktop\Х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09849" y="971550"/>
            <a:ext cx="1658853" cy="1136650"/>
          </a:xfrm>
          <a:prstGeom prst="rect">
            <a:avLst/>
          </a:prstGeom>
          <a:noFill/>
        </p:spPr>
      </p:pic>
      <p:pic>
        <p:nvPicPr>
          <p:cNvPr id="13" name="Picture 27" descr="C:\Users\Администратор\Desktop\Y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09850" y="2114550"/>
            <a:ext cx="1676400" cy="1135816"/>
          </a:xfrm>
          <a:prstGeom prst="rect">
            <a:avLst/>
          </a:prstGeom>
          <a:noFill/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461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4600" y="2305050"/>
            <a:ext cx="266700" cy="111125"/>
          </a:xfrm>
          <a:prstGeom prst="rect">
            <a:avLst/>
          </a:prstGeom>
          <a:noFill/>
        </p:spPr>
      </p:pic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695325"/>
            <a:ext cx="461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56000" y="1085850"/>
            <a:ext cx="666750" cy="86367"/>
          </a:xfrm>
          <a:prstGeom prst="rect">
            <a:avLst/>
          </a:prstGeom>
          <a:noFill/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76650" y="2209800"/>
            <a:ext cx="527050" cy="73611"/>
          </a:xfrm>
          <a:prstGeom prst="rect">
            <a:avLst/>
          </a:prstGeom>
          <a:noFill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90950" y="1181100"/>
            <a:ext cx="292100" cy="121708"/>
          </a:xfrm>
          <a:prstGeom prst="rect">
            <a:avLst/>
          </a:prstGeom>
          <a:noFill/>
        </p:spPr>
      </p:pic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461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695325"/>
            <a:ext cx="461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1390650"/>
            <a:ext cx="461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2085975"/>
            <a:ext cx="461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0" y="2781300"/>
            <a:ext cx="461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066233" y="3356149"/>
            <a:ext cx="457200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65" dirty="0"/>
              <a:t>s</a:t>
            </a:r>
            <a:r>
              <a:rPr spc="-30" dirty="0"/>
              <a:t>li</a:t>
            </a:r>
            <a:r>
              <a:rPr spc="-55" dirty="0"/>
              <a:t>d</a:t>
            </a:r>
            <a:r>
              <a:rPr dirty="0"/>
              <a:t>e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lang="en-US" dirty="0" smtClean="0"/>
              <a:t>10</a:t>
            </a:r>
            <a:r>
              <a:rPr spc="-5" dirty="0" smtClean="0"/>
              <a:t>/</a:t>
            </a:r>
            <a:r>
              <a:rPr spc="-55" dirty="0" smtClean="0"/>
              <a:t>12</a:t>
            </a:r>
            <a:endParaRPr spc="-5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822" y="82198"/>
            <a:ext cx="4276455" cy="215444"/>
          </a:xfrm>
        </p:spPr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Заключение</a:t>
            </a:r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0" y="3346394"/>
            <a:ext cx="4608195" cy="109855"/>
          </a:xfrm>
          <a:custGeom>
            <a:avLst/>
            <a:gdLst/>
            <a:ahLst/>
            <a:cxnLst/>
            <a:rect l="l" t="t" r="r" b="b"/>
            <a:pathLst>
              <a:path w="4608195" h="109854">
                <a:moveTo>
                  <a:pt x="0" y="109656"/>
                </a:moveTo>
                <a:lnTo>
                  <a:pt x="4607935" y="109656"/>
                </a:lnTo>
                <a:lnTo>
                  <a:pt x="4607935" y="0"/>
                </a:lnTo>
                <a:lnTo>
                  <a:pt x="0" y="0"/>
                </a:lnTo>
                <a:lnTo>
                  <a:pt x="0" y="109656"/>
                </a:lnTo>
                <a:close/>
              </a:path>
            </a:pathLst>
          </a:custGeom>
          <a:solidFill>
            <a:srgbClr val="2525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03373" y="3360259"/>
            <a:ext cx="411477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65" dirty="0"/>
              <a:t>s</a:t>
            </a:r>
            <a:r>
              <a:rPr spc="-30" dirty="0"/>
              <a:t>li</a:t>
            </a:r>
            <a:r>
              <a:rPr spc="-55" dirty="0"/>
              <a:t>d</a:t>
            </a:r>
            <a:r>
              <a:rPr dirty="0"/>
              <a:t>e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lang="en-US" dirty="0" smtClean="0"/>
              <a:t>11</a:t>
            </a:r>
            <a:r>
              <a:rPr spc="-5" dirty="0" smtClean="0"/>
              <a:t>/</a:t>
            </a:r>
            <a:r>
              <a:rPr spc="-55" dirty="0" smtClean="0"/>
              <a:t>12</a:t>
            </a:r>
            <a:endParaRPr spc="-55" dirty="0"/>
          </a:p>
        </p:txBody>
      </p:sp>
      <p:sp>
        <p:nvSpPr>
          <p:cNvPr id="10" name="Текст 2"/>
          <p:cNvSpPr>
            <a:spLocks noGrp="1"/>
          </p:cNvSpPr>
          <p:nvPr>
            <p:ph type="body" idx="1"/>
          </p:nvPr>
        </p:nvSpPr>
        <p:spPr>
          <a:xfrm>
            <a:off x="227485" y="675510"/>
            <a:ext cx="4155129" cy="1661993"/>
          </a:xfrm>
        </p:spPr>
        <p:txBody>
          <a:bodyPr/>
          <a:lstStyle/>
          <a:p>
            <a:pPr marL="342900" indent="-342900" algn="just">
              <a:buAutoNum type="arabicPeriod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Мощность и возраст ШАЛ восстанавливают точнее нейронные сети. Координаты оси ливня же восстанавливаются хуже чем ММП, что возможно связано с недостаточно большой выборкой обучающих данных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 smtClean="0"/>
          </a:p>
          <a:p>
            <a:pPr marL="342900" indent="-342900" algn="just">
              <a:buAutoNum type="arabicPeriod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Время восстановления ММП при нахождении максимума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SIMPLEX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методом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~ 40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минут, нейронные сети же восстанавливают параметры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~ 1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секунды.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5" y="3357245"/>
            <a:ext cx="4608195" cy="109855"/>
          </a:xfrm>
          <a:custGeom>
            <a:avLst/>
            <a:gdLst/>
            <a:ahLst/>
            <a:cxnLst/>
            <a:rect l="l" t="t" r="r" b="b"/>
            <a:pathLst>
              <a:path w="4608195" h="109854">
                <a:moveTo>
                  <a:pt x="0" y="109656"/>
                </a:moveTo>
                <a:lnTo>
                  <a:pt x="4607935" y="109656"/>
                </a:lnTo>
                <a:lnTo>
                  <a:pt x="4607935" y="0"/>
                </a:lnTo>
                <a:lnTo>
                  <a:pt x="0" y="0"/>
                </a:lnTo>
                <a:lnTo>
                  <a:pt x="0" y="109656"/>
                </a:lnTo>
                <a:close/>
              </a:path>
            </a:pathLst>
          </a:custGeom>
          <a:solidFill>
            <a:srgbClr val="2525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0050" y="1200150"/>
            <a:ext cx="3962753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ru-RU" sz="3200" dirty="0" smtClean="0"/>
              <a:t>Спасибо за внимание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4133850" y="3390156"/>
            <a:ext cx="380999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65" dirty="0"/>
              <a:t>s</a:t>
            </a:r>
            <a:r>
              <a:rPr spc="-30" dirty="0"/>
              <a:t>li</a:t>
            </a:r>
            <a:r>
              <a:rPr spc="-55" dirty="0"/>
              <a:t>d</a:t>
            </a:r>
            <a:r>
              <a:rPr dirty="0"/>
              <a:t>e</a:t>
            </a:r>
            <a:r>
              <a:rPr spc="25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dirty="0"/>
              <a:pPr marL="12700">
                <a:lnSpc>
                  <a:spcPct val="100000"/>
                </a:lnSpc>
              </a:pPr>
              <a:t>12</a:t>
            </a:fld>
            <a:r>
              <a:rPr spc="-5" dirty="0"/>
              <a:t>/</a:t>
            </a:r>
            <a:r>
              <a:rPr spc="-55" dirty="0"/>
              <a:t>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822" y="82198"/>
            <a:ext cx="4276455" cy="215444"/>
          </a:xfrm>
        </p:spPr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Установка НЕВОД - ШАЛ</a:t>
            </a:r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0" y="3346394"/>
            <a:ext cx="4608195" cy="109855"/>
          </a:xfrm>
          <a:custGeom>
            <a:avLst/>
            <a:gdLst/>
            <a:ahLst/>
            <a:cxnLst/>
            <a:rect l="l" t="t" r="r" b="b"/>
            <a:pathLst>
              <a:path w="4608195" h="109854">
                <a:moveTo>
                  <a:pt x="0" y="109656"/>
                </a:moveTo>
                <a:lnTo>
                  <a:pt x="4607935" y="109656"/>
                </a:lnTo>
                <a:lnTo>
                  <a:pt x="4607935" y="0"/>
                </a:lnTo>
                <a:lnTo>
                  <a:pt x="0" y="0"/>
                </a:lnTo>
                <a:lnTo>
                  <a:pt x="0" y="109656"/>
                </a:lnTo>
                <a:close/>
              </a:path>
            </a:pathLst>
          </a:custGeom>
          <a:solidFill>
            <a:srgbClr val="2525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03373" y="3360259"/>
            <a:ext cx="302895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65" dirty="0"/>
              <a:t>s</a:t>
            </a:r>
            <a:r>
              <a:rPr spc="-30" dirty="0"/>
              <a:t>li</a:t>
            </a:r>
            <a:r>
              <a:rPr spc="-55" dirty="0"/>
              <a:t>d</a:t>
            </a:r>
            <a:r>
              <a:rPr dirty="0"/>
              <a:t>e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lang="ru-RU" dirty="0" smtClean="0"/>
              <a:t>2</a:t>
            </a:r>
            <a:r>
              <a:rPr spc="-5" dirty="0" smtClean="0"/>
              <a:t>/</a:t>
            </a:r>
            <a:r>
              <a:rPr spc="-55" dirty="0" smtClean="0"/>
              <a:t>12</a:t>
            </a:r>
            <a:endParaRPr spc="-55" dirty="0"/>
          </a:p>
        </p:txBody>
      </p:sp>
      <p:pic>
        <p:nvPicPr>
          <p:cNvPr id="7" name="Picture 14" descr="C:\Users\Администратор\Desktop\НЕВОД-ШАЛ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7850" y="438150"/>
            <a:ext cx="2620303" cy="2514600"/>
          </a:xfrm>
          <a:prstGeom prst="rect">
            <a:avLst/>
          </a:prstGeom>
          <a:noFill/>
        </p:spPr>
      </p:pic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476250" y="666750"/>
            <a:ext cx="914400" cy="2133600"/>
          </a:xfrm>
          <a:prstGeom prst="rect">
            <a:avLst/>
          </a:prstGeom>
          <a:noFill/>
          <a:ln w="19050">
            <a:solidFill>
              <a:srgbClr val="99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altLang="ru-RU" sz="1000" dirty="0" smtClean="0"/>
          </a:p>
          <a:p>
            <a:pPr algn="ctr"/>
            <a:r>
              <a:rPr lang="ru-RU" altLang="ru-RU" sz="800" b="1" dirty="0" smtClean="0"/>
              <a:t>9 </a:t>
            </a:r>
            <a:r>
              <a:rPr lang="ru-RU" altLang="ru-RU" sz="800" dirty="0" smtClean="0"/>
              <a:t>кластеров</a:t>
            </a:r>
          </a:p>
          <a:p>
            <a:pPr algn="ctr"/>
            <a:endParaRPr lang="ru-RU" altLang="ru-RU" sz="800" dirty="0"/>
          </a:p>
          <a:p>
            <a:pPr algn="ctr"/>
            <a:r>
              <a:rPr lang="ru-RU" altLang="ru-RU" sz="800" dirty="0"/>
              <a:t>характерный</a:t>
            </a:r>
          </a:p>
          <a:p>
            <a:pPr algn="ctr"/>
            <a:r>
              <a:rPr lang="ru-RU" altLang="ru-RU" sz="800" dirty="0"/>
              <a:t>размер кластера:</a:t>
            </a:r>
          </a:p>
          <a:p>
            <a:pPr algn="ctr"/>
            <a:r>
              <a:rPr lang="ru-RU" altLang="ru-RU" sz="800" b="1" dirty="0"/>
              <a:t>15 × 15 м</a:t>
            </a:r>
            <a:r>
              <a:rPr lang="ru-RU" altLang="ru-RU" sz="800" b="1" baseline="30000" dirty="0"/>
              <a:t>2</a:t>
            </a:r>
            <a:r>
              <a:rPr lang="ru-RU" altLang="ru-RU" sz="800" dirty="0"/>
              <a:t> </a:t>
            </a:r>
          </a:p>
          <a:p>
            <a:pPr algn="ctr"/>
            <a:endParaRPr lang="ru-RU" altLang="ru-RU" sz="800" dirty="0"/>
          </a:p>
          <a:p>
            <a:pPr algn="ctr"/>
            <a:r>
              <a:rPr lang="ru-RU" altLang="ru-RU" sz="800" dirty="0"/>
              <a:t>площадь установки:</a:t>
            </a:r>
          </a:p>
          <a:p>
            <a:pPr algn="ctr"/>
            <a:r>
              <a:rPr lang="ru-RU" altLang="ru-RU" sz="800" b="1" dirty="0"/>
              <a:t>10</a:t>
            </a:r>
            <a:r>
              <a:rPr lang="ru-RU" altLang="ru-RU" sz="800" b="1" baseline="30000" dirty="0"/>
              <a:t>4</a:t>
            </a:r>
            <a:r>
              <a:rPr lang="ru-RU" altLang="ru-RU" sz="800" b="1" dirty="0"/>
              <a:t> м</a:t>
            </a:r>
            <a:r>
              <a:rPr lang="ru-RU" altLang="ru-RU" sz="800" b="1" baseline="30000" dirty="0"/>
              <a:t>2</a:t>
            </a:r>
          </a:p>
          <a:p>
            <a:pPr algn="ctr"/>
            <a:endParaRPr lang="ru-RU" altLang="ru-RU" sz="800" dirty="0"/>
          </a:p>
          <a:p>
            <a:pPr algn="ctr"/>
            <a:r>
              <a:rPr lang="ru-RU" altLang="ru-RU" sz="800" dirty="0"/>
              <a:t>диапазон энергий:</a:t>
            </a:r>
          </a:p>
          <a:p>
            <a:pPr algn="ctr"/>
            <a:r>
              <a:rPr lang="ru-RU" altLang="ru-RU" sz="800" b="1" dirty="0"/>
              <a:t>от 10</a:t>
            </a:r>
            <a:r>
              <a:rPr lang="ru-RU" altLang="ru-RU" sz="800" b="1" baseline="30000" dirty="0"/>
              <a:t>15</a:t>
            </a:r>
            <a:r>
              <a:rPr lang="ru-RU" altLang="ru-RU" sz="800" b="1" dirty="0"/>
              <a:t> до 10</a:t>
            </a:r>
            <a:r>
              <a:rPr lang="ru-RU" altLang="ru-RU" sz="800" b="1" baseline="30000" dirty="0"/>
              <a:t>17</a:t>
            </a:r>
            <a:r>
              <a:rPr lang="ru-RU" altLang="ru-RU" sz="800" b="1" dirty="0"/>
              <a:t> эВ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822" y="82198"/>
            <a:ext cx="4276455" cy="215444"/>
          </a:xfrm>
        </p:spPr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Цели и задачи</a:t>
            </a:r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0" y="3346394"/>
            <a:ext cx="4608195" cy="109855"/>
          </a:xfrm>
          <a:custGeom>
            <a:avLst/>
            <a:gdLst/>
            <a:ahLst/>
            <a:cxnLst/>
            <a:rect l="l" t="t" r="r" b="b"/>
            <a:pathLst>
              <a:path w="4608195" h="109854">
                <a:moveTo>
                  <a:pt x="0" y="109656"/>
                </a:moveTo>
                <a:lnTo>
                  <a:pt x="4607935" y="109656"/>
                </a:lnTo>
                <a:lnTo>
                  <a:pt x="4607935" y="0"/>
                </a:lnTo>
                <a:lnTo>
                  <a:pt x="0" y="0"/>
                </a:lnTo>
                <a:lnTo>
                  <a:pt x="0" y="109656"/>
                </a:lnTo>
                <a:close/>
              </a:path>
            </a:pathLst>
          </a:custGeom>
          <a:solidFill>
            <a:srgbClr val="2525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03373" y="3360259"/>
            <a:ext cx="302895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65" dirty="0"/>
              <a:t>s</a:t>
            </a:r>
            <a:r>
              <a:rPr spc="-30" dirty="0"/>
              <a:t>li</a:t>
            </a:r>
            <a:r>
              <a:rPr spc="-55" dirty="0"/>
              <a:t>d</a:t>
            </a:r>
            <a:r>
              <a:rPr dirty="0"/>
              <a:t>e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lang="ru-RU" dirty="0" smtClean="0"/>
              <a:t>3</a:t>
            </a:r>
            <a:r>
              <a:rPr spc="-5" dirty="0" smtClean="0"/>
              <a:t>/</a:t>
            </a:r>
            <a:r>
              <a:rPr spc="-55" dirty="0" smtClean="0"/>
              <a:t>12</a:t>
            </a:r>
            <a:endParaRPr spc="-55" dirty="0"/>
          </a:p>
        </p:txBody>
      </p:sp>
      <p:sp>
        <p:nvSpPr>
          <p:cNvPr id="10" name="Текст 2"/>
          <p:cNvSpPr>
            <a:spLocks noGrp="1"/>
          </p:cNvSpPr>
          <p:nvPr>
            <p:ph type="body" idx="1"/>
          </p:nvPr>
        </p:nvSpPr>
        <p:spPr>
          <a:xfrm>
            <a:off x="227485" y="675510"/>
            <a:ext cx="4155129" cy="1569660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Восстановление параметров ШАЛ с применением нейронных сетей.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Сравнение с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Методом максимального правдоподобия (ММП).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822" y="82198"/>
            <a:ext cx="4276455" cy="215444"/>
          </a:xfrm>
        </p:spPr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Нейронная сеть</a:t>
            </a:r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0" y="3346394"/>
            <a:ext cx="4608195" cy="109855"/>
          </a:xfrm>
          <a:custGeom>
            <a:avLst/>
            <a:gdLst/>
            <a:ahLst/>
            <a:cxnLst/>
            <a:rect l="l" t="t" r="r" b="b"/>
            <a:pathLst>
              <a:path w="4608195" h="109854">
                <a:moveTo>
                  <a:pt x="0" y="109656"/>
                </a:moveTo>
                <a:lnTo>
                  <a:pt x="4607935" y="109656"/>
                </a:lnTo>
                <a:lnTo>
                  <a:pt x="4607935" y="0"/>
                </a:lnTo>
                <a:lnTo>
                  <a:pt x="0" y="0"/>
                </a:lnTo>
                <a:lnTo>
                  <a:pt x="0" y="109656"/>
                </a:lnTo>
                <a:close/>
              </a:path>
            </a:pathLst>
          </a:custGeom>
          <a:solidFill>
            <a:srgbClr val="2525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03373" y="3360259"/>
            <a:ext cx="302895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65" dirty="0"/>
              <a:t>s</a:t>
            </a:r>
            <a:r>
              <a:rPr spc="-30" dirty="0"/>
              <a:t>li</a:t>
            </a:r>
            <a:r>
              <a:rPr spc="-55" dirty="0"/>
              <a:t>d</a:t>
            </a:r>
            <a:r>
              <a:rPr dirty="0"/>
              <a:t>e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lang="en-US" dirty="0" smtClean="0"/>
              <a:t>4</a:t>
            </a:r>
            <a:r>
              <a:rPr spc="-5" dirty="0" smtClean="0"/>
              <a:t>/</a:t>
            </a:r>
            <a:r>
              <a:rPr spc="-55" dirty="0" smtClean="0"/>
              <a:t>12</a:t>
            </a:r>
            <a:endParaRPr spc="-55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247650" y="590550"/>
            <a:ext cx="4155129" cy="55399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Нейрон (перцептрон) — это вычислительная единица, которая является композицией сумматорной функции и некой активационной.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Текст 10"/>
          <p:cNvSpPr txBox="1">
            <a:spLocks/>
          </p:cNvSpPr>
          <p:nvPr/>
        </p:nvSpPr>
        <p:spPr>
          <a:xfrm>
            <a:off x="933450" y="2266950"/>
            <a:ext cx="1219200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Рис</a:t>
            </a:r>
            <a:r>
              <a:rPr kumimoji="0" lang="ru-RU" sz="1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1. 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Перцептрон.</a:t>
            </a: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6" name="Рисунок 15" descr="C:\Users\Администратор\Desktop\neural\перцептрон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6050" y="1428750"/>
            <a:ext cx="1752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Содержимое 2"/>
          <p:cNvSpPr txBox="1">
            <a:spLocks/>
          </p:cNvSpPr>
          <p:nvPr/>
        </p:nvSpPr>
        <p:spPr>
          <a:xfrm>
            <a:off x="2857500" y="2800350"/>
            <a:ext cx="15240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Рис 2.</a:t>
            </a:r>
            <a:r>
              <a:rPr kumimoji="0" lang="ru-RU" sz="1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Нейронная сеть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Рисунок 17" descr="C:\Users\Администратор\Desktop\Искусственный_нейрон_схема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200150"/>
            <a:ext cx="1981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822" y="82198"/>
            <a:ext cx="4276455" cy="215444"/>
          </a:xfrm>
        </p:spPr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Описание моделированных выборок</a:t>
            </a:r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0" y="3346394"/>
            <a:ext cx="4608195" cy="109855"/>
          </a:xfrm>
          <a:custGeom>
            <a:avLst/>
            <a:gdLst/>
            <a:ahLst/>
            <a:cxnLst/>
            <a:rect l="l" t="t" r="r" b="b"/>
            <a:pathLst>
              <a:path w="4608195" h="109854">
                <a:moveTo>
                  <a:pt x="0" y="109656"/>
                </a:moveTo>
                <a:lnTo>
                  <a:pt x="4607935" y="109656"/>
                </a:lnTo>
                <a:lnTo>
                  <a:pt x="4607935" y="0"/>
                </a:lnTo>
                <a:lnTo>
                  <a:pt x="0" y="0"/>
                </a:lnTo>
                <a:lnTo>
                  <a:pt x="0" y="109656"/>
                </a:lnTo>
                <a:close/>
              </a:path>
            </a:pathLst>
          </a:custGeom>
          <a:solidFill>
            <a:srgbClr val="2525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03373" y="3360259"/>
            <a:ext cx="302895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65" dirty="0"/>
              <a:t>s</a:t>
            </a:r>
            <a:r>
              <a:rPr spc="-30" dirty="0"/>
              <a:t>li</a:t>
            </a:r>
            <a:r>
              <a:rPr spc="-55" dirty="0"/>
              <a:t>d</a:t>
            </a:r>
            <a:r>
              <a:rPr dirty="0"/>
              <a:t>e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lang="en-US" dirty="0" smtClean="0"/>
              <a:t>5</a:t>
            </a:r>
            <a:r>
              <a:rPr spc="-5" dirty="0" smtClean="0"/>
              <a:t>/</a:t>
            </a:r>
            <a:r>
              <a:rPr spc="-55" dirty="0" smtClean="0"/>
              <a:t>12</a:t>
            </a:r>
            <a:endParaRPr spc="-55" dirty="0"/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762250" y="819150"/>
            <a:ext cx="1676400" cy="30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Тестирующая выборка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400050" y="793750"/>
            <a:ext cx="18288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Обучающая выборка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850" y="361950"/>
            <a:ext cx="40386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Arial" pitchFamily="34" charset="0"/>
                <a:cs typeface="Arial" pitchFamily="34" charset="0"/>
              </a:rPr>
              <a:t>МК генератор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: CORSIKA,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модель а/в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(QGSJET-II-04),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э/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ф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компонента –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EGS4.</a:t>
            </a:r>
          </a:p>
          <a:p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609850" y="1123950"/>
          <a:ext cx="1828800" cy="1988603"/>
        </p:xfrm>
        <a:graphic>
          <a:graphicData uri="http://schemas.openxmlformats.org/presentationml/2006/ole">
            <p:oleObj spid="_x0000_s8194" name="Документ" r:id="rId3" imgW="6236745" imgH="7085414" progId="Word.Document.12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361950" y="1123950"/>
          <a:ext cx="1828800" cy="1989138"/>
        </p:xfrm>
        <a:graphic>
          <a:graphicData uri="http://schemas.openxmlformats.org/presentationml/2006/ole">
            <p:oleObj spid="_x0000_s8195" name="Документ" r:id="rId4" imgW="6236745" imgH="708541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822" y="82198"/>
            <a:ext cx="4276455" cy="215444"/>
          </a:xfrm>
        </p:spPr>
        <p:txBody>
          <a:bodyPr/>
          <a:lstStyle/>
          <a:p>
            <a:pPr algn="ctr"/>
            <a:r>
              <a:rPr lang="ru-RU" dirty="0" smtClean="0"/>
              <a:t>Архитектура нейронной сети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00050" y="514350"/>
          <a:ext cx="3829050" cy="2044700"/>
        </p:xfrm>
        <a:graphic>
          <a:graphicData uri="http://schemas.openxmlformats.org/presentationml/2006/ole">
            <p:oleObj spid="_x0000_s22530" name="Документ" r:id="rId3" imgW="3829246" imgH="2044513" progId="Word.Document.12">
              <p:embed/>
            </p:oleObj>
          </a:graphicData>
        </a:graphic>
      </p:graphicFrame>
      <p:sp>
        <p:nvSpPr>
          <p:cNvPr id="8" name="Текст 2"/>
          <p:cNvSpPr>
            <a:spLocks noGrp="1"/>
          </p:cNvSpPr>
          <p:nvPr>
            <p:ph type="body" idx="1"/>
          </p:nvPr>
        </p:nvSpPr>
        <p:spPr>
          <a:xfrm>
            <a:off x="247650" y="1123950"/>
            <a:ext cx="4155129" cy="2123658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L2 -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регуляризация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38 входных нейронов (кол-во частиц попавших в каждую ДС и углы прихода ШАЛ)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Двухслойная сеть для восстановления возраста и мощности, восьмислойная для восстановления оси ШАЛ.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Функция активации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ReLU.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9" name="Picture 10" descr="C:\Users\Администратор\Desktop\0-689716-12601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86050" y="2266950"/>
            <a:ext cx="1313793" cy="1058334"/>
          </a:xfrm>
          <a:prstGeom prst="rect">
            <a:avLst/>
          </a:prstGeom>
          <a:noFill/>
        </p:spPr>
      </p:pic>
      <p:sp>
        <p:nvSpPr>
          <p:cNvPr id="10" name="object 3"/>
          <p:cNvSpPr/>
          <p:nvPr/>
        </p:nvSpPr>
        <p:spPr>
          <a:xfrm>
            <a:off x="0" y="3346394"/>
            <a:ext cx="4608195" cy="109855"/>
          </a:xfrm>
          <a:custGeom>
            <a:avLst/>
            <a:gdLst/>
            <a:ahLst/>
            <a:cxnLst/>
            <a:rect l="l" t="t" r="r" b="b"/>
            <a:pathLst>
              <a:path w="4608195" h="109854">
                <a:moveTo>
                  <a:pt x="0" y="109656"/>
                </a:moveTo>
                <a:lnTo>
                  <a:pt x="4607935" y="109656"/>
                </a:lnTo>
                <a:lnTo>
                  <a:pt x="4607935" y="0"/>
                </a:lnTo>
                <a:lnTo>
                  <a:pt x="0" y="0"/>
                </a:lnTo>
                <a:lnTo>
                  <a:pt x="0" y="109656"/>
                </a:lnTo>
                <a:close/>
              </a:path>
            </a:pathLst>
          </a:custGeom>
          <a:solidFill>
            <a:srgbClr val="2525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03373" y="3360259"/>
            <a:ext cx="302895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65" dirty="0"/>
              <a:t>s</a:t>
            </a:r>
            <a:r>
              <a:rPr spc="-30" dirty="0"/>
              <a:t>li</a:t>
            </a:r>
            <a:r>
              <a:rPr spc="-55" dirty="0"/>
              <a:t>d</a:t>
            </a:r>
            <a:r>
              <a:rPr dirty="0"/>
              <a:t>e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lang="en-US" dirty="0" smtClean="0"/>
              <a:t>6</a:t>
            </a:r>
            <a:r>
              <a:rPr spc="-5" dirty="0" smtClean="0"/>
              <a:t>/</a:t>
            </a:r>
            <a:r>
              <a:rPr spc="-55" dirty="0" smtClean="0"/>
              <a:t>12</a:t>
            </a:r>
            <a:endParaRPr spc="-5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822" y="82198"/>
            <a:ext cx="4276455" cy="215444"/>
          </a:xfrm>
        </p:spPr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Восстановление параметров ММП</a:t>
            </a:r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0" y="3346394"/>
            <a:ext cx="4608195" cy="109855"/>
          </a:xfrm>
          <a:custGeom>
            <a:avLst/>
            <a:gdLst/>
            <a:ahLst/>
            <a:cxnLst/>
            <a:rect l="l" t="t" r="r" b="b"/>
            <a:pathLst>
              <a:path w="4608195" h="109854">
                <a:moveTo>
                  <a:pt x="0" y="109656"/>
                </a:moveTo>
                <a:lnTo>
                  <a:pt x="4607935" y="109656"/>
                </a:lnTo>
                <a:lnTo>
                  <a:pt x="4607935" y="0"/>
                </a:lnTo>
                <a:lnTo>
                  <a:pt x="0" y="0"/>
                </a:lnTo>
                <a:lnTo>
                  <a:pt x="0" y="109656"/>
                </a:lnTo>
                <a:close/>
              </a:path>
            </a:pathLst>
          </a:custGeom>
          <a:solidFill>
            <a:srgbClr val="2525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03373" y="3360259"/>
            <a:ext cx="302895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65" dirty="0"/>
              <a:t>s</a:t>
            </a:r>
            <a:r>
              <a:rPr spc="-30" dirty="0"/>
              <a:t>li</a:t>
            </a:r>
            <a:r>
              <a:rPr spc="-55" dirty="0"/>
              <a:t>d</a:t>
            </a:r>
            <a:r>
              <a:rPr dirty="0"/>
              <a:t>e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lang="en-US" dirty="0" smtClean="0"/>
              <a:t>7</a:t>
            </a:r>
            <a:r>
              <a:rPr spc="-5" dirty="0" smtClean="0"/>
              <a:t>/</a:t>
            </a:r>
            <a:r>
              <a:rPr spc="-55" dirty="0" smtClean="0"/>
              <a:t>12</a:t>
            </a:r>
            <a:endParaRPr spc="-55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247650" y="2038350"/>
            <a:ext cx="4155129" cy="96949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где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US" sz="1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вероятность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зарегистрировать </a:t>
            </a:r>
            <a:r>
              <a:rPr lang="en-US" sz="1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частиц при ожидаемом значении </a:t>
            </a:r>
            <a:r>
              <a:rPr lang="en-US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частиц, а </a:t>
            </a:r>
            <a:r>
              <a:rPr lang="en-US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– количество подключённых ДС в установке.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Минимум функционала искался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SIMPLEX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методом</a:t>
            </a:r>
          </a:p>
          <a:p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085850" y="514350"/>
          <a:ext cx="2286000" cy="545601"/>
        </p:xfrm>
        <a:graphic>
          <a:graphicData uri="http://schemas.openxmlformats.org/presentationml/2006/ole">
            <p:oleObj spid="_x0000_s1026" r:id="rId3" imgW="2184400" imgH="520700" progId="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46101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098550" y="1155700"/>
          <a:ext cx="2228850" cy="330200"/>
        </p:xfrm>
        <a:graphic>
          <a:graphicData uri="http://schemas.openxmlformats.org/presentationml/2006/ole">
            <p:oleObj spid="_x0000_s1029" name="Документ" r:id="rId4" imgW="2235407" imgH="366853" progId="Word.Document.12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323850" y="1504950"/>
          <a:ext cx="4083050" cy="1295400"/>
        </p:xfrm>
        <a:graphic>
          <a:graphicData uri="http://schemas.openxmlformats.org/presentationml/2006/ole">
            <p:oleObj spid="_x0000_s1030" name="Документ" r:id="rId5" imgW="4089545" imgH="130180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822" y="82198"/>
            <a:ext cx="4276455" cy="215444"/>
          </a:xfrm>
        </p:spPr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Восстановлении мощности и возраста</a:t>
            </a:r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0" y="3346394"/>
            <a:ext cx="4608195" cy="109855"/>
          </a:xfrm>
          <a:custGeom>
            <a:avLst/>
            <a:gdLst/>
            <a:ahLst/>
            <a:cxnLst/>
            <a:rect l="l" t="t" r="r" b="b"/>
            <a:pathLst>
              <a:path w="4608195" h="109854">
                <a:moveTo>
                  <a:pt x="0" y="109656"/>
                </a:moveTo>
                <a:lnTo>
                  <a:pt x="4607935" y="109656"/>
                </a:lnTo>
                <a:lnTo>
                  <a:pt x="4607935" y="0"/>
                </a:lnTo>
                <a:lnTo>
                  <a:pt x="0" y="0"/>
                </a:lnTo>
                <a:lnTo>
                  <a:pt x="0" y="109656"/>
                </a:lnTo>
                <a:close/>
              </a:path>
            </a:pathLst>
          </a:custGeom>
          <a:solidFill>
            <a:srgbClr val="2525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03373" y="3360259"/>
            <a:ext cx="302895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65" dirty="0"/>
              <a:t>s</a:t>
            </a:r>
            <a:r>
              <a:rPr spc="-30" dirty="0"/>
              <a:t>li</a:t>
            </a:r>
            <a:r>
              <a:rPr spc="-55" dirty="0"/>
              <a:t>d</a:t>
            </a:r>
            <a:r>
              <a:rPr dirty="0"/>
              <a:t>e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lang="en-US" dirty="0" smtClean="0"/>
              <a:t>8</a:t>
            </a:r>
            <a:r>
              <a:rPr spc="-5" dirty="0" smtClean="0"/>
              <a:t>/</a:t>
            </a:r>
            <a:r>
              <a:rPr spc="-55" dirty="0" smtClean="0"/>
              <a:t>12</a:t>
            </a:r>
            <a:endParaRPr spc="-55" dirty="0"/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400050" y="514350"/>
            <a:ext cx="1024458" cy="190518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ММП (Симплекс)</a:t>
            </a:r>
            <a:endParaRPr kumimoji="0" lang="ru-RU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2990850" y="514350"/>
            <a:ext cx="1143000" cy="228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Нейронные сети</a:t>
            </a: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47650" y="742950"/>
          <a:ext cx="1524000" cy="1207847"/>
        </p:xfrm>
        <a:graphic>
          <a:graphicData uri="http://schemas.openxmlformats.org/presentationml/2006/ole">
            <p:oleObj spid="_x0000_s2050" name="Graph" r:id="rId3" imgW="3920760" imgH="3000960" progId="Origin50.Graph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47650" y="1928779"/>
          <a:ext cx="1600200" cy="1252571"/>
        </p:xfrm>
        <a:graphic>
          <a:graphicData uri="http://schemas.openxmlformats.org/presentationml/2006/ole">
            <p:oleObj spid="_x0000_s2051" name="Graph" r:id="rId4" imgW="3750934" imgH="2867974" progId="Origin50.Graph">
              <p:embed/>
            </p:oleObj>
          </a:graphicData>
        </a:graphic>
      </p:graphicFrame>
      <p:pic>
        <p:nvPicPr>
          <p:cNvPr id="12" name="Рисунок 11" descr="E:\graphs\origin\del_ne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3650" y="742950"/>
            <a:ext cx="175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E:\graphs\origin\s.png"/>
          <p:cNvPicPr/>
          <p:nvPr/>
        </p:nvPicPr>
        <p:blipFill rotWithShape="1">
          <a:blip r:embed="rId6" cstate="print"/>
          <a:srcRect l="5011" t="5940" r="3565" b="6668"/>
          <a:stretch/>
        </p:blipFill>
        <p:spPr bwMode="auto">
          <a:xfrm>
            <a:off x="2609850" y="1962150"/>
            <a:ext cx="175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822" y="82198"/>
            <a:ext cx="4276455" cy="215444"/>
          </a:xfrm>
        </p:spPr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Восстановление положения оси</a:t>
            </a:r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0" y="3346394"/>
            <a:ext cx="4608195" cy="109855"/>
          </a:xfrm>
          <a:custGeom>
            <a:avLst/>
            <a:gdLst/>
            <a:ahLst/>
            <a:cxnLst/>
            <a:rect l="l" t="t" r="r" b="b"/>
            <a:pathLst>
              <a:path w="4608195" h="109854">
                <a:moveTo>
                  <a:pt x="0" y="109656"/>
                </a:moveTo>
                <a:lnTo>
                  <a:pt x="4607935" y="109656"/>
                </a:lnTo>
                <a:lnTo>
                  <a:pt x="4607935" y="0"/>
                </a:lnTo>
                <a:lnTo>
                  <a:pt x="0" y="0"/>
                </a:lnTo>
                <a:lnTo>
                  <a:pt x="0" y="109656"/>
                </a:lnTo>
                <a:close/>
              </a:path>
            </a:pathLst>
          </a:custGeom>
          <a:solidFill>
            <a:srgbClr val="2525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03373" y="3360259"/>
            <a:ext cx="302895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65" dirty="0"/>
              <a:t>s</a:t>
            </a:r>
            <a:r>
              <a:rPr spc="-30" dirty="0"/>
              <a:t>li</a:t>
            </a:r>
            <a:r>
              <a:rPr spc="-55" dirty="0"/>
              <a:t>d</a:t>
            </a:r>
            <a:r>
              <a:rPr dirty="0"/>
              <a:t>e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lang="en-US" dirty="0" smtClean="0"/>
              <a:t>9</a:t>
            </a:r>
            <a:r>
              <a:rPr spc="-5" dirty="0" smtClean="0"/>
              <a:t>/</a:t>
            </a:r>
            <a:r>
              <a:rPr spc="-55" dirty="0" smtClean="0"/>
              <a:t>12</a:t>
            </a:r>
            <a:endParaRPr spc="-55" dirty="0"/>
          </a:p>
        </p:txBody>
      </p:sp>
      <p:sp>
        <p:nvSpPr>
          <p:cNvPr id="14" name="TextBox 13"/>
          <p:cNvSpPr txBox="1"/>
          <p:nvPr/>
        </p:nvSpPr>
        <p:spPr>
          <a:xfrm>
            <a:off x="704850" y="43815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Оси восстановленные за пределами установки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95250" y="1047750"/>
          <a:ext cx="2057400" cy="1738563"/>
        </p:xfrm>
        <a:graphic>
          <a:graphicData uri="http://schemas.openxmlformats.org/presentationml/2006/ole">
            <p:oleObj spid="_x0000_s3076" name="Graph" r:id="rId3" imgW="3750934" imgH="2867974" progId="Origin50.Graph">
              <p:embed/>
            </p:oleObj>
          </a:graphicData>
        </a:graphic>
      </p:graphicFrame>
      <p:pic>
        <p:nvPicPr>
          <p:cNvPr id="15" name="Picture 12" descr="C:\Users\Администратор\Desktop\запред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05050" y="1276350"/>
            <a:ext cx="2209800" cy="1480263"/>
          </a:xfrm>
          <a:prstGeom prst="rect">
            <a:avLst/>
          </a:prstGeom>
          <a:noFill/>
        </p:spPr>
      </p:pic>
      <p:sp>
        <p:nvSpPr>
          <p:cNvPr id="16" name="Содержимое 2"/>
          <p:cNvSpPr txBox="1">
            <a:spLocks/>
          </p:cNvSpPr>
          <p:nvPr/>
        </p:nvSpPr>
        <p:spPr>
          <a:xfrm>
            <a:off x="476250" y="819150"/>
            <a:ext cx="1143000" cy="190518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ММП (Симплекс)</a:t>
            </a:r>
            <a:endParaRPr kumimoji="0" lang="ru-RU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2990850" y="819150"/>
            <a:ext cx="1143000" cy="228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Нейронные сети</a:t>
            </a: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288</Words>
  <Application>Microsoft Office PowerPoint</Application>
  <PresentationFormat>Произвольный</PresentationFormat>
  <Paragraphs>64</Paragraphs>
  <Slides>12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Office Theme</vt:lpstr>
      <vt:lpstr>Документ Microsoft Office Word</vt:lpstr>
      <vt:lpstr>Документ</vt:lpstr>
      <vt:lpstr>Graph</vt:lpstr>
      <vt:lpstr>Слайд 1</vt:lpstr>
      <vt:lpstr>Установка НЕВОД - ШАЛ</vt:lpstr>
      <vt:lpstr>Цели и задачи</vt:lpstr>
      <vt:lpstr>Нейронная сеть</vt:lpstr>
      <vt:lpstr>Описание моделированных выборок</vt:lpstr>
      <vt:lpstr>Архитектура нейронной сети</vt:lpstr>
      <vt:lpstr>Восстановление параметров ММП</vt:lpstr>
      <vt:lpstr>Восстановлении мощности и возраста</vt:lpstr>
      <vt:lpstr>Восстановление положения оси</vt:lpstr>
      <vt:lpstr>Восстановление положения оси</vt:lpstr>
      <vt:lpstr>Заключение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Admin</cp:lastModifiedBy>
  <cp:revision>34</cp:revision>
  <dcterms:created xsi:type="dcterms:W3CDTF">2018-12-21T16:11:56Z</dcterms:created>
  <dcterms:modified xsi:type="dcterms:W3CDTF">2020-11-18T12:52:49Z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2018-12-21T00:00:00Z</vt:filetime>
  </property>
  <property fmtid="{D5CDD505-2E9C-101B-9397-08002B2CF9AE}" pid="3" name="LastSaved">
    <vt:filetime>2018-12-21T00:00:00Z</vt:filetime>
  </property>
</Properties>
</file>