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  <p:sldMasterId id="2147483795" r:id="rId2"/>
  </p:sldMasterIdLst>
  <p:notesMasterIdLst>
    <p:notesMasterId r:id="rId16"/>
  </p:notesMasterIdLst>
  <p:handoutMasterIdLst>
    <p:handoutMasterId r:id="rId17"/>
  </p:handoutMasterIdLst>
  <p:sldIdLst>
    <p:sldId id="454" r:id="rId3"/>
    <p:sldId id="465" r:id="rId4"/>
    <p:sldId id="466" r:id="rId5"/>
    <p:sldId id="448" r:id="rId6"/>
    <p:sldId id="462" r:id="rId7"/>
    <p:sldId id="463" r:id="rId8"/>
    <p:sldId id="450" r:id="rId9"/>
    <p:sldId id="452" r:id="rId10"/>
    <p:sldId id="456" r:id="rId11"/>
    <p:sldId id="460" r:id="rId12"/>
    <p:sldId id="464" r:id="rId13"/>
    <p:sldId id="457" r:id="rId14"/>
    <p:sldId id="459" r:id="rId15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FFFF00"/>
    <a:srgbClr val="721EA6"/>
    <a:srgbClr val="37A8ED"/>
    <a:srgbClr val="FF66CC"/>
    <a:srgbClr val="FF9966"/>
    <a:srgbClr val="663300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7" autoAdjust="0"/>
    <p:restoredTop sz="93548" autoAdjust="0"/>
  </p:normalViewPr>
  <p:slideViewPr>
    <p:cSldViewPr>
      <p:cViewPr>
        <p:scale>
          <a:sx n="60" d="100"/>
          <a:sy n="60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552E12-A8ED-4E80-B00E-E29109A4E3CC}" type="datetimeFigureOut">
              <a:rPr lang="ru-RU"/>
              <a:pPr>
                <a:defRPr/>
              </a:pPr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B547D5-F751-40D9-B2A0-F0F055898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647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80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580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80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3B2ABB9-22A5-48A7-B84E-5A79051213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8577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EEF71-8A21-439F-B09D-35B4185062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8476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59A91-55DE-4122-9505-EA1A21451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74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7B89B-5C2A-4F9C-ACDA-D39A0604C7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1428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229D-9BAA-48D8-A20B-71973DC39A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0731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0FFD5-2C6D-496C-A7F0-1776F8F851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512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CE00-6F74-4960-9612-2D6357D9A60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59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F621B-1698-4B85-93FC-FA6AE7F66EDD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87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978C-3D41-4DF0-A57B-2CBEE426A91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658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018-9A7A-4216-8684-3800082AF7D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271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65C3D-1A4B-45AC-946B-80247553764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529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ABB1-699E-419B-8B26-2BBF8A57AFE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59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EABCF-35C2-4286-9632-E5DC912239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54014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8B03-94A8-4F1D-A476-D4FE2C1273A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432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36425-003F-4E5A-B98D-105B12AE1FE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29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3B34-F827-42EE-A46E-A928CEB23AE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500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DF7A-103C-4F0E-A4E6-2FCBA4A5D45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654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4C51-7F65-428F-86AB-318973285131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17.11.2020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B6A8-C861-4526-9771-669425B66D6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53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5BE0-9E14-4D2B-B51C-3DC2428121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276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33B6-D747-4D7B-8605-CDF74FA3FB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8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5D54-411F-442B-A97F-1DC7A99FD7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5624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7B63-6A9B-44AD-929D-69344DC22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936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70EF8-A616-483A-A70D-2B8BF81E4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961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9559B-9647-473B-8951-F0DC3974FA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1667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F4F1-53AF-4A19-B0D0-F3F94623B9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463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70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5E35BF4-68A7-43BA-BE80-058ABF5D3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E35BF4-68A7-43BA-BE80-058ABF5D37A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285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6321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Международная молодежная школа-конференция по ядерной физике и </a:t>
            </a:r>
            <a:r>
              <a:rPr lang="ru-RU" sz="2000" b="1" dirty="0" smtClean="0"/>
              <a:t>технологиям</a:t>
            </a:r>
            <a:br>
              <a:rPr lang="ru-RU" sz="2000" b="1" dirty="0" smtClean="0"/>
            </a:br>
            <a:r>
              <a:rPr lang="ru-RU" altLang="ru-RU" sz="2000" dirty="0" smtClean="0"/>
              <a:t>Национальный </a:t>
            </a:r>
            <a:r>
              <a:rPr lang="ru-RU" altLang="ru-RU" sz="2000" dirty="0" smtClean="0"/>
              <a:t>исследовательский ядерный университет «МИФИ», НОЦ НЕВОД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55568" y="4419600"/>
            <a:ext cx="3888432" cy="1229756"/>
          </a:xfrm>
        </p:spPr>
        <p:txBody>
          <a:bodyPr>
            <a:normAutofit/>
          </a:bodyPr>
          <a:lstStyle/>
          <a:p>
            <a:pPr algn="just"/>
            <a:r>
              <a:rPr lang="ru-RU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Исполнитель: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Мальцева 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В. </a:t>
            </a:r>
          </a:p>
          <a:p>
            <a:pPr algn="just"/>
            <a:r>
              <a:rPr lang="ru-RU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к.ф.-м.н., Хохлов С. С.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3"/>
            <a:ext cx="5074702" cy="141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691680" y="3645024"/>
            <a:ext cx="2802235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endParaRPr lang="ru-RU" sz="2000" b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836" y="3111351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потерь энергии VHE-мюонов в воде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6096000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5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vetik\Desktop\конференция\Медиана от энергии максимального каскад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81414"/>
            <a:ext cx="7361238" cy="5976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Зависимость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медианы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от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энергии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максимального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каскада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EABCF-35C2-4286-9632-E5DC912239D7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6" name="Овал 5"/>
          <p:cNvSpPr/>
          <p:nvPr/>
        </p:nvSpPr>
        <p:spPr bwMode="auto">
          <a:xfrm>
            <a:off x="6629400" y="4191000"/>
            <a:ext cx="1808183" cy="15240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5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Зависимость </a:t>
            </a:r>
            <a:r>
              <a:rPr lang="ru-RU" sz="3200" b="1" dirty="0" err="1" smtClean="0">
                <a:solidFill>
                  <a:srgbClr val="0000FF"/>
                </a:solidFill>
              </a:rPr>
              <a:t>энерговыделений</a:t>
            </a:r>
            <a:r>
              <a:rPr lang="ru-RU" sz="3200" b="1" dirty="0" smtClean="0">
                <a:solidFill>
                  <a:srgbClr val="0000FF"/>
                </a:solidFill>
              </a:rPr>
              <a:t> от энергии мюона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EABCF-35C2-4286-9632-E5DC912239D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1033" name="Picture 9" descr="C:\Users\Svetik\Desktop\ALL2.png"/>
          <p:cNvPicPr>
            <a:picLocks noChangeAspect="1" noChangeArrowheads="1"/>
          </p:cNvPicPr>
          <p:nvPr/>
        </p:nvPicPr>
        <p:blipFill>
          <a:blip r:embed="rId2" cstate="print"/>
          <a:srcRect l="5435" t="5355" r="4348" b="6284"/>
          <a:stretch>
            <a:fillRect/>
          </a:stretch>
        </p:blipFill>
        <p:spPr bwMode="auto">
          <a:xfrm>
            <a:off x="2057400" y="1295400"/>
            <a:ext cx="4724400" cy="3756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4600" y="5105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 smtClean="0"/>
              <a:t>b</a:t>
            </a:r>
            <a:r>
              <a:rPr lang="ru-RU" sz="2400" b="0" baseline="-25000" dirty="0" err="1" smtClean="0"/>
              <a:t>средн</a:t>
            </a:r>
            <a:r>
              <a:rPr lang="ru-RU" sz="2400" b="0" baseline="-25000" dirty="0" smtClean="0"/>
              <a:t>.</a:t>
            </a:r>
            <a:r>
              <a:rPr lang="en-US" sz="2400" b="0" i="1" dirty="0" smtClean="0"/>
              <a:t> = </a:t>
            </a:r>
            <a:r>
              <a:rPr lang="en-US" sz="2400" b="0" dirty="0" smtClean="0"/>
              <a:t>3,13</a:t>
            </a:r>
            <a:r>
              <a:rPr lang="ru-RU" sz="2400" b="0" dirty="0" smtClean="0"/>
              <a:t> · 10</a:t>
            </a:r>
            <a:r>
              <a:rPr lang="ru-RU" sz="2400" b="0" baseline="30000" dirty="0" smtClean="0"/>
              <a:t>-6 </a:t>
            </a:r>
            <a:r>
              <a:rPr lang="ru-RU" sz="2400" b="0" dirty="0" smtClean="0"/>
              <a:t>г/см</a:t>
            </a:r>
            <a:r>
              <a:rPr lang="ru-RU" sz="2400" b="0" baseline="30000" dirty="0" smtClean="0"/>
              <a:t>2</a:t>
            </a:r>
            <a:r>
              <a:rPr lang="ru-RU" sz="2400" b="0" dirty="0" smtClean="0"/>
              <a:t>,</a:t>
            </a:r>
            <a:endParaRPr lang="en-US" sz="2400" dirty="0" smtClean="0"/>
          </a:p>
          <a:p>
            <a:r>
              <a:rPr lang="en-US" sz="2400" b="0" i="1" dirty="0" smtClean="0"/>
              <a:t>b</a:t>
            </a:r>
            <a:r>
              <a:rPr lang="ru-RU" sz="2400" b="0" baseline="-25000" dirty="0" smtClean="0"/>
              <a:t>медиан.</a:t>
            </a:r>
            <a:r>
              <a:rPr lang="en-US" sz="2400" b="0" i="1" dirty="0" smtClean="0"/>
              <a:t> </a:t>
            </a:r>
            <a:r>
              <a:rPr lang="ru-RU" sz="2400" b="0" i="1" dirty="0" smtClean="0"/>
              <a:t>= </a:t>
            </a:r>
            <a:r>
              <a:rPr lang="en-US" sz="2400" b="0" dirty="0" smtClean="0"/>
              <a:t>1,23</a:t>
            </a:r>
            <a:r>
              <a:rPr lang="ru-RU" sz="2400" b="0" dirty="0" smtClean="0"/>
              <a:t> · 10</a:t>
            </a:r>
            <a:r>
              <a:rPr lang="en-US" sz="2400" b="0" baseline="30000" dirty="0" smtClean="0"/>
              <a:t>-</a:t>
            </a:r>
            <a:r>
              <a:rPr lang="ru-RU" sz="2400" b="0" baseline="30000" dirty="0" smtClean="0"/>
              <a:t>6</a:t>
            </a:r>
            <a:r>
              <a:rPr lang="ru-RU" sz="2400" b="0" dirty="0" smtClean="0"/>
              <a:t> г/см</a:t>
            </a:r>
            <a:r>
              <a:rPr lang="ru-RU" sz="2400" b="0" baseline="30000" dirty="0" smtClean="0"/>
              <a:t>2</a:t>
            </a:r>
            <a:r>
              <a:rPr lang="ru-RU" sz="2400" b="0" dirty="0" smtClean="0"/>
              <a:t>.</a:t>
            </a:r>
            <a:endParaRPr lang="ru-RU" sz="2400" b="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Заключение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</p:spPr>
        <p:txBody>
          <a:bodyPr/>
          <a:lstStyle/>
          <a:p>
            <a:pPr algn="just"/>
            <a:r>
              <a:rPr lang="ru-RU" sz="2400" dirty="0" smtClean="0"/>
              <a:t>Разработана программа для моделирования </a:t>
            </a:r>
            <a:r>
              <a:rPr lang="en-US" sz="2400" dirty="0" smtClean="0"/>
              <a:t>VHE</a:t>
            </a:r>
            <a:r>
              <a:rPr lang="ru-RU" sz="2400" dirty="0" smtClean="0"/>
              <a:t> мюонов в </a:t>
            </a:r>
            <a:r>
              <a:rPr lang="ru-RU" sz="2400" dirty="0" smtClean="0"/>
              <a:t>глубоководных нейтринных телескопах;</a:t>
            </a:r>
            <a:r>
              <a:rPr lang="ru-RU" sz="2400" dirty="0" smtClean="0"/>
              <a:t>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Программа позволяет моделировать события со скоростью </a:t>
            </a:r>
            <a:r>
              <a:rPr lang="en-US" sz="2400" dirty="0" smtClean="0"/>
              <a:t>~</a:t>
            </a:r>
            <a:r>
              <a:rPr lang="ru-RU" sz="2400" dirty="0" smtClean="0"/>
              <a:t> </a:t>
            </a:r>
            <a:r>
              <a:rPr lang="ru-RU" sz="2400" dirty="0" smtClean="0"/>
              <a:t>20 событий в секунду;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Проведено </a:t>
            </a:r>
            <a:r>
              <a:rPr lang="en-US" sz="2400" dirty="0" err="1" smtClean="0"/>
              <a:t>моделирование</a:t>
            </a:r>
            <a:r>
              <a:rPr lang="ru-RU" sz="2400" dirty="0" smtClean="0"/>
              <a:t> мюонов по спектру </a:t>
            </a:r>
            <a:r>
              <a:rPr lang="el-GR" sz="2400" dirty="0" smtClean="0"/>
              <a:t>γ</a:t>
            </a:r>
            <a:r>
              <a:rPr lang="ru-RU" sz="2400" dirty="0" smtClean="0"/>
              <a:t> = </a:t>
            </a:r>
            <a:r>
              <a:rPr lang="ru-RU" sz="2400" dirty="0" smtClean="0"/>
              <a:t>3.7</a:t>
            </a:r>
            <a:r>
              <a:rPr lang="en-US" sz="2400" dirty="0" smtClean="0"/>
              <a:t>;</a:t>
            </a:r>
            <a:endParaRPr lang="ru-RU" sz="240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Проведено моделирование мюонов фиксированных энергий </a:t>
            </a:r>
            <a:r>
              <a:rPr lang="ru-RU" sz="2400" dirty="0"/>
              <a:t>(</a:t>
            </a:r>
            <a:r>
              <a:rPr lang="en-US" sz="2400" dirty="0"/>
              <a:t>100 </a:t>
            </a:r>
            <a:r>
              <a:rPr lang="en-US" sz="2400" dirty="0" err="1"/>
              <a:t>ТэВ</a:t>
            </a:r>
            <a:r>
              <a:rPr lang="en-US" sz="2400" dirty="0"/>
              <a:t>, 316 </a:t>
            </a:r>
            <a:r>
              <a:rPr lang="en-US" sz="2400" dirty="0" err="1"/>
              <a:t>ТэВ</a:t>
            </a:r>
            <a:r>
              <a:rPr lang="en-US" sz="2400" dirty="0"/>
              <a:t>, 1000 </a:t>
            </a:r>
            <a:r>
              <a:rPr lang="en-US" sz="2400" dirty="0" err="1"/>
              <a:t>ТэВ</a:t>
            </a:r>
            <a:r>
              <a:rPr lang="en-US" sz="2400" dirty="0"/>
              <a:t>, 3160 </a:t>
            </a:r>
            <a:r>
              <a:rPr lang="en-US" sz="2400" dirty="0" err="1" smtClean="0"/>
              <a:t>ТэВ</a:t>
            </a:r>
            <a:r>
              <a:rPr lang="ru-RU" sz="2400" dirty="0" smtClean="0"/>
              <a:t>).</a:t>
            </a:r>
          </a:p>
          <a:p>
            <a:pPr algn="just"/>
            <a:endParaRPr lang="ru-RU" sz="2400" dirty="0" smtClean="0"/>
          </a:p>
          <a:p>
            <a:pPr algn="just"/>
            <a:endParaRPr lang="en-US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EABCF-35C2-4286-9632-E5DC912239D7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638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ru-RU" altLang="ru-RU" b="1" smtClean="0">
                <a:solidFill>
                  <a:srgbClr val="0000FF"/>
                </a:solidFill>
              </a:rPr>
              <a:t>Спасибо за внимание</a:t>
            </a:r>
            <a:r>
              <a:rPr lang="en-US" altLang="ru-RU" b="1" smtClean="0">
                <a:solidFill>
                  <a:srgbClr val="0000FF"/>
                </a:solidFill>
              </a:rPr>
              <a:t>!</a:t>
            </a:r>
            <a:endParaRPr lang="ru-RU" altLang="ru-RU" b="1" smtClean="0">
              <a:solidFill>
                <a:srgbClr val="0000FF"/>
              </a:solidFill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25D9406-5813-4FDD-AD70-AEAD230BA925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ru-RU" altLang="ru-RU" sz="1400" smtClean="0"/>
          </a:p>
        </p:txBody>
      </p:sp>
    </p:spTree>
    <p:extLst>
      <p:ext uri="{BB962C8B-B14F-4D97-AF65-F5344CB8AC3E}">
        <p14:creationId xmlns:p14="http://schemas.microsoft.com/office/powerpoint/2010/main" xmlns="" val="12671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8600" y="-76200"/>
            <a:ext cx="8839200" cy="784225"/>
          </a:xfrm>
        </p:spPr>
        <p:txBody>
          <a:bodyPr/>
          <a:lstStyle/>
          <a:p>
            <a:r>
              <a:rPr lang="en-US" altLang="ru-RU" sz="3000" b="1" dirty="0" smtClean="0">
                <a:solidFill>
                  <a:srgbClr val="0000FF"/>
                </a:solidFill>
              </a:rPr>
              <a:t>Very high energy (VHE) </a:t>
            </a:r>
            <a:r>
              <a:rPr lang="ru-RU" altLang="ru-RU" sz="3000" b="1" dirty="0" smtClean="0">
                <a:solidFill>
                  <a:srgbClr val="0000FF"/>
                </a:solidFill>
              </a:rPr>
              <a:t>мюоны</a:t>
            </a:r>
            <a:endParaRPr lang="ru-RU" altLang="ru-RU" sz="3400" b="1" dirty="0" smtClean="0">
              <a:solidFill>
                <a:srgbClr val="0000FF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838200"/>
            <a:ext cx="8280400" cy="1368425"/>
          </a:xfrm>
        </p:spPr>
        <p:txBody>
          <a:bodyPr>
            <a:noAutofit/>
          </a:bodyPr>
          <a:lstStyle/>
          <a:p>
            <a:pPr algn="l"/>
            <a:r>
              <a:rPr lang="ru-RU" altLang="ru-RU" sz="2000" dirty="0" smtClean="0">
                <a:solidFill>
                  <a:schemeClr val="tx1"/>
                </a:solidFill>
              </a:rPr>
              <a:t>Измеренный спектр </a:t>
            </a:r>
            <a:r>
              <a:rPr lang="en-US" altLang="ru-RU" sz="2000" dirty="0" smtClean="0">
                <a:solidFill>
                  <a:schemeClr val="tx1"/>
                </a:solidFill>
              </a:rPr>
              <a:t>VHE </a:t>
            </a:r>
            <a:r>
              <a:rPr lang="ru-RU" altLang="ru-RU" sz="2000" dirty="0" smtClean="0">
                <a:solidFill>
                  <a:schemeClr val="tx1"/>
                </a:solidFill>
              </a:rPr>
              <a:t>мюонов позволит дать ответы на многие важные вопросы физики космических лучей и астрофизики (природа</a:t>
            </a:r>
            <a:r>
              <a:rPr lang="ru-RU" altLang="ru-RU" sz="2000" dirty="0" smtClean="0">
                <a:solidFill>
                  <a:schemeClr val="bg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излома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спектра первичных космических лучей, </a:t>
            </a:r>
            <a:r>
              <a:rPr lang="ru-RU" altLang="ru-RU" sz="2000" dirty="0" smtClean="0">
                <a:solidFill>
                  <a:schemeClr val="tx1"/>
                </a:solidFill>
              </a:rPr>
              <a:t>происхождение нейтрино высоких энергий, рождение мюонов в «быстрых» процессах и др.).</a:t>
            </a:r>
          </a:p>
          <a:p>
            <a:pPr algn="l"/>
            <a:endParaRPr lang="ru-RU" alt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altLang="ru-RU" sz="2000" dirty="0" smtClean="0">
                <a:solidFill>
                  <a:schemeClr val="tx1"/>
                </a:solidFill>
              </a:rPr>
              <a:t>С появлением нейтринных телескопов очень больших объемов (</a:t>
            </a:r>
            <a:r>
              <a:rPr lang="en-US" altLang="ru-RU" sz="2000" dirty="0" err="1" smtClean="0">
                <a:solidFill>
                  <a:schemeClr val="tx1"/>
                </a:solidFill>
              </a:rPr>
              <a:t>VLVnT</a:t>
            </a:r>
            <a:r>
              <a:rPr lang="ru-RU" altLang="ru-RU" sz="2000" dirty="0" smtClean="0">
                <a:solidFill>
                  <a:schemeClr val="tx1"/>
                </a:solidFill>
              </a:rPr>
              <a:t>) появилась принципиальная возможность измерения спектра мюонов с энергиями более 100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ТэВ</a:t>
            </a:r>
            <a:r>
              <a:rPr lang="ru-RU" altLang="ru-RU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alt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altLang="ru-RU" sz="2000" dirty="0" smtClean="0">
                <a:solidFill>
                  <a:schemeClr val="tx1"/>
                </a:solidFill>
              </a:rPr>
              <a:t>Специфика нейтринных телескопов (большие расстояния между ОМ, проблемы разделения </a:t>
            </a:r>
            <a:r>
              <a:rPr lang="en-US" altLang="ru-RU" sz="2000" dirty="0" smtClean="0">
                <a:solidFill>
                  <a:schemeClr val="tx1"/>
                </a:solidFill>
              </a:rPr>
              <a:t>VHE-</a:t>
            </a:r>
            <a:r>
              <a:rPr lang="ru-RU" altLang="ru-RU" sz="2000" dirty="0" smtClean="0">
                <a:solidFill>
                  <a:schemeClr val="tx1"/>
                </a:solidFill>
              </a:rPr>
              <a:t>мюонов и групп мюонов) требует разработки специальных методов для измерения спектров </a:t>
            </a:r>
            <a:r>
              <a:rPr lang="en-US" altLang="ru-RU" sz="2000" dirty="0" smtClean="0">
                <a:solidFill>
                  <a:schemeClr val="tx1"/>
                </a:solidFill>
              </a:rPr>
              <a:t>VHE-</a:t>
            </a:r>
            <a:r>
              <a:rPr lang="ru-RU" altLang="ru-RU" sz="2000" dirty="0" smtClean="0">
                <a:solidFill>
                  <a:schemeClr val="tx1"/>
                </a:solidFill>
              </a:rPr>
              <a:t>мюонов.</a:t>
            </a:r>
          </a:p>
          <a:p>
            <a:pPr algn="l"/>
            <a:endParaRPr lang="ru-RU" alt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altLang="ru-RU" sz="2000" dirty="0" smtClean="0">
                <a:solidFill>
                  <a:schemeClr val="tx1"/>
                </a:solidFill>
              </a:rPr>
              <a:t>Для отладки этих методов</a:t>
            </a:r>
            <a:r>
              <a:rPr lang="en-US" altLang="ru-RU" sz="2000" dirty="0" smtClean="0">
                <a:solidFill>
                  <a:schemeClr val="tx1"/>
                </a:solidFill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</a:rPr>
              <a:t>и проведения разнообразных расчетов необходима быстрая программа для моделирования потерь энергии мюонов.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16F2A39-1DF7-491F-9BB4-21586AC6F2A3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ru-RU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6145AB42-6154-4811-9114-CC0E75A5D93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147" name="Заголовок 11"/>
          <p:cNvSpPr>
            <a:spLocks noGrp="1"/>
          </p:cNvSpPr>
          <p:nvPr>
            <p:ph type="title"/>
          </p:nvPr>
        </p:nvSpPr>
        <p:spPr>
          <a:xfrm>
            <a:off x="76200" y="203200"/>
            <a:ext cx="9067800" cy="8636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00FF"/>
                </a:solidFill>
                <a:cs typeface="Arial" pitchFamily="34" charset="0"/>
              </a:rPr>
              <a:t>Общая идеология</a:t>
            </a:r>
            <a:br>
              <a:rPr lang="ru-RU" altLang="ru-RU" sz="2800" b="1" dirty="0" smtClean="0">
                <a:solidFill>
                  <a:srgbClr val="0000FF"/>
                </a:solidFill>
                <a:cs typeface="Arial" pitchFamily="34" charset="0"/>
              </a:rPr>
            </a:br>
            <a:r>
              <a:rPr lang="ru-RU" altLang="ru-RU" sz="2800" b="1" dirty="0" smtClean="0">
                <a:solidFill>
                  <a:srgbClr val="0000FF"/>
                </a:solidFill>
                <a:cs typeface="Arial" pitchFamily="34" charset="0"/>
              </a:rPr>
              <a:t>программы</a:t>
            </a:r>
            <a:r>
              <a:rPr lang="en-US" altLang="ru-RU" sz="2800" b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ru-RU" altLang="ru-RU" sz="2800" b="1" dirty="0" smtClean="0">
                <a:solidFill>
                  <a:srgbClr val="0000FF"/>
                </a:solidFill>
                <a:cs typeface="Arial" pitchFamily="34" charset="0"/>
              </a:rPr>
              <a:t>моделирования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825" y="1073150"/>
            <a:ext cx="8424863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0" dirty="0"/>
              <a:t>Виды потерь: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b="0" dirty="0"/>
              <a:t>Ионизационные потери</a:t>
            </a:r>
            <a:r>
              <a:rPr lang="en-US" sz="2400" b="0" dirty="0"/>
              <a:t>;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b="0" dirty="0"/>
              <a:t>Рождение </a:t>
            </a:r>
            <a:r>
              <a:rPr lang="ru-RU" sz="2400" b="0" dirty="0" err="1"/>
              <a:t>е</a:t>
            </a:r>
            <a:r>
              <a:rPr lang="ru-RU" sz="2400" b="0" baseline="30000" dirty="0" err="1"/>
              <a:t>+</a:t>
            </a:r>
            <a:r>
              <a:rPr lang="ru-RU" sz="2400" b="0" dirty="0" err="1"/>
              <a:t>е</a:t>
            </a:r>
            <a:r>
              <a:rPr lang="ru-RU" sz="2400" b="0" baseline="30000" dirty="0"/>
              <a:t>-</a:t>
            </a:r>
            <a:r>
              <a:rPr lang="ru-RU" sz="2400" b="0" dirty="0"/>
              <a:t>-пар</a:t>
            </a:r>
            <a:r>
              <a:rPr lang="en-US" sz="2400" b="0" dirty="0"/>
              <a:t>;</a:t>
            </a:r>
            <a:endParaRPr lang="ru-RU" sz="2400" b="0" dirty="0"/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b="0" dirty="0"/>
              <a:t>Тормозные потери</a:t>
            </a:r>
            <a:r>
              <a:rPr lang="en-US" sz="2400" b="0" dirty="0"/>
              <a:t>;</a:t>
            </a:r>
            <a:endParaRPr lang="ru-RU" sz="2400" b="0" dirty="0"/>
          </a:p>
          <a:p>
            <a:pPr marL="342900" indent="-342900" algn="just">
              <a:buFontTx/>
              <a:buAutoNum type="arabicPeriod"/>
              <a:defRPr/>
            </a:pPr>
            <a:r>
              <a:rPr lang="ru-RU" sz="2400" b="0" dirty="0"/>
              <a:t>Неупругое взаимодействие мюонов с ядрами.</a:t>
            </a:r>
          </a:p>
          <a:p>
            <a:pPr marL="342900" indent="-342900">
              <a:buFontTx/>
              <a:buAutoNum type="arabicPeriod"/>
              <a:defRPr/>
            </a:pPr>
            <a:endParaRPr lang="ru-RU" sz="2400" b="0" dirty="0"/>
          </a:p>
          <a:p>
            <a:pPr algn="just">
              <a:defRPr/>
            </a:pPr>
            <a:r>
              <a:rPr lang="ru-RU" sz="2400" b="0" dirty="0"/>
              <a:t>Средние потери энергий мюонов можно оценить с помощью формулы:</a:t>
            </a:r>
          </a:p>
          <a:p>
            <a:pPr marL="342900" indent="-342900">
              <a:defRPr/>
            </a:pPr>
            <a:endParaRPr lang="ru-RU" sz="2400" b="0" dirty="0"/>
          </a:p>
          <a:p>
            <a:pPr marL="342900" indent="-342900">
              <a:defRPr/>
            </a:pPr>
            <a:endParaRPr lang="ru-RU" sz="2400" b="0" dirty="0"/>
          </a:p>
          <a:p>
            <a:pPr marL="342900" indent="-342900">
              <a:defRPr/>
            </a:pPr>
            <a:r>
              <a:rPr lang="ru-RU" sz="2400" b="0" dirty="0"/>
              <a:t> </a:t>
            </a:r>
          </a:p>
          <a:p>
            <a:pPr algn="just">
              <a:defRPr/>
            </a:pPr>
            <a:r>
              <a:rPr lang="ru-RU" sz="2400" b="0" dirty="0"/>
              <a:t>Все процессы потери энергии разделены на непрерывные с малой передачей энергии (</a:t>
            </a:r>
            <a:r>
              <a:rPr lang="en-US" sz="2400" b="0" i="1" dirty="0"/>
              <a:t>V</a:t>
            </a:r>
            <a:r>
              <a:rPr lang="en-US" sz="2400" b="0" dirty="0"/>
              <a:t> &lt; 0.001</a:t>
            </a:r>
            <a:r>
              <a:rPr lang="ru-RU" sz="2400" b="0" dirty="0"/>
              <a:t>)</a:t>
            </a:r>
            <a:r>
              <a:rPr lang="en-US" sz="2400" b="0" dirty="0"/>
              <a:t> </a:t>
            </a:r>
            <a:r>
              <a:rPr lang="ru-RU" sz="2400" b="0" dirty="0"/>
              <a:t>и дискретные с большой долей передачи энергии (</a:t>
            </a:r>
            <a:r>
              <a:rPr lang="en-US" sz="2400" b="0" i="1" dirty="0"/>
              <a:t>V</a:t>
            </a:r>
            <a:r>
              <a:rPr lang="en-US" sz="2400" b="0" dirty="0"/>
              <a:t> &gt; 0.001</a:t>
            </a:r>
            <a:r>
              <a:rPr lang="ru-RU" sz="2400" b="0" dirty="0"/>
              <a:t>)</a:t>
            </a:r>
            <a:r>
              <a:rPr lang="en-US" sz="2400" b="0" dirty="0"/>
              <a:t> </a:t>
            </a:r>
            <a:endParaRPr lang="ru-RU" b="0" dirty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860800"/>
            <a:ext cx="26797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0688" y="115888"/>
            <a:ext cx="8229600" cy="576262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00FF"/>
                </a:solidFill>
                <a:cs typeface="Arial" charset="0"/>
              </a:rPr>
              <a:t>Схема моделирования</a:t>
            </a:r>
          </a:p>
        </p:txBody>
      </p:sp>
      <p:sp>
        <p:nvSpPr>
          <p:cNvPr id="409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844B6E3B-CB51-4204-A4AC-331D5E0AB277}" type="slidenum">
              <a:rPr lang="ru-RU" altLang="ru-RU" sz="2400" smtClean="0">
                <a:solidFill>
                  <a:srgbClr val="595959"/>
                </a:solidFill>
                <a:cs typeface="Arial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2400" smtClean="0">
              <a:solidFill>
                <a:srgbClr val="595959"/>
              </a:solidFill>
              <a:cs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72" name="TextBox 4"/>
              <p:cNvSpPr txBox="1">
                <a:spLocks noChangeArrowheads="1"/>
              </p:cNvSpPr>
              <p:nvPr/>
            </p:nvSpPr>
            <p:spPr bwMode="auto">
              <a:xfrm>
                <a:off x="539750" y="692150"/>
                <a:ext cx="8064500" cy="5962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ru-RU" altLang="ru-RU" sz="160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ru-RU" altLang="ru-RU" sz="2400" b="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defRPr/>
                </a:pPr>
                <a:endParaRPr lang="ru-RU" altLang="ru-RU" sz="2400" b="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ru-RU" sz="2200" dirty="0" smtClean="0">
                    <a:cs typeface="Arial" pitchFamily="34" charset="0"/>
                  </a:rPr>
                  <a:t>1</a:t>
                </a:r>
                <a:r>
                  <a:rPr lang="ru-RU" altLang="ru-RU" sz="2200" dirty="0" smtClean="0">
                    <a:cs typeface="Arial" pitchFamily="34" charset="0"/>
                  </a:rPr>
                  <a:t>. Разыгрывание длины свободного пробега для случайных процессов</a:t>
                </a:r>
                <a:r>
                  <a:rPr lang="en-US" altLang="ru-RU" sz="2200" dirty="0" smtClean="0">
                    <a:cs typeface="Arial" pitchFamily="34" charset="0"/>
                  </a:rPr>
                  <a:t>:</a:t>
                </a:r>
                <a:endParaRPr lang="ru-RU" altLang="ru-RU" sz="220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defRPr/>
                </a:pPr>
                <a:endParaRPr lang="ru-RU" altLang="ru-RU" sz="2400" b="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defRPr/>
                </a:pPr>
                <a:endParaRPr lang="ru-RU" altLang="ru-RU" sz="2400" b="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altLang="ru-RU" sz="2200" dirty="0" smtClean="0">
                    <a:cs typeface="Arial" pitchFamily="34" charset="0"/>
                  </a:rPr>
                  <a:t>2. Расчет непрерывных потерь</a:t>
                </a:r>
                <a:r>
                  <a:rPr lang="en-US" altLang="ru-RU" sz="2200" dirty="0" smtClean="0">
                    <a:cs typeface="Arial" pitchFamily="34" charset="0"/>
                  </a:rPr>
                  <a:t>:</a:t>
                </a:r>
                <a:endParaRPr lang="ru-RU" altLang="ru-RU" sz="2400" b="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defRPr/>
                </a:pPr>
                <a:endParaRPr lang="en-US" altLang="ru-RU" sz="1050" b="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400" b="0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altLang="ru-RU" sz="24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altLang="ru-RU" sz="2400" b="0" i="1" smtClean="0">
                              <a:latin typeface="Cambria Math"/>
                              <a:cs typeface="Arial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en-US" altLang="ru-RU" sz="2400" b="0" i="1" smtClean="0">
                              <a:latin typeface="Cambria Math"/>
                              <a:cs typeface="Arial" pitchFamily="34" charset="0"/>
                            </a:rPr>
                            <m:t>𝑑𝑥</m:t>
                          </m:r>
                        </m:den>
                      </m:f>
                      <m:r>
                        <a:rPr lang="en-US" altLang="ru-RU" sz="24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altLang="ru-RU" sz="2400" b="0" i="1" smtClean="0">
                          <a:latin typeface="Cambria Math"/>
                          <a:cs typeface="Arial" pitchFamily="34" charset="0"/>
                        </a:rPr>
                        <m:t>𝑎</m:t>
                      </m:r>
                      <m:r>
                        <a:rPr lang="en-US" altLang="ru-RU" sz="2400" b="0" i="1" smtClean="0">
                          <a:latin typeface="Cambria Math"/>
                          <a:cs typeface="Arial" pitchFamily="34" charset="0"/>
                        </a:rPr>
                        <m:t>+ </m:t>
                      </m:r>
                      <m:sSub>
                        <m:sSubPr>
                          <m:ctrlPr>
                            <a:rPr lang="en-US" altLang="ru-RU" sz="2400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altLang="ru-RU" sz="2400" b="0" i="1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ru-RU" altLang="ru-RU" sz="2400" b="0" i="1" smtClean="0">
                              <a:latin typeface="Cambria Math"/>
                              <a:cs typeface="Arial" pitchFamily="34" charset="0"/>
                            </a:rPr>
                            <m:t>непр</m:t>
                          </m:r>
                        </m:sub>
                      </m:sSub>
                      <m:r>
                        <a:rPr lang="en-US" altLang="ru-RU" sz="2400" b="0" i="1" smtClean="0">
                          <a:latin typeface="Cambria Math"/>
                          <a:cs typeface="Arial" pitchFamily="34" charset="0"/>
                        </a:rPr>
                        <m:t>𝐸</m:t>
                      </m:r>
                    </m:oMath>
                  </m:oMathPara>
                </a14:m>
                <a:endParaRPr lang="ru-RU" altLang="ru-RU" sz="2400" b="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altLang="ru-RU" sz="2200" dirty="0" smtClean="0">
                    <a:cs typeface="Arial" pitchFamily="34" charset="0"/>
                  </a:rPr>
                  <a:t>3. Выбор процесса дискретной потери энергии.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ru-RU" altLang="ru-RU" sz="2200" dirty="0" smtClean="0">
                    <a:cs typeface="Arial" pitchFamily="34" charset="0"/>
                  </a:rPr>
                  <a:t>4. Разыгрывание каскада и расчет оставшейся энергии мюона</a:t>
                </a:r>
                <a:r>
                  <a:rPr lang="en-US" altLang="ru-RU" sz="2200" dirty="0" smtClean="0">
                    <a:cs typeface="Arial" pitchFamily="34" charset="0"/>
                  </a:rPr>
                  <a:t>:</a:t>
                </a:r>
                <a:endParaRPr lang="ru-RU" altLang="ru-RU" sz="220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γ</m:t>
                      </m:r>
                      <m:r>
                        <a:rPr lang="ru-RU" sz="2400">
                          <a:latin typeface="Cambria Math"/>
                        </a:rPr>
                        <m:t>Ʃ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ru-RU" sz="240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f>
                            <m:fPr>
                              <m:type m:val="skw"/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ru-RU" sz="2400">
                                  <a:latin typeface="Cambria Math"/>
                                </a:rPr>
                                <m:t>ε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σ</m:t>
                          </m:r>
                          <m:r>
                            <a:rPr lang="ru-RU" sz="240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 baseline="-250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a:rPr lang="ru-RU" sz="2400">
                              <a:latin typeface="Cambria Math"/>
                            </a:rPr>
                            <m:t>)</m:t>
                          </m:r>
                          <m:r>
                            <a:rPr lang="en-US" sz="2400" i="1">
                              <a:latin typeface="Cambria Math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ru-RU" altLang="ru-RU" sz="2400" b="0" dirty="0" smtClean="0">
                  <a:cs typeface="Arial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ru-RU" sz="2200" dirty="0" smtClean="0">
                    <a:cs typeface="Arial" pitchFamily="34" charset="0"/>
                  </a:rPr>
                  <a:t>5</a:t>
                </a:r>
                <a:r>
                  <a:rPr lang="ru-RU" altLang="ru-RU" sz="2200" dirty="0" smtClean="0">
                    <a:cs typeface="Arial" pitchFamily="34" charset="0"/>
                  </a:rPr>
                  <a:t>. Возврат к началу цикла с меньшей энергией мюона.</a:t>
                </a:r>
              </a:p>
            </p:txBody>
          </p:sp>
        </mc:Choice>
        <mc:Fallback>
          <p:sp>
            <p:nvSpPr>
              <p:cNvPr id="717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692150"/>
                <a:ext cx="8064500" cy="596221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983" b="-11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3348038" y="692150"/>
                <a:ext cx="3026534" cy="966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0" smtClean="0">
                              <a:latin typeface="Cambria Math"/>
                            </a:rPr>
                            <m:t>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ru-RU" sz="2400" b="0" i="1">
                          <a:latin typeface="Cambria Math"/>
                        </a:rPr>
                        <m:t>=</m:t>
                      </m:r>
                      <m:r>
                        <a:rPr lang="en-US" sz="2400" b="0" i="1">
                          <a:latin typeface="Cambria Math"/>
                        </a:rPr>
                        <m:t> </m:t>
                      </m:r>
                      <m:nary>
                        <m:naryPr>
                          <m:ctrlPr>
                            <a:rPr lang="ru-RU" sz="2400" b="0" i="1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ru-RU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ru-RU" sz="240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2400" i="1" baseline="-2500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  <m:r>
                            <a:rPr lang="ru-RU" sz="2400">
                              <a:latin typeface="Cambria Math"/>
                            </a:rPr>
                            <m:t>)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nary>
                    </m:oMath>
                  </m:oMathPara>
                </a14:m>
                <a:endParaRPr lang="ru-RU" sz="2400" b="0" dirty="0">
                  <a:latin typeface="+mj-lt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038" y="692150"/>
                <a:ext cx="3026534" cy="966931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3596744" y="2362200"/>
                <a:ext cx="1591461" cy="8560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ru-RU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lnγ</m:t>
                          </m:r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>
                                  <a:latin typeface="Cambria Math"/>
                                </a:rPr>
                                <m:t>Ʃ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𝑡𝑜𝑡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744" y="2362200"/>
                <a:ext cx="1591461" cy="85600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vetlana\graphs\difsech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778888" cy="313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1250776"/>
          </a:xfrm>
        </p:spPr>
        <p:txBody>
          <a:bodyPr/>
          <a:lstStyle/>
          <a:p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Сечения взаимодействий мюонов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</a:t>
            </a:r>
            <a:endParaRPr lang="ru-RU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17EB6A8-C861-4526-9771-669425B66D6C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2192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Дифференциальные сечения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12192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Svetlana\graphs\koefficient b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2" t="7097" r="4856" b="6255"/>
          <a:stretch/>
        </p:blipFill>
        <p:spPr bwMode="auto">
          <a:xfrm>
            <a:off x="3657600" y="1676400"/>
            <a:ext cx="3739358" cy="242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057400"/>
            <a:ext cx="2181225" cy="1676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 bwMode="auto">
          <a:xfrm>
            <a:off x="7162800" y="2133600"/>
            <a:ext cx="1752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59024" y="4800600"/>
            <a:ext cx="8784976" cy="1322413"/>
            <a:chOff x="107504" y="5013176"/>
            <a:chExt cx="8784976" cy="1322413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7504" y="5013176"/>
                  <a:ext cx="8784976" cy="1322413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𝑉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– относительная переданная энергия</a:t>
                  </a:r>
                  <a:r>
                    <a:rPr 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r>
                        <a:rPr lang="ru-RU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ru-RU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– энергия </a:t>
                  </a:r>
                  <a:r>
                    <a:rPr lang="ru-RU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мюона</a:t>
                  </a:r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ru-RU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– </a:t>
                  </a:r>
                  <a:r>
                    <a:rPr lang="ru-RU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коэффициент</a:t>
                  </a:r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  <a:ea typeface="Cambria Math"/>
                            </a:rPr>
                            <m:t>σ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𝑑𝑉</m:t>
                          </m:r>
                        </m:den>
                      </m:f>
                    </m:oMath>
                  </a14:m>
                  <a:r>
                    <a:rPr lang="ru-RU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– дифференциальное сечение </a:t>
                  </a:r>
                  <a:r>
                    <a:rPr lang="ru-RU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взаимодействия</a:t>
                  </a:r>
                  <a:r>
                    <a:rPr lang="en-US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</a:t>
                  </a:r>
                  <a:r>
                    <a:rPr lang="ru-RU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ru-RU" i="1" dirty="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/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ru-RU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– пробег мюона </a:t>
                  </a:r>
                  <a:r>
                    <a:rPr lang="ru-RU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до </a:t>
                  </a:r>
                  <a:r>
                    <a:rPr lang="ru-RU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первого взаимодействия</a:t>
                  </a:r>
                </a:p>
                <a:p>
                  <a:pPr algn="just"/>
                  <a:endParaRPr lang="ru-RU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013176"/>
                  <a:ext cx="8784976" cy="1322413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l="-484" t="-1802" r="-34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Прямоугольник 13"/>
            <p:cNvSpPr/>
            <p:nvPr/>
          </p:nvSpPr>
          <p:spPr bwMode="auto">
            <a:xfrm>
              <a:off x="2110680" y="5698976"/>
              <a:ext cx="29718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406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424936" cy="136815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Пример </a:t>
            </a:r>
            <a:r>
              <a:rPr lang="ru-RU" sz="2800" b="1" dirty="0" smtClean="0">
                <a:solidFill>
                  <a:srgbClr val="0000FF"/>
                </a:solidFill>
              </a:rPr>
              <a:t>моделированного события с энергией 100 </a:t>
            </a:r>
            <a:r>
              <a:rPr lang="ru-RU" sz="2800" b="1" dirty="0" err="1" smtClean="0">
                <a:solidFill>
                  <a:srgbClr val="0000FF"/>
                </a:solidFill>
              </a:rPr>
              <a:t>ТэВ</a:t>
            </a:r>
            <a:endParaRPr lang="ru-RU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17EB6A8-C861-4526-9771-669425B66D6C}" type="slidenum"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Энергия 100 ТэВного мюона от глубины"/>
          <p:cNvPicPr>
            <a:picLocks noChangeAspect="1" noChangeArrowheads="1"/>
          </p:cNvPicPr>
          <p:nvPr/>
        </p:nvPicPr>
        <p:blipFill>
          <a:blip r:embed="rId2" cstate="print"/>
          <a:srcRect t="7530" b="6891"/>
          <a:stretch>
            <a:fillRect/>
          </a:stretch>
        </p:blipFill>
        <p:spPr bwMode="auto">
          <a:xfrm>
            <a:off x="1219200" y="1219200"/>
            <a:ext cx="611505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04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19BE-F453-44C1-90A0-19268E418FB6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144000" cy="12954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00FF"/>
                </a:solidFill>
              </a:rPr>
              <a:t>Спектр мюонов на поверхности (</a:t>
            </a:r>
            <a:r>
              <a:rPr lang="el-GR" altLang="ru-RU" sz="3200" b="1" dirty="0" smtClean="0">
                <a:solidFill>
                  <a:srgbClr val="0000FF"/>
                </a:solidFill>
              </a:rPr>
              <a:t>γ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 = 3.7) и</a:t>
            </a:r>
            <a:br>
              <a:rPr lang="ru-RU" altLang="ru-RU" sz="3200" b="1" dirty="0" smtClean="0">
                <a:solidFill>
                  <a:srgbClr val="0000FF"/>
                </a:solidFill>
              </a:rPr>
            </a:br>
            <a:r>
              <a:rPr lang="ru-RU" altLang="ru-RU" sz="3200" b="1" dirty="0" smtClean="0">
                <a:solidFill>
                  <a:srgbClr val="0000FF"/>
                </a:solidFill>
              </a:rPr>
              <a:t>спектры мюонов и каскадов на глубине 4.5 – 5.5 км</a:t>
            </a:r>
          </a:p>
        </p:txBody>
      </p:sp>
      <p:pic>
        <p:nvPicPr>
          <p:cNvPr id="5124" name="Picture 6" descr="D:\Svetlana\для презентации\Спектры мюонов и каскадо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8" t="5930" r="3752" b="6404"/>
          <a:stretch>
            <a:fillRect/>
          </a:stretch>
        </p:blipFill>
        <p:spPr bwMode="auto">
          <a:xfrm>
            <a:off x="777766" y="1447800"/>
            <a:ext cx="79883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33423-365C-4302-9467-5A3F22CEBF5C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128752" y="212834"/>
            <a:ext cx="8763000" cy="11430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00FF"/>
                </a:solidFill>
              </a:rPr>
              <a:t>Высокоэнергичный мюон (</a:t>
            </a:r>
            <a:r>
              <a:rPr lang="en-US" altLang="ru-RU" sz="3200" b="1" i="1" dirty="0" smtClean="0">
                <a:solidFill>
                  <a:srgbClr val="0000FF"/>
                </a:solidFill>
              </a:rPr>
              <a:t>T</a:t>
            </a:r>
            <a:r>
              <a:rPr lang="ru-RU" altLang="ru-RU" sz="3200" baseline="-25000" dirty="0" err="1" smtClean="0">
                <a:solidFill>
                  <a:srgbClr val="0000FF"/>
                </a:solidFill>
              </a:rPr>
              <a:t>кин</a:t>
            </a:r>
            <a:r>
              <a:rPr lang="en-US" altLang="ru-RU" sz="3200" b="1" dirty="0" smtClean="0">
                <a:solidFill>
                  <a:srgbClr val="0000FF"/>
                </a:solidFill>
              </a:rPr>
              <a:t> = </a:t>
            </a:r>
            <a:r>
              <a:rPr lang="ru-RU" altLang="ru-RU" sz="3200" b="1" dirty="0" smtClean="0">
                <a:solidFill>
                  <a:srgbClr val="0000FF"/>
                </a:solidFill>
              </a:rPr>
              <a:t>100 ТэВ), сгенерировавший большой каскад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74093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err="1" smtClean="0"/>
              <a:t>Энергия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мюона</a:t>
            </a:r>
            <a:r>
              <a:rPr lang="en-US" sz="2400" b="0" dirty="0" smtClean="0"/>
              <a:t> </a:t>
            </a:r>
            <a:endParaRPr lang="ru-RU" sz="2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016062" y="1371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/>
              <a:t>Энерговыделение </a:t>
            </a:r>
            <a:r>
              <a:rPr lang="en-US" sz="2400" b="0" dirty="0" err="1" smtClean="0"/>
              <a:t>мюона</a:t>
            </a:r>
            <a:endParaRPr lang="en-US" sz="2400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572467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1" dirty="0" smtClean="0"/>
              <a:t>E</a:t>
            </a:r>
            <a:r>
              <a:rPr lang="el-GR" sz="2400" b="0" baseline="-25000" dirty="0" smtClean="0"/>
              <a:t>μ</a:t>
            </a:r>
            <a:r>
              <a:rPr lang="ru-RU" sz="2400" b="0" dirty="0" smtClean="0"/>
              <a:t> </a:t>
            </a:r>
            <a:r>
              <a:rPr lang="ru-RU" sz="2400" b="0" dirty="0"/>
              <a:t>= 100</a:t>
            </a:r>
            <a:r>
              <a:rPr lang="en-US" sz="2400" b="0" dirty="0"/>
              <a:t> </a:t>
            </a:r>
            <a:r>
              <a:rPr lang="en-US" sz="2400" b="0" dirty="0" err="1"/>
              <a:t>ТэВ</a:t>
            </a:r>
            <a:r>
              <a:rPr lang="en-US" sz="2400" b="0" dirty="0"/>
              <a:t>, </a:t>
            </a:r>
            <a:r>
              <a:rPr lang="ru-RU" sz="2400" b="0" dirty="0" smtClean="0"/>
              <a:t>&lt;</a:t>
            </a:r>
            <a:r>
              <a:rPr lang="ru-RU" sz="2400" b="0" i="1" dirty="0" err="1" smtClean="0"/>
              <a:t>dE</a:t>
            </a:r>
            <a:r>
              <a:rPr lang="ru-RU" sz="2400" b="0" i="1" dirty="0" smtClean="0"/>
              <a:t>/</a:t>
            </a:r>
            <a:r>
              <a:rPr lang="ru-RU" sz="2400" b="0" i="1" dirty="0" err="1" smtClean="0"/>
              <a:t>dx</a:t>
            </a:r>
            <a:r>
              <a:rPr lang="ru-RU" sz="2400" b="0" i="1" dirty="0"/>
              <a:t>&gt;</a:t>
            </a:r>
            <a:r>
              <a:rPr lang="ru-RU" sz="2400" b="0" dirty="0" smtClean="0"/>
              <a:t> </a:t>
            </a:r>
            <a:r>
              <a:rPr lang="ru-RU" sz="2400" b="0" dirty="0"/>
              <a:t>= 1</a:t>
            </a:r>
            <a:r>
              <a:rPr lang="en-US" sz="2400" b="0" dirty="0" smtClean="0"/>
              <a:t>8</a:t>
            </a:r>
            <a:r>
              <a:rPr lang="ru-RU" sz="2400" b="0" dirty="0" smtClean="0"/>
              <a:t>2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ГэВ</a:t>
            </a:r>
            <a:r>
              <a:rPr lang="en-US" sz="2400" b="0" dirty="0" smtClean="0"/>
              <a:t>/м</a:t>
            </a:r>
            <a:r>
              <a:rPr lang="ru-RU" sz="2400" b="0" dirty="0" smtClean="0"/>
              <a:t>, </a:t>
            </a:r>
            <a:r>
              <a:rPr lang="el-GR" sz="2400" b="0" dirty="0" smtClean="0"/>
              <a:t>ε</a:t>
            </a:r>
            <a:r>
              <a:rPr lang="ru-RU" sz="2400" b="0" baseline="-25000" dirty="0" err="1" smtClean="0"/>
              <a:t>max</a:t>
            </a:r>
            <a:r>
              <a:rPr lang="ru-RU" sz="2400" b="0" dirty="0" smtClean="0"/>
              <a:t> </a:t>
            </a:r>
            <a:r>
              <a:rPr lang="ru-RU" sz="2400" b="0" dirty="0"/>
              <a:t>= </a:t>
            </a:r>
            <a:r>
              <a:rPr lang="ru-RU" sz="2400" b="0" dirty="0" smtClean="0"/>
              <a:t>55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ТэВ</a:t>
            </a:r>
            <a:r>
              <a:rPr lang="en-US" sz="2400" b="0" dirty="0"/>
              <a:t>,</a:t>
            </a:r>
            <a:r>
              <a:rPr lang="ru-RU" sz="2400" b="0" dirty="0"/>
              <a:t>	</a:t>
            </a:r>
            <a:r>
              <a:rPr lang="ru-RU" sz="2400" b="0" i="1" dirty="0" err="1" smtClean="0"/>
              <a:t>Median</a:t>
            </a:r>
            <a:r>
              <a:rPr lang="ru-RU" sz="2400" b="0" dirty="0" smtClean="0"/>
              <a:t> </a:t>
            </a:r>
            <a:r>
              <a:rPr lang="ru-RU" sz="2400" b="0" dirty="0"/>
              <a:t>= </a:t>
            </a:r>
            <a:r>
              <a:rPr lang="ru-RU" sz="2400" b="0" dirty="0" smtClean="0"/>
              <a:t>10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ГэВ</a:t>
            </a:r>
            <a:r>
              <a:rPr lang="en-US" sz="2400" b="0" dirty="0" smtClean="0"/>
              <a:t>/м</a:t>
            </a:r>
            <a:r>
              <a:rPr lang="ru-RU" sz="2400" b="0" dirty="0" smtClean="0"/>
              <a:t>, </a:t>
            </a:r>
            <a:r>
              <a:rPr lang="en-US" sz="2400" b="0" i="1" dirty="0"/>
              <a:t>peak</a:t>
            </a:r>
            <a:r>
              <a:rPr lang="en-US" sz="2400" b="0" dirty="0"/>
              <a:t> = </a:t>
            </a:r>
            <a:r>
              <a:rPr lang="ru-RU" sz="2400" b="0" dirty="0" smtClean="0"/>
              <a:t>6647 ГэВ/м</a:t>
            </a:r>
            <a:r>
              <a:rPr lang="en-US" sz="2400" b="0" dirty="0" smtClean="0"/>
              <a:t>. </a:t>
            </a:r>
            <a:endParaRPr lang="ru-RU" sz="2400" dirty="0"/>
          </a:p>
        </p:txBody>
      </p:sp>
      <p:pic>
        <p:nvPicPr>
          <p:cNvPr id="4100" name="Picture 4" descr="C:\Users\Svetik\Desktop\конференция\Энергия 100  ТэВногомюона по глубине.png"/>
          <p:cNvPicPr>
            <a:picLocks noChangeAspect="1" noChangeArrowheads="1"/>
          </p:cNvPicPr>
          <p:nvPr/>
        </p:nvPicPr>
        <p:blipFill>
          <a:blip r:embed="rId2" cstate="print"/>
          <a:srcRect l="4255" t="11165" r="6383" b="5097"/>
          <a:stretch>
            <a:fillRect/>
          </a:stretch>
        </p:blipFill>
        <p:spPr bwMode="auto">
          <a:xfrm>
            <a:off x="304800" y="2514600"/>
            <a:ext cx="3947160" cy="2819400"/>
          </a:xfrm>
          <a:prstGeom prst="rect">
            <a:avLst/>
          </a:prstGeom>
          <a:noFill/>
        </p:spPr>
      </p:pic>
      <p:pic>
        <p:nvPicPr>
          <p:cNvPr id="4101" name="Picture 5" descr="C:\Users\Svetik\Desktop\конференция\Энерговыделения от глубины.png"/>
          <p:cNvPicPr>
            <a:picLocks noChangeAspect="1" noChangeArrowheads="1"/>
          </p:cNvPicPr>
          <p:nvPr/>
        </p:nvPicPr>
        <p:blipFill>
          <a:blip r:embed="rId3" cstate="print"/>
          <a:srcRect l="4313" t="5653" r="3684" b="5790"/>
          <a:stretch>
            <a:fillRect/>
          </a:stretch>
        </p:blipFill>
        <p:spPr bwMode="auto">
          <a:xfrm>
            <a:off x="4343400" y="2133600"/>
            <a:ext cx="425423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Распределение </a:t>
            </a:r>
            <a:r>
              <a:rPr lang="ru-RU" sz="3200" b="1" dirty="0" smtClean="0">
                <a:solidFill>
                  <a:srgbClr val="0000FF"/>
                </a:solidFill>
              </a:rPr>
              <a:t>по </a:t>
            </a:r>
            <a:r>
              <a:rPr lang="ru-RU" sz="3200" b="1" dirty="0" smtClean="0">
                <a:solidFill>
                  <a:srgbClr val="0000FF"/>
                </a:solidFill>
              </a:rPr>
              <a:t>медианам </a:t>
            </a:r>
            <a:r>
              <a:rPr lang="ru-RU" sz="3200" b="1" dirty="0" smtClean="0">
                <a:solidFill>
                  <a:srgbClr val="0000FF"/>
                </a:solidFill>
              </a:rPr>
              <a:t>и средним значениям </a:t>
            </a:r>
            <a:r>
              <a:rPr lang="ru-RU" sz="3200" b="1" dirty="0" err="1" smtClean="0">
                <a:solidFill>
                  <a:srgbClr val="0000FF"/>
                </a:solidFill>
              </a:rPr>
              <a:t>энерговыделений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EABCF-35C2-4286-9632-E5DC912239D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-457200" y="528834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0" dirty="0" smtClean="0"/>
              <a:t>Медианы </a:t>
            </a:r>
            <a:r>
              <a:rPr lang="ru-RU" sz="1800" b="0" dirty="0" err="1" smtClean="0"/>
              <a:t>энерговыделений</a:t>
            </a:r>
            <a:endParaRPr lang="ru-RU" sz="1800" b="0" dirty="0" smtClean="0"/>
          </a:p>
          <a:p>
            <a:pPr algn="ctr"/>
            <a:r>
              <a:rPr lang="en-US" sz="1800" b="0" dirty="0" err="1" smtClean="0"/>
              <a:t>Средн</a:t>
            </a:r>
            <a:r>
              <a:rPr lang="ru-RU" sz="1800" b="0" dirty="0" err="1" smtClean="0"/>
              <a:t>яя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медиан</a:t>
            </a:r>
            <a:r>
              <a:rPr lang="ru-RU" sz="1800" b="0" dirty="0" smtClean="0"/>
              <a:t>а </a:t>
            </a:r>
            <a:r>
              <a:rPr lang="ru-RU" sz="1800" dirty="0"/>
              <a:t>–</a:t>
            </a:r>
            <a:r>
              <a:rPr lang="ru-RU" sz="1800" b="0" dirty="0" smtClean="0"/>
              <a:t> </a:t>
            </a:r>
            <a:r>
              <a:rPr lang="ru-RU" sz="1800" b="0" dirty="0" smtClean="0"/>
              <a:t>12,6 </a:t>
            </a:r>
            <a:r>
              <a:rPr lang="en-US" sz="1800" b="0" dirty="0" err="1" smtClean="0"/>
              <a:t>ГэВ</a:t>
            </a:r>
            <a:r>
              <a:rPr lang="en-US" sz="1800" b="0" dirty="0" smtClean="0"/>
              <a:t>/м.</a:t>
            </a:r>
            <a:endParaRPr lang="en-US" sz="1800" b="0" dirty="0"/>
          </a:p>
        </p:txBody>
      </p:sp>
      <p:pic>
        <p:nvPicPr>
          <p:cNvPr id="2050" name="Picture 2" descr="C:\Users\Svetik\Desktop\Медианы.png"/>
          <p:cNvPicPr>
            <a:picLocks noChangeAspect="1" noChangeArrowheads="1"/>
          </p:cNvPicPr>
          <p:nvPr/>
        </p:nvPicPr>
        <p:blipFill>
          <a:blip r:embed="rId2" cstate="print"/>
          <a:srcRect l="4533" t="11619" r="9348" b="7047"/>
          <a:stretch>
            <a:fillRect/>
          </a:stretch>
        </p:blipFill>
        <p:spPr bwMode="auto">
          <a:xfrm>
            <a:off x="228600" y="1905000"/>
            <a:ext cx="4343400" cy="3200400"/>
          </a:xfrm>
          <a:prstGeom prst="rect">
            <a:avLst/>
          </a:prstGeom>
          <a:noFill/>
        </p:spPr>
      </p:pic>
      <p:pic>
        <p:nvPicPr>
          <p:cNvPr id="2051" name="Picture 3" descr="C:\Users\Svetik\Desktop\sredniie.png"/>
          <p:cNvPicPr>
            <a:picLocks noChangeAspect="1" noChangeArrowheads="1"/>
          </p:cNvPicPr>
          <p:nvPr/>
        </p:nvPicPr>
        <p:blipFill>
          <a:blip r:embed="rId3" cstate="print"/>
          <a:srcRect l="4307" t="10909" r="6681" b="5455"/>
          <a:stretch>
            <a:fillRect/>
          </a:stretch>
        </p:blipFill>
        <p:spPr bwMode="auto">
          <a:xfrm>
            <a:off x="4648200" y="1905000"/>
            <a:ext cx="4495800" cy="33355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48200" y="52578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 smtClean="0"/>
              <a:t>Средние </a:t>
            </a:r>
            <a:r>
              <a:rPr lang="ru-RU" sz="1800" b="0" dirty="0" err="1" smtClean="0"/>
              <a:t>энерговыделения</a:t>
            </a:r>
            <a:r>
              <a:rPr lang="ru-RU" sz="1800" b="0" dirty="0" smtClean="0"/>
              <a:t> </a:t>
            </a:r>
          </a:p>
          <a:p>
            <a:r>
              <a:rPr lang="en-US" sz="1800" b="0" dirty="0" err="1" smtClean="0"/>
              <a:t>Средн</a:t>
            </a:r>
            <a:r>
              <a:rPr lang="ru-RU" sz="1800" b="0" dirty="0" smtClean="0"/>
              <a:t>ее значение </a:t>
            </a:r>
            <a:r>
              <a:rPr lang="ru-RU" sz="1800" dirty="0" smtClean="0"/>
              <a:t>–</a:t>
            </a:r>
            <a:r>
              <a:rPr lang="ru-RU" sz="1800" b="0" dirty="0" smtClean="0"/>
              <a:t> </a:t>
            </a:r>
            <a:r>
              <a:rPr lang="ru-RU" sz="1800" b="0" dirty="0" smtClean="0"/>
              <a:t>30,6 </a:t>
            </a:r>
            <a:r>
              <a:rPr lang="en-US" sz="1800" b="0" dirty="0" err="1" smtClean="0"/>
              <a:t>ГэВ</a:t>
            </a:r>
            <a:r>
              <a:rPr lang="en-US" sz="1800" b="0" dirty="0" smtClean="0"/>
              <a:t>/м.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xmlns="" val="40708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21847</TotalTime>
  <Words>398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Оформление по умолчанию</vt:lpstr>
      <vt:lpstr>Тема Office</vt:lpstr>
      <vt:lpstr>Международная молодежная школа-конференция по ядерной физике и технологиям Национальный исследовательский ядерный университет «МИФИ», НОЦ НЕВОД </vt:lpstr>
      <vt:lpstr>Very high energy (VHE) мюоны</vt:lpstr>
      <vt:lpstr>Общая идеология программы моделирования</vt:lpstr>
      <vt:lpstr>Схема моделирования</vt:lpstr>
      <vt:lpstr>Сечения взаимодействий мюонов в воде</vt:lpstr>
      <vt:lpstr>Пример моделированного события с энергией 100 ТэВ</vt:lpstr>
      <vt:lpstr>Спектр мюонов на поверхности (γ = 3.7) и спектры мюонов и каскадов на глубине 4.5 – 5.5 км</vt:lpstr>
      <vt:lpstr>Высокоэнергичный мюон (Tкин = 100 ТэВ), сгенерировавший большой каскад</vt:lpstr>
      <vt:lpstr>Распределение по медианам и средним значениям энерговыделений</vt:lpstr>
      <vt:lpstr>Зависимость медианы от энергии максимального каскада</vt:lpstr>
      <vt:lpstr>Зависимость энерговыделений от энергии мюона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</dc:creator>
  <cp:lastModifiedBy>Windows User</cp:lastModifiedBy>
  <cp:revision>710</cp:revision>
  <cp:lastPrinted>2019-03-29T09:55:47Z</cp:lastPrinted>
  <dcterms:created xsi:type="dcterms:W3CDTF">1601-01-01T00:00:00Z</dcterms:created>
  <dcterms:modified xsi:type="dcterms:W3CDTF">2020-11-18T16:22:36Z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