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sldIdLst>
    <p:sldId id="256" r:id="rId2"/>
    <p:sldId id="523" r:id="rId3"/>
    <p:sldId id="525" r:id="rId4"/>
    <p:sldId id="363" r:id="rId5"/>
    <p:sldId id="528" r:id="rId6"/>
    <p:sldId id="271" r:id="rId7"/>
    <p:sldId id="529" r:id="rId8"/>
    <p:sldId id="322" r:id="rId9"/>
    <p:sldId id="531" r:id="rId10"/>
    <p:sldId id="532" r:id="rId11"/>
    <p:sldId id="422" r:id="rId12"/>
    <p:sldId id="423" r:id="rId13"/>
    <p:sldId id="432" r:id="rId14"/>
    <p:sldId id="433" r:id="rId15"/>
    <p:sldId id="540" r:id="rId16"/>
    <p:sldId id="444" r:id="rId17"/>
    <p:sldId id="426" r:id="rId18"/>
    <p:sldId id="534" r:id="rId19"/>
    <p:sldId id="448" r:id="rId20"/>
    <p:sldId id="535" r:id="rId21"/>
    <p:sldId id="452" r:id="rId22"/>
    <p:sldId id="536" r:id="rId23"/>
    <p:sldId id="539" r:id="rId24"/>
    <p:sldId id="537" r:id="rId25"/>
    <p:sldId id="460" r:id="rId26"/>
    <p:sldId id="421" r:id="rId27"/>
    <p:sldId id="538" r:id="rId28"/>
    <p:sldId id="466" r:id="rId29"/>
    <p:sldId id="355" r:id="rId30"/>
    <p:sldId id="265" r:id="rId31"/>
    <p:sldId id="263" r:id="rId32"/>
    <p:sldId id="439" r:id="rId33"/>
    <p:sldId id="406" r:id="rId34"/>
    <p:sldId id="38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84250" autoAdjust="0"/>
  </p:normalViewPr>
  <p:slideViewPr>
    <p:cSldViewPr snapToGrid="0">
      <p:cViewPr varScale="1">
        <p:scale>
          <a:sx n="73" d="100"/>
          <a:sy n="73" d="100"/>
        </p:scale>
        <p:origin x="106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loud%20Mail.Ru\&#1087;&#1072;&#1081;&#1082;&#1072;%20&#1084;&#1072;&#1081;&#1082;&#1072;\DEMO\&#1044;&#1080;&#1087;&#1083;&#1086;&#1084;\Vanadiy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Z:\DEMO\&#1052;&#1077;&#1093;%20&#1080;&#1089;&#1087;&#1099;&#1090;\&#1062;&#1048;&#1050;&#1051;&#1067;%20600%20300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26228483517092"/>
          <c:y val="3.0562304807049277E-2"/>
          <c:w val="0.81881695812512334"/>
          <c:h val="0.82399673024552544"/>
        </c:manualLayout>
      </c:layout>
      <c:scatterChart>
        <c:scatterStyle val="smoothMarker"/>
        <c:varyColors val="0"/>
        <c:ser>
          <c:idx val="2"/>
          <c:order val="0"/>
          <c:tx>
            <c:strRef>
              <c:f>Лист1!$D$19</c:f>
              <c:strCache>
                <c:ptCount val="1"/>
                <c:pt idx="0">
                  <c:v>V</c:v>
                </c:pt>
              </c:strCache>
            </c:strRef>
          </c:tx>
          <c:spPr>
            <a:ln w="1270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Лист1!$A$21:$A$25</c:f>
              <c:numCache>
                <c:formatCode>General</c:formatCode>
                <c:ptCount val="5"/>
                <c:pt idx="0">
                  <c:v>0</c:v>
                </c:pt>
                <c:pt idx="1">
                  <c:v>200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</c:numCache>
            </c:numRef>
          </c:xVal>
          <c:yVal>
            <c:numRef>
              <c:f>Лист1!$D$21:$D$25</c:f>
              <c:numCache>
                <c:formatCode>General</c:formatCode>
                <c:ptCount val="5"/>
                <c:pt idx="0">
                  <c:v>855</c:v>
                </c:pt>
                <c:pt idx="1">
                  <c:v>787</c:v>
                </c:pt>
                <c:pt idx="2">
                  <c:v>707</c:v>
                </c:pt>
                <c:pt idx="3">
                  <c:v>567</c:v>
                </c:pt>
                <c:pt idx="4">
                  <c:v>452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F60-4A48-ABCC-100AB6767D27}"/>
            </c:ext>
          </c:extLst>
        </c:ser>
        <c:ser>
          <c:idx val="3"/>
          <c:order val="1"/>
          <c:tx>
            <c:strRef>
              <c:f>Лист1!$E$19</c:f>
              <c:strCache>
                <c:ptCount val="1"/>
                <c:pt idx="0">
                  <c:v>Ta</c:v>
                </c:pt>
              </c:strCache>
            </c:strRef>
          </c:tx>
          <c:spPr>
            <a:ln w="1270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Лист1!$A$21:$A$25</c:f>
              <c:numCache>
                <c:formatCode>General</c:formatCode>
                <c:ptCount val="5"/>
                <c:pt idx="0">
                  <c:v>0</c:v>
                </c:pt>
                <c:pt idx="1">
                  <c:v>200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</c:numCache>
            </c:numRef>
          </c:xVal>
          <c:yVal>
            <c:numRef>
              <c:f>Лист1!$G$21:$G$25</c:f>
              <c:numCache>
                <c:formatCode>General</c:formatCode>
                <c:ptCount val="5"/>
                <c:pt idx="0">
                  <c:v>855</c:v>
                </c:pt>
                <c:pt idx="1">
                  <c:v>854</c:v>
                </c:pt>
                <c:pt idx="2">
                  <c:v>789</c:v>
                </c:pt>
                <c:pt idx="3">
                  <c:v>690</c:v>
                </c:pt>
                <c:pt idx="4">
                  <c:v>479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F60-4A48-ABCC-100AB6767D27}"/>
            </c:ext>
          </c:extLst>
        </c:ser>
        <c:ser>
          <c:idx val="4"/>
          <c:order val="2"/>
          <c:spPr>
            <a:ln w="1270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Лист1!$A$21:$A$25</c:f>
              <c:numCache>
                <c:formatCode>General</c:formatCode>
                <c:ptCount val="5"/>
                <c:pt idx="0">
                  <c:v>0</c:v>
                </c:pt>
                <c:pt idx="1">
                  <c:v>200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</c:numCache>
            </c:numRef>
          </c:xVal>
          <c:yVal>
            <c:numRef>
              <c:f>Лист1!$B$27:$B$31</c:f>
              <c:numCache>
                <c:formatCode>General</c:formatCode>
                <c:ptCount val="5"/>
                <c:pt idx="0">
                  <c:v>1281</c:v>
                </c:pt>
                <c:pt idx="1">
                  <c:v>1178</c:v>
                </c:pt>
                <c:pt idx="2">
                  <c:v>1017</c:v>
                </c:pt>
                <c:pt idx="3">
                  <c:v>871</c:v>
                </c:pt>
                <c:pt idx="4">
                  <c:v>803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F60-4A48-ABCC-100AB6767D27}"/>
            </c:ext>
          </c:extLst>
        </c:ser>
        <c:ser>
          <c:idx val="5"/>
          <c:order val="3"/>
          <c:spPr>
            <a:ln w="1270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Лист1!$A$21:$A$25</c:f>
              <c:numCache>
                <c:formatCode>General</c:formatCode>
                <c:ptCount val="5"/>
                <c:pt idx="0">
                  <c:v>0</c:v>
                </c:pt>
                <c:pt idx="1">
                  <c:v>200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</c:numCache>
            </c:numRef>
          </c:xVal>
          <c:yVal>
            <c:numRef>
              <c:f>Лист1!$C$27:$C$31</c:f>
              <c:numCache>
                <c:formatCode>General</c:formatCode>
                <c:ptCount val="5"/>
                <c:pt idx="0">
                  <c:v>1281</c:v>
                </c:pt>
                <c:pt idx="1">
                  <c:v>1228</c:v>
                </c:pt>
                <c:pt idx="2">
                  <c:v>1083</c:v>
                </c:pt>
                <c:pt idx="3">
                  <c:v>961</c:v>
                </c:pt>
                <c:pt idx="4">
                  <c:v>887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F60-4A48-ABCC-100AB6767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717504"/>
        <c:axId val="146711520"/>
      </c:scatterChart>
      <c:valAx>
        <c:axId val="146717504"/>
        <c:scaling>
          <c:orientation val="minMax"/>
          <c:max val="21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Interlayer thickness, </a:t>
                </a:r>
                <a:r>
                  <a:rPr lang="el-GR" sz="2000" dirty="0"/>
                  <a:t>μ</a:t>
                </a:r>
                <a:r>
                  <a:rPr lang="en-US" sz="2000" dirty="0"/>
                  <a:t>m</a:t>
                </a:r>
                <a:endParaRPr lang="ru-RU" sz="2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711520"/>
        <c:crossesAt val="-1400"/>
        <c:crossBetween val="midCat"/>
      </c:valAx>
      <c:valAx>
        <c:axId val="146711520"/>
        <c:scaling>
          <c:orientation val="minMax"/>
          <c:min val="4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Stress, MPa</a:t>
                </a:r>
                <a:endParaRPr lang="ru-RU" sz="2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7175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4649247474611335"/>
          <c:y val="0.10033065783019464"/>
          <c:w val="9.427920934020452E-2"/>
          <c:h val="0.16123579992148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76116826392869"/>
          <c:y val="8.789257151062245E-2"/>
          <c:w val="0.83567623012640657"/>
          <c:h val="0.74350320793234181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Лист1!$D$2</c:f>
              <c:strCache>
                <c:ptCount val="1"/>
                <c:pt idx="0">
                  <c:v>Т</c:v>
                </c:pt>
              </c:strCache>
            </c:strRef>
          </c:tx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Лист1!$C$3:$C$10</c:f>
              <c:numCache>
                <c:formatCode>General</c:formatCode>
                <c:ptCount val="8"/>
                <c:pt idx="0">
                  <c:v>0</c:v>
                </c:pt>
                <c:pt idx="1">
                  <c:v>30</c:v>
                </c:pt>
                <c:pt idx="2">
                  <c:v>100</c:v>
                </c:pt>
                <c:pt idx="3">
                  <c:v>260</c:v>
                </c:pt>
                <c:pt idx="4">
                  <c:v>330</c:v>
                </c:pt>
                <c:pt idx="5">
                  <c:v>490</c:v>
                </c:pt>
                <c:pt idx="6">
                  <c:v>560</c:v>
                </c:pt>
                <c:pt idx="7">
                  <c:v>720</c:v>
                </c:pt>
              </c:numCache>
            </c:numRef>
          </c:xVal>
          <c:yVal>
            <c:numRef>
              <c:f>Лист1!$D$3:$D$10</c:f>
              <c:numCache>
                <c:formatCode>General</c:formatCode>
                <c:ptCount val="8"/>
                <c:pt idx="0">
                  <c:v>20</c:v>
                </c:pt>
                <c:pt idx="1">
                  <c:v>300</c:v>
                </c:pt>
                <c:pt idx="2">
                  <c:v>600</c:v>
                </c:pt>
                <c:pt idx="3">
                  <c:v>300</c:v>
                </c:pt>
                <c:pt idx="4">
                  <c:v>600</c:v>
                </c:pt>
                <c:pt idx="5">
                  <c:v>300</c:v>
                </c:pt>
                <c:pt idx="6">
                  <c:v>600</c:v>
                </c:pt>
                <c:pt idx="7">
                  <c:v>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1FC-402E-B9C0-DC47CFB8F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299168"/>
        <c:axId val="147306240"/>
      </c:scatterChart>
      <c:valAx>
        <c:axId val="147299168"/>
        <c:scaling>
          <c:orientation val="minMax"/>
          <c:max val="9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  <a:lumOff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t, 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306240"/>
        <c:crosses val="autoZero"/>
        <c:crossBetween val="midCat"/>
      </c:valAx>
      <c:valAx>
        <c:axId val="14730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  <a:lumOff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T,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2991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0.12973</cdr:x>
      <cdr:y>0.66666</cdr:y>
    </cdr:from>
    <cdr:to>
      <cdr:x>0.40828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9347" y="1878257"/>
          <a:ext cx="1415671" cy="9391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/>
            <a:t>Растягивающие в ЭК-181</a:t>
          </a:r>
        </a:p>
      </cdr:txBody>
    </cdr:sp>
  </cdr:relSizeAnchor>
  <cdr:relSizeAnchor xmlns:cdr="http://schemas.openxmlformats.org/drawingml/2006/chartDrawing">
    <cdr:from>
      <cdr:x>0.17778</cdr:x>
      <cdr:y>0.05038</cdr:y>
    </cdr:from>
    <cdr:to>
      <cdr:x>0.39166</cdr:x>
      <cdr:y>0.30111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1073" y="226388"/>
          <a:ext cx="1733680" cy="1126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0" dirty="0"/>
            <a:t>Сжимающие в </a:t>
          </a:r>
          <a:r>
            <a:rPr lang="en-US" sz="1200" b="0" dirty="0"/>
            <a:t>W</a:t>
          </a:r>
          <a:endParaRPr lang="ru-RU" sz="1200" b="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0.665</cdr:x>
      <cdr:y>0.62083</cdr:y>
    </cdr:from>
    <cdr:to>
      <cdr:x>0.865</cdr:x>
      <cdr:y>0.95417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7B41D4F-DA20-49F4-8013-FDF730DD781C}"/>
            </a:ext>
          </a:extLst>
        </cdr:cNvPr>
        <cdr:cNvSpPr txBox="1"/>
      </cdr:nvSpPr>
      <cdr:spPr>
        <a:xfrm xmlns:a="http://schemas.openxmlformats.org/drawingml/2006/main">
          <a:off x="3040380" y="170307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Vheating ≈ 4  C / s</a:t>
          </a:r>
        </a:p>
        <a:p xmlns:a="http://schemas.openxmlformats.org/drawingml/2006/main">
          <a:r>
            <a:rPr lang="en-US" sz="1100"/>
            <a:t>Vcooling </a:t>
          </a:r>
          <a:r>
            <a:rPr lang="en-US" sz="1100">
              <a:effectLst/>
              <a:latin typeface="+mn-lt"/>
              <a:ea typeface="+mn-ea"/>
              <a:cs typeface="+mn-cs"/>
            </a:rPr>
            <a:t>≈ 2  C /</a:t>
          </a:r>
          <a:r>
            <a:rPr lang="en-US" sz="1100" baseline="0">
              <a:effectLst/>
              <a:latin typeface="+mn-lt"/>
              <a:ea typeface="+mn-ea"/>
              <a:cs typeface="+mn-cs"/>
            </a:rPr>
            <a:t> s</a:t>
          </a:r>
          <a:endParaRPr lang="ru-RU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49ADB-306B-492B-8846-4A97B524EB7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48AE7-E570-4E04-95C1-61BFBB79D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954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ТЕПЛОПРОВОДНОСТЬ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48AE7-E570-4E04-95C1-61BFBB79DD2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099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решили пойти по этому пути, </a:t>
            </a:r>
            <a:r>
              <a:rPr lang="ru-RU" dirty="0" err="1"/>
              <a:t>т.к</a:t>
            </a:r>
            <a:r>
              <a:rPr lang="ru-RU" dirty="0"/>
              <a:t> сокращается время процесса</a:t>
            </a:r>
            <a:r>
              <a:rPr lang="ru-RU" baseline="0" dirty="0"/>
              <a:t> и в данном случае образуется шов с температурой распайки довольно высокой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8AE7-E570-4E04-95C1-61BFBB79DD2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8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звать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48AE7-E570-4E04-95C1-61BFBB79DD2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058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40Cr-60 wt.%</a:t>
            </a:r>
          </a:p>
          <a:p>
            <a:endParaRPr lang="en-US" dirty="0"/>
          </a:p>
          <a:p>
            <a:r>
              <a:rPr lang="en-US" dirty="0"/>
              <a:t>Solid solution decay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48AE7-E570-4E04-95C1-61BFBB79DD2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193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</a:t>
            </a:r>
          </a:p>
          <a:p>
            <a:r>
              <a:rPr lang="en-US" dirty="0"/>
              <a:t>distribution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48AE7-E570-4E04-95C1-61BFBB79DD2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532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Нет зоны на 1100</a:t>
            </a:r>
            <a:endParaRPr lang="en-US" dirty="0"/>
          </a:p>
          <a:p>
            <a:r>
              <a:rPr lang="ru-RU"/>
              <a:t>Все не то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48AE7-E570-4E04-95C1-61BFBB79DD2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16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48AE7-E570-4E04-95C1-61BFBB79DD2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37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аппендикс ампулу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48AE7-E570-4E04-95C1-61BFBB79DD2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805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Сравнить с до </a:t>
            </a:r>
            <a:r>
              <a:rPr lang="ru-RU" dirty="0" err="1"/>
              <a:t>тц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48AE7-E570-4E04-95C1-61BFBB79DD2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85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78179-7123-4DAC-AE1E-71D5329A8251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413F-652F-40DB-8B32-9483AC97A078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AA6-6368-4840-8D03-111DC45AB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663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413F-652F-40DB-8B32-9483AC97A078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AA6-6368-4840-8D03-111DC45AB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43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413F-652F-40DB-8B32-9483AC97A078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AA6-6368-4840-8D03-111DC45AB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08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413F-652F-40DB-8B32-9483AC97A078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AA6-6368-4840-8D03-111DC45AB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89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413F-652F-40DB-8B32-9483AC97A078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AA6-6368-4840-8D03-111DC45AB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74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413F-652F-40DB-8B32-9483AC97A078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AA6-6368-4840-8D03-111DC45AB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90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413F-652F-40DB-8B32-9483AC97A078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AA6-6368-4840-8D03-111DC45AB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1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413F-652F-40DB-8B32-9483AC97A078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AA6-6368-4840-8D03-111DC45AB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034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413F-652F-40DB-8B32-9483AC97A078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AA6-6368-4840-8D03-111DC45AB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34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413F-652F-40DB-8B32-9483AC97A078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AA6-6368-4840-8D03-111DC45AB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30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413F-652F-40DB-8B32-9483AC97A078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AA6-6368-4840-8D03-111DC45AB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29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D413F-652F-40DB-8B32-9483AC97A078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8DAA6-6368-4840-8D03-111DC45AB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865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588123"/>
            <a:ext cx="9144000" cy="1620882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Применение аморфного припоя </a:t>
            </a:r>
            <a:r>
              <a:rPr lang="ru-RU" sz="4000" dirty="0" err="1"/>
              <a:t>Ti-Zr-Be</a:t>
            </a:r>
            <a:r>
              <a:rPr lang="ru-RU" sz="4000" dirty="0"/>
              <a:t> для соединения «умного» вольфрамового сплава и стали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203081"/>
            <a:ext cx="9144000" cy="1074906"/>
          </a:xfrm>
        </p:spPr>
        <p:txBody>
          <a:bodyPr/>
          <a:lstStyle/>
          <a:p>
            <a:r>
              <a:rPr lang="ru-RU" u="sng" dirty="0"/>
              <a:t>Диана Бачурина, </a:t>
            </a:r>
          </a:p>
          <a:p>
            <a:r>
              <a:rPr lang="ru-RU" dirty="0"/>
              <a:t>А.Н. Сучков, Ю.А. Гурова, О.Н. Севрюков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795631"/>
            <a:ext cx="1720899" cy="14906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63" y="875658"/>
            <a:ext cx="2171580" cy="1280413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1189071" y="240345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445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BEB09B8-1190-4291-B0B1-866203770BCA}"/>
              </a:ext>
            </a:extLst>
          </p:cNvPr>
          <p:cNvSpPr/>
          <p:nvPr/>
        </p:nvSpPr>
        <p:spPr>
          <a:xfrm>
            <a:off x="2287930" y="1652287"/>
            <a:ext cx="2257063" cy="10301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Мало-</a:t>
            </a:r>
            <a:r>
              <a:rPr lang="ru-RU" dirty="0" err="1"/>
              <a:t>активируемость</a:t>
            </a:r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C5A704D-198D-44A3-BDE3-0FF852EABC6C}"/>
              </a:ext>
            </a:extLst>
          </p:cNvPr>
          <p:cNvSpPr/>
          <p:nvPr/>
        </p:nvSpPr>
        <p:spPr>
          <a:xfrm>
            <a:off x="4967469" y="1652286"/>
            <a:ext cx="2257063" cy="10301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/>
              <a:t>Низкая температура плавления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2DC2E37-5571-4872-83E9-82FD674A9A65}"/>
              </a:ext>
            </a:extLst>
          </p:cNvPr>
          <p:cNvSpPr/>
          <p:nvPr/>
        </p:nvSpPr>
        <p:spPr>
          <a:xfrm>
            <a:off x="7647008" y="1652285"/>
            <a:ext cx="2257063" cy="10301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/>
              <a:t>Высокая температура эксплуатации</a:t>
            </a:r>
          </a:p>
        </p:txBody>
      </p:sp>
      <p:sp>
        <p:nvSpPr>
          <p:cNvPr id="8" name="Левая фигурная скобка 7">
            <a:extLst>
              <a:ext uri="{FF2B5EF4-FFF2-40B4-BE49-F238E27FC236}">
                <a16:creationId xmlns:a16="http://schemas.microsoft.com/office/drawing/2014/main" id="{B2945B70-B1FF-4AD0-8A9E-8819349B9059}"/>
              </a:ext>
            </a:extLst>
          </p:cNvPr>
          <p:cNvSpPr/>
          <p:nvPr/>
        </p:nvSpPr>
        <p:spPr>
          <a:xfrm rot="16200000">
            <a:off x="5773355" y="207549"/>
            <a:ext cx="529543" cy="7731889"/>
          </a:xfrm>
          <a:prstGeom prst="leftBrace">
            <a:avLst>
              <a:gd name="adj1" fmla="val 7426"/>
              <a:gd name="adj2" fmla="val 4955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CBFC8A3-3542-4955-AC45-5825B49144DD}"/>
              </a:ext>
            </a:extLst>
          </p:cNvPr>
          <p:cNvSpPr/>
          <p:nvPr/>
        </p:nvSpPr>
        <p:spPr>
          <a:xfrm>
            <a:off x="4990617" y="4618299"/>
            <a:ext cx="2233914" cy="914400"/>
          </a:xfrm>
          <a:prstGeom prst="round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Припой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B912CB-7B94-40CF-83EF-BD0FAF60E4C8}"/>
              </a:ext>
            </a:extLst>
          </p:cNvPr>
          <p:cNvSpPr txBox="1"/>
          <p:nvPr/>
        </p:nvSpPr>
        <p:spPr>
          <a:xfrm>
            <a:off x="4632203" y="1965134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                                    +</a:t>
            </a:r>
            <a:endParaRPr lang="ru-RU" sz="24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7FDC194-170E-4F0E-8975-CFC9AA3E11E7}"/>
              </a:ext>
            </a:extLst>
          </p:cNvPr>
          <p:cNvSpPr/>
          <p:nvPr/>
        </p:nvSpPr>
        <p:spPr>
          <a:xfrm>
            <a:off x="4990618" y="2913927"/>
            <a:ext cx="2257063" cy="10301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Лента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613669-5A17-4776-8F06-7F5BE7AB3943}"/>
              </a:ext>
            </a:extLst>
          </p:cNvPr>
          <p:cNvSpPr txBox="1"/>
          <p:nvPr/>
        </p:nvSpPr>
        <p:spPr>
          <a:xfrm>
            <a:off x="5654046" y="1263491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&lt;1100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CD8AB4-06A2-40DE-B5EC-1878ABE974C0}"/>
              </a:ext>
            </a:extLst>
          </p:cNvPr>
          <p:cNvSpPr txBox="1"/>
          <p:nvPr/>
        </p:nvSpPr>
        <p:spPr>
          <a:xfrm>
            <a:off x="8391459" y="1263491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&gt;500</a:t>
            </a:r>
            <a:endParaRPr lang="ru-RU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1BFFF52-500F-443F-8ED6-DF7734C3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7995" y="2887515"/>
            <a:ext cx="1555201" cy="1056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40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8A94E12-0ABF-42A6-8152-736225F24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86" y="1775051"/>
            <a:ext cx="7426904" cy="459812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08DB317-02E2-4157-A305-6007089A639E}"/>
              </a:ext>
            </a:extLst>
          </p:cNvPr>
          <p:cNvSpPr txBox="1">
            <a:spLocks/>
          </p:cNvSpPr>
          <p:nvPr/>
        </p:nvSpPr>
        <p:spPr>
          <a:xfrm>
            <a:off x="2354359" y="484825"/>
            <a:ext cx="7886700" cy="1057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48Ti-48Zr-4Be wt.%</a:t>
            </a:r>
            <a:endParaRPr lang="ru-RU" dirty="0"/>
          </a:p>
        </p:txBody>
      </p:sp>
      <p:pic>
        <p:nvPicPr>
          <p:cNvPr id="13314" name="Picture 2" descr="Картинки по запросу thumb up png">
            <a:extLst>
              <a:ext uri="{FF2B5EF4-FFF2-40B4-BE49-F238E27FC236}">
                <a16:creationId xmlns:a16="http://schemas.microsoft.com/office/drawing/2014/main" id="{BDFEB8F4-F330-428C-8091-A88F71C8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047" y="69450"/>
            <a:ext cx="1597306" cy="159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305C27-C188-4951-B59D-32877560F8EB}"/>
              </a:ext>
            </a:extLst>
          </p:cNvPr>
          <p:cNvSpPr txBox="1"/>
          <p:nvPr/>
        </p:nvSpPr>
        <p:spPr>
          <a:xfrm>
            <a:off x="2250186" y="1957621"/>
            <a:ext cx="1241510" cy="3703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DSC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C8F0F-CE6B-4524-B3E5-29E7D8D7F30D}"/>
              </a:ext>
            </a:extLst>
          </p:cNvPr>
          <p:cNvSpPr txBox="1"/>
          <p:nvPr/>
        </p:nvSpPr>
        <p:spPr>
          <a:xfrm>
            <a:off x="5343647" y="6065399"/>
            <a:ext cx="118061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Temperature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03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zr v phase diagram">
            <a:extLst>
              <a:ext uri="{FF2B5EF4-FFF2-40B4-BE49-F238E27FC236}">
                <a16:creationId xmlns:a16="http://schemas.microsoft.com/office/drawing/2014/main" id="{409024F0-20AF-4685-B16F-9FF423ACF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97" y="818683"/>
            <a:ext cx="5579849" cy="438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08DB317-02E2-4157-A305-6007089A639E}"/>
              </a:ext>
            </a:extLst>
          </p:cNvPr>
          <p:cNvSpPr txBox="1">
            <a:spLocks/>
          </p:cNvSpPr>
          <p:nvPr/>
        </p:nvSpPr>
        <p:spPr>
          <a:xfrm>
            <a:off x="2515296" y="1588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48Ti-48Zr-4Be wt.%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CA60F-4762-49F2-A005-B9F940E83688}"/>
              </a:ext>
            </a:extLst>
          </p:cNvPr>
          <p:cNvSpPr txBox="1"/>
          <p:nvPr/>
        </p:nvSpPr>
        <p:spPr>
          <a:xfrm>
            <a:off x="4645089" y="3369598"/>
            <a:ext cx="296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Хрупкая эвтектика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B3A39387-A561-47FC-98E7-6399F0897261}"/>
              </a:ext>
            </a:extLst>
          </p:cNvPr>
          <p:cNvSpPr/>
          <p:nvPr/>
        </p:nvSpPr>
        <p:spPr>
          <a:xfrm>
            <a:off x="8246354" y="2343101"/>
            <a:ext cx="678730" cy="1677971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894A2D5-7479-4A0A-8DBE-BD35E0B93AE2}"/>
              </a:ext>
            </a:extLst>
          </p:cNvPr>
          <p:cNvSpPr txBox="1">
            <a:spLocks/>
          </p:cNvSpPr>
          <p:nvPr/>
        </p:nvSpPr>
        <p:spPr>
          <a:xfrm>
            <a:off x="9076293" y="2616906"/>
            <a:ext cx="13877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Ta</a:t>
            </a:r>
            <a:endParaRPr lang="ru-RU" sz="6000" dirty="0"/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D22081BE-FAA9-42CD-B28E-A11B6637C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49794"/>
              </p:ext>
            </p:extLst>
          </p:nvPr>
        </p:nvGraphicFramePr>
        <p:xfrm>
          <a:off x="2515297" y="5441930"/>
          <a:ext cx="748372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879">
                  <a:extLst>
                    <a:ext uri="{9D8B030D-6E8A-4147-A177-3AD203B41FA5}">
                      <a16:colId xmlns:a16="http://schemas.microsoft.com/office/drawing/2014/main" val="2841932401"/>
                    </a:ext>
                  </a:extLst>
                </a:gridCol>
                <a:gridCol w="994611">
                  <a:extLst>
                    <a:ext uri="{9D8B030D-6E8A-4147-A177-3AD203B41FA5}">
                      <a16:colId xmlns:a16="http://schemas.microsoft.com/office/drawing/2014/main" val="2160393697"/>
                    </a:ext>
                  </a:extLst>
                </a:gridCol>
                <a:gridCol w="1496745">
                  <a:extLst>
                    <a:ext uri="{9D8B030D-6E8A-4147-A177-3AD203B41FA5}">
                      <a16:colId xmlns:a16="http://schemas.microsoft.com/office/drawing/2014/main" val="3037926050"/>
                    </a:ext>
                  </a:extLst>
                </a:gridCol>
                <a:gridCol w="1496745">
                  <a:extLst>
                    <a:ext uri="{9D8B030D-6E8A-4147-A177-3AD203B41FA5}">
                      <a16:colId xmlns:a16="http://schemas.microsoft.com/office/drawing/2014/main" val="610505263"/>
                    </a:ext>
                  </a:extLst>
                </a:gridCol>
                <a:gridCol w="1496745">
                  <a:extLst>
                    <a:ext uri="{9D8B030D-6E8A-4147-A177-3AD203B41FA5}">
                      <a16:colId xmlns:a16="http://schemas.microsoft.com/office/drawing/2014/main" val="2011082713"/>
                    </a:ext>
                  </a:extLst>
                </a:gridCol>
              </a:tblGrid>
              <a:tr h="25084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300 K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Fe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Ta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9674665"/>
                  </a:ext>
                </a:extLst>
              </a:tr>
              <a:tr h="1758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CTE, *10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-6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4,6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7,84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6,6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883876"/>
                  </a:ext>
                </a:extLst>
              </a:tr>
              <a:tr h="250849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W/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mK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30,7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57,6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201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180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2986" y="878673"/>
            <a:ext cx="2824239" cy="1131607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Ws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2987" y="2337950"/>
            <a:ext cx="2824239" cy="9871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Ta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2988" y="3641539"/>
            <a:ext cx="2824239" cy="176928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RUSFER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92987" y="1999038"/>
            <a:ext cx="2824239" cy="3990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Ti-Zr-4Be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92988" y="3242479"/>
            <a:ext cx="2824239" cy="3990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Ti-Zr-4Be</a:t>
            </a:r>
            <a:endParaRPr lang="ru-RU" sz="2600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B34B86A0-FF62-4CE5-BEE9-B1B97E296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257430"/>
              </p:ext>
            </p:extLst>
          </p:nvPr>
        </p:nvGraphicFramePr>
        <p:xfrm>
          <a:off x="5366657" y="2112162"/>
          <a:ext cx="4832356" cy="1539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743">
                  <a:extLst>
                    <a:ext uri="{9D8B030D-6E8A-4147-A177-3AD203B41FA5}">
                      <a16:colId xmlns:a16="http://schemas.microsoft.com/office/drawing/2014/main" val="2644352209"/>
                    </a:ext>
                  </a:extLst>
                </a:gridCol>
                <a:gridCol w="2045613">
                  <a:extLst>
                    <a:ext uri="{9D8B030D-6E8A-4147-A177-3AD203B41FA5}">
                      <a16:colId xmlns:a16="http://schemas.microsoft.com/office/drawing/2014/main" val="897050062"/>
                    </a:ext>
                  </a:extLst>
                </a:gridCol>
              </a:tblGrid>
              <a:tr h="3463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Brazing mode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thermocycling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924865"/>
                  </a:ext>
                </a:extLst>
              </a:tr>
              <a:tr h="7474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ТО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(1100C/1h+720C/3h)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457299"/>
                  </a:ext>
                </a:extLst>
              </a:tr>
              <a:tr h="3463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950C/30min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501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7501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2986" y="878673"/>
            <a:ext cx="2824239" cy="1131607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Ws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2987" y="2337950"/>
            <a:ext cx="2824239" cy="9871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Ta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2988" y="3641539"/>
            <a:ext cx="2824239" cy="176928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RUSFER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92987" y="1999038"/>
            <a:ext cx="2824239" cy="3990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Ti-Zr-4Be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92988" y="3242479"/>
            <a:ext cx="2824239" cy="3990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Ti-Zr-4Be</a:t>
            </a:r>
            <a:endParaRPr lang="ru-RU" sz="2600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B34B86A0-FF62-4CE5-BEE9-B1B97E296630}"/>
              </a:ext>
            </a:extLst>
          </p:cNvPr>
          <p:cNvGraphicFramePr>
            <a:graphicFrameLocks noGrp="1"/>
          </p:cNvGraphicFramePr>
          <p:nvPr/>
        </p:nvGraphicFramePr>
        <p:xfrm>
          <a:off x="5366657" y="2112162"/>
          <a:ext cx="4832356" cy="1539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743">
                  <a:extLst>
                    <a:ext uri="{9D8B030D-6E8A-4147-A177-3AD203B41FA5}">
                      <a16:colId xmlns:a16="http://schemas.microsoft.com/office/drawing/2014/main" val="2644352209"/>
                    </a:ext>
                  </a:extLst>
                </a:gridCol>
                <a:gridCol w="2045613">
                  <a:extLst>
                    <a:ext uri="{9D8B030D-6E8A-4147-A177-3AD203B41FA5}">
                      <a16:colId xmlns:a16="http://schemas.microsoft.com/office/drawing/2014/main" val="897050062"/>
                    </a:ext>
                  </a:extLst>
                </a:gridCol>
              </a:tblGrid>
              <a:tr h="3463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Brazing mode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thermocycling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924865"/>
                  </a:ext>
                </a:extLst>
              </a:tr>
              <a:tr h="7474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THT (1100C/1h+720C/3h)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457299"/>
                  </a:ext>
                </a:extLst>
              </a:tr>
              <a:tr h="3463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950C/30min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501207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D5B7F1-B1E9-4CCD-9D8D-0DD7EE2EDAA1}"/>
              </a:ext>
            </a:extLst>
          </p:cNvPr>
          <p:cNvSpPr/>
          <p:nvPr/>
        </p:nvSpPr>
        <p:spPr>
          <a:xfrm>
            <a:off x="1807028" y="3216461"/>
            <a:ext cx="3363686" cy="245499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2D7184-4064-44FD-BA5E-79262D498352}"/>
              </a:ext>
            </a:extLst>
          </p:cNvPr>
          <p:cNvSpPr/>
          <p:nvPr/>
        </p:nvSpPr>
        <p:spPr>
          <a:xfrm>
            <a:off x="5170714" y="1654622"/>
            <a:ext cx="5214259" cy="245499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14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8">
            <a:extLst>
              <a:ext uri="{FF2B5EF4-FFF2-40B4-BE49-F238E27FC236}">
                <a16:creationId xmlns:a16="http://schemas.microsoft.com/office/drawing/2014/main" id="{6D6B3260-3851-4E81-8AE5-28B453852FC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42" y="221141"/>
            <a:ext cx="3595077" cy="2691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5443F13D-B316-4FB9-8A83-85C8B469F6D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80" y="3766536"/>
            <a:ext cx="3641752" cy="2726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1F7F978D-6FE3-4A07-AFA1-3264F3B56EA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18" y="3832211"/>
            <a:ext cx="3641752" cy="27462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A55BB320-9D48-4C2D-9A1F-7D6468AC4C7D}"/>
              </a:ext>
            </a:extLst>
          </p:cNvPr>
          <p:cNvSpPr txBox="1">
            <a:spLocks/>
          </p:cNvSpPr>
          <p:nvPr/>
        </p:nvSpPr>
        <p:spPr>
          <a:xfrm>
            <a:off x="2372106" y="2737014"/>
            <a:ext cx="90901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950</a:t>
            </a:r>
            <a:r>
              <a:rPr lang="en-US" sz="3200" baseline="30000" dirty="0"/>
              <a:t>o</a:t>
            </a:r>
            <a:r>
              <a:rPr lang="en-US" sz="3200" dirty="0"/>
              <a:t>C                                  </a:t>
            </a:r>
            <a:r>
              <a:rPr lang="ru-RU" sz="3200" dirty="0"/>
              <a:t>    </a:t>
            </a:r>
            <a:r>
              <a:rPr lang="en-US" sz="3200" dirty="0"/>
              <a:t>    </a:t>
            </a:r>
            <a:r>
              <a:rPr lang="ru-RU" sz="3200" dirty="0"/>
              <a:t>     </a:t>
            </a:r>
            <a:r>
              <a:rPr lang="en-US" sz="3200" dirty="0"/>
              <a:t>  T</a:t>
            </a:r>
            <a:r>
              <a:rPr lang="ru-RU" sz="3200" dirty="0"/>
              <a:t>ТО</a:t>
            </a:r>
            <a:r>
              <a:rPr lang="en-US" sz="3200" dirty="0"/>
              <a:t>(1100</a:t>
            </a:r>
            <a:r>
              <a:rPr lang="en-US" sz="3200" baseline="30000" dirty="0"/>
              <a:t>o</a:t>
            </a:r>
            <a:r>
              <a:rPr lang="en-US" sz="3200" dirty="0"/>
              <a:t>C …)</a:t>
            </a:r>
            <a:endParaRPr lang="ru-RU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0D65F5-8C2B-4CC9-AB16-3D6C6D1D470C}"/>
              </a:ext>
            </a:extLst>
          </p:cNvPr>
          <p:cNvSpPr txBox="1"/>
          <p:nvPr/>
        </p:nvSpPr>
        <p:spPr>
          <a:xfrm>
            <a:off x="8001682" y="1209949"/>
            <a:ext cx="1621362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Исходный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673836-7B09-4129-AA37-4A683FB6BB7C}"/>
              </a:ext>
            </a:extLst>
          </p:cNvPr>
          <p:cNvSpPr txBox="1"/>
          <p:nvPr/>
        </p:nvSpPr>
        <p:spPr>
          <a:xfrm>
            <a:off x="1937267" y="975760"/>
            <a:ext cx="1443024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 SMART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486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2BAA9DB-A6F4-4B52-9CC9-F394F8BE8882}"/>
              </a:ext>
            </a:extLst>
          </p:cNvPr>
          <p:cNvSpPr txBox="1"/>
          <p:nvPr/>
        </p:nvSpPr>
        <p:spPr>
          <a:xfrm>
            <a:off x="7731218" y="960086"/>
            <a:ext cx="1756164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 SMART</a:t>
            </a:r>
          </a:p>
          <a:p>
            <a:pPr algn="ctr"/>
            <a:r>
              <a:rPr lang="en-US" dirty="0"/>
              <a:t>T</a:t>
            </a:r>
            <a:r>
              <a:rPr lang="ru-RU" dirty="0"/>
              <a:t>ТО</a:t>
            </a:r>
            <a:r>
              <a:rPr lang="en-US" dirty="0"/>
              <a:t> (1100</a:t>
            </a:r>
            <a:r>
              <a:rPr lang="en-US" baseline="30000" dirty="0"/>
              <a:t>o</a:t>
            </a:r>
            <a:r>
              <a:rPr lang="en-US" dirty="0"/>
              <a:t>C …)</a:t>
            </a:r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F81D76D5-02CA-4EEB-B13B-37FD68C66DCB}"/>
              </a:ext>
            </a:extLst>
          </p:cNvPr>
          <p:cNvCxnSpPr/>
          <p:nvPr/>
        </p:nvCxnSpPr>
        <p:spPr>
          <a:xfrm flipH="1">
            <a:off x="4856480" y="1889760"/>
            <a:ext cx="304800" cy="1676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C1D45D-B0C6-49DA-BE86-109308048230}"/>
              </a:ext>
            </a:extLst>
          </p:cNvPr>
          <p:cNvSpPr txBox="1"/>
          <p:nvPr/>
        </p:nvSpPr>
        <p:spPr>
          <a:xfrm>
            <a:off x="5161281" y="1647348"/>
            <a:ext cx="13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Cr-30W at.%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292" name="Picture 4" descr="Картинки по запросу cr w phase diagram">
            <a:extLst>
              <a:ext uri="{FF2B5EF4-FFF2-40B4-BE49-F238E27FC236}">
                <a16:creationId xmlns:a16="http://schemas.microsoft.com/office/drawing/2014/main" id="{950D3D5D-D387-46FA-86C8-3189DF7DF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20" y="1687061"/>
            <a:ext cx="4673158" cy="370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BE271C9B-286C-46D0-8DFC-42673E39B22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226" y="1832014"/>
            <a:ext cx="4714356" cy="3555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680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C8725702-49F2-45C2-85E2-9EED0DDFE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83" y="2742321"/>
            <a:ext cx="4505632" cy="3377918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3415264-DF45-4D5E-B983-CAE49D7553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0"/>
          <a:stretch/>
        </p:blipFill>
        <p:spPr>
          <a:xfrm>
            <a:off x="6134883" y="911680"/>
            <a:ext cx="4489125" cy="29035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8167E9-0D21-4DFC-99CF-FF2A1A4D9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76" y="2402089"/>
            <a:ext cx="4489125" cy="336684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507CB42-D967-44F0-9D72-35EC3611B715}"/>
              </a:ext>
            </a:extLst>
          </p:cNvPr>
          <p:cNvSpPr txBox="1">
            <a:spLocks/>
          </p:cNvSpPr>
          <p:nvPr/>
        </p:nvSpPr>
        <p:spPr>
          <a:xfrm>
            <a:off x="2152650" y="-59119"/>
            <a:ext cx="8084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       950</a:t>
            </a:r>
            <a:r>
              <a:rPr lang="en-US" sz="4000" baseline="30000" dirty="0"/>
              <a:t>o</a:t>
            </a:r>
            <a:r>
              <a:rPr lang="en-US" sz="4000" dirty="0"/>
              <a:t>C                      </a:t>
            </a:r>
            <a:r>
              <a:rPr lang="ru-RU" sz="4000" dirty="0"/>
              <a:t>ТТО</a:t>
            </a:r>
            <a:r>
              <a:rPr lang="en-US" sz="4000" dirty="0"/>
              <a:t> (1100</a:t>
            </a:r>
            <a:r>
              <a:rPr lang="en-US" sz="4000" baseline="30000" dirty="0"/>
              <a:t>o</a:t>
            </a:r>
            <a:r>
              <a:rPr lang="en-US" sz="4000" dirty="0"/>
              <a:t>C …)</a:t>
            </a:r>
            <a:endParaRPr lang="ru-RU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FCDC47-10E6-441F-9FE1-6C870F010630}"/>
              </a:ext>
            </a:extLst>
          </p:cNvPr>
          <p:cNvSpPr txBox="1"/>
          <p:nvPr/>
        </p:nvSpPr>
        <p:spPr>
          <a:xfrm>
            <a:off x="3455597" y="2541652"/>
            <a:ext cx="56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Ws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9FF3E-21F2-415C-8D56-127486295A29}"/>
              </a:ext>
            </a:extLst>
          </p:cNvPr>
          <p:cNvSpPr txBox="1"/>
          <p:nvPr/>
        </p:nvSpPr>
        <p:spPr>
          <a:xfrm>
            <a:off x="8095424" y="1095968"/>
            <a:ext cx="56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Ws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AB25E-AB1B-4133-9DAC-EBA110D586B7}"/>
              </a:ext>
            </a:extLst>
          </p:cNvPr>
          <p:cNvSpPr txBox="1"/>
          <p:nvPr/>
        </p:nvSpPr>
        <p:spPr>
          <a:xfrm>
            <a:off x="3470834" y="495111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BA72-78C3-47A4-BFF5-E3B44A2067CD}"/>
              </a:ext>
            </a:extLst>
          </p:cNvPr>
          <p:cNvSpPr txBox="1"/>
          <p:nvPr/>
        </p:nvSpPr>
        <p:spPr>
          <a:xfrm>
            <a:off x="8095423" y="523562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65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C8725702-49F2-45C2-85E2-9EED0DDFE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83" y="2742321"/>
            <a:ext cx="4505632" cy="3377918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3415264-DF45-4D5E-B983-CAE49D7553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0"/>
          <a:stretch/>
        </p:blipFill>
        <p:spPr>
          <a:xfrm>
            <a:off x="6134883" y="911680"/>
            <a:ext cx="4489125" cy="29035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8167E9-0D21-4DFC-99CF-FF2A1A4D9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76" y="2402089"/>
            <a:ext cx="4489125" cy="336684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507CB42-D967-44F0-9D72-35EC3611B715}"/>
              </a:ext>
            </a:extLst>
          </p:cNvPr>
          <p:cNvSpPr txBox="1">
            <a:spLocks/>
          </p:cNvSpPr>
          <p:nvPr/>
        </p:nvSpPr>
        <p:spPr>
          <a:xfrm>
            <a:off x="2152650" y="-59119"/>
            <a:ext cx="8084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       950</a:t>
            </a:r>
            <a:r>
              <a:rPr lang="en-US" sz="4000" baseline="30000" dirty="0"/>
              <a:t>o</a:t>
            </a:r>
            <a:r>
              <a:rPr lang="en-US" sz="4000" dirty="0"/>
              <a:t>C                      </a:t>
            </a:r>
            <a:r>
              <a:rPr lang="ru-RU" sz="4000" dirty="0"/>
              <a:t>ТТО</a:t>
            </a:r>
            <a:r>
              <a:rPr lang="en-US" sz="4000" dirty="0"/>
              <a:t> (1100</a:t>
            </a:r>
            <a:r>
              <a:rPr lang="en-US" sz="4000" baseline="30000" dirty="0"/>
              <a:t>o</a:t>
            </a:r>
            <a:r>
              <a:rPr lang="en-US" sz="4000" dirty="0"/>
              <a:t>C …)</a:t>
            </a:r>
            <a:endParaRPr lang="ru-RU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FCDC47-10E6-441F-9FE1-6C870F010630}"/>
              </a:ext>
            </a:extLst>
          </p:cNvPr>
          <p:cNvSpPr txBox="1"/>
          <p:nvPr/>
        </p:nvSpPr>
        <p:spPr>
          <a:xfrm>
            <a:off x="3455597" y="2541652"/>
            <a:ext cx="56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Ws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9FF3E-21F2-415C-8D56-127486295A29}"/>
              </a:ext>
            </a:extLst>
          </p:cNvPr>
          <p:cNvSpPr txBox="1"/>
          <p:nvPr/>
        </p:nvSpPr>
        <p:spPr>
          <a:xfrm>
            <a:off x="8095424" y="1095968"/>
            <a:ext cx="56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Ws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AB25E-AB1B-4133-9DAC-EBA110D586B7}"/>
              </a:ext>
            </a:extLst>
          </p:cNvPr>
          <p:cNvSpPr txBox="1"/>
          <p:nvPr/>
        </p:nvSpPr>
        <p:spPr>
          <a:xfrm>
            <a:off x="3470834" y="495111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BA72-78C3-47A4-BFF5-E3B44A2067CD}"/>
              </a:ext>
            </a:extLst>
          </p:cNvPr>
          <p:cNvSpPr txBox="1"/>
          <p:nvPr/>
        </p:nvSpPr>
        <p:spPr>
          <a:xfrm>
            <a:off x="8095423" y="523562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1E2347-6A37-407C-9E15-9C26C55A9AAE}"/>
              </a:ext>
            </a:extLst>
          </p:cNvPr>
          <p:cNvSpPr/>
          <p:nvPr/>
        </p:nvSpPr>
        <p:spPr>
          <a:xfrm>
            <a:off x="2956560" y="3962400"/>
            <a:ext cx="1463040" cy="9144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383DE6F-0958-468D-8654-F32B1E244D72}"/>
              </a:ext>
            </a:extLst>
          </p:cNvPr>
          <p:cNvSpPr/>
          <p:nvPr/>
        </p:nvSpPr>
        <p:spPr>
          <a:xfrm>
            <a:off x="7598085" y="3962400"/>
            <a:ext cx="1463040" cy="9144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812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F2923F-ECBE-46B9-A5E3-C8E0A9FFD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15" y="1025029"/>
            <a:ext cx="4157765" cy="311832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2C33BB-B1B5-478A-AEE7-6D4ADA676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36" y="1025029"/>
            <a:ext cx="4157765" cy="3118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ADA361-C983-44B0-8F8C-707544AB55D6}"/>
              </a:ext>
            </a:extLst>
          </p:cNvPr>
          <p:cNvSpPr txBox="1"/>
          <p:nvPr/>
        </p:nvSpPr>
        <p:spPr>
          <a:xfrm>
            <a:off x="2500305" y="1900311"/>
            <a:ext cx="3062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67</a:t>
            </a:r>
            <a:r>
              <a:rPr lang="en-US" dirty="0"/>
              <a:t>Ti-19Zr-6Ta-5,5Cr-2,5Ta at.%</a:t>
            </a:r>
            <a:endParaRPr lang="ru-RU" dirty="0"/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ECFAF-44C9-4A17-B1CF-025EE66E13B2}"/>
              </a:ext>
            </a:extLst>
          </p:cNvPr>
          <p:cNvSpPr txBox="1"/>
          <p:nvPr/>
        </p:nvSpPr>
        <p:spPr>
          <a:xfrm>
            <a:off x="1846829" y="4143353"/>
            <a:ext cx="611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at.%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1A8EF8-3AEE-41DC-AF21-5D1606011EC2}"/>
              </a:ext>
            </a:extLst>
          </p:cNvPr>
          <p:cNvSpPr txBox="1"/>
          <p:nvPr/>
        </p:nvSpPr>
        <p:spPr>
          <a:xfrm>
            <a:off x="2408389" y="1073897"/>
            <a:ext cx="3237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47Ti-32W-8,6Cr-8,6Ta-3,8Zr at.%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E705C7-DD44-42F8-AA4C-82AA6F42827A}"/>
              </a:ext>
            </a:extLst>
          </p:cNvPr>
          <p:cNvSpPr/>
          <p:nvPr/>
        </p:nvSpPr>
        <p:spPr>
          <a:xfrm>
            <a:off x="4194810" y="1377292"/>
            <a:ext cx="388620" cy="11049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E8FE1-2AC9-4638-B454-D8A391D4DE32}"/>
              </a:ext>
            </a:extLst>
          </p:cNvPr>
          <p:cNvSpPr txBox="1"/>
          <p:nvPr/>
        </p:nvSpPr>
        <p:spPr>
          <a:xfrm>
            <a:off x="2681238" y="3352989"/>
            <a:ext cx="2941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≈70</a:t>
            </a:r>
            <a:r>
              <a:rPr lang="en-US" dirty="0">
                <a:solidFill>
                  <a:schemeClr val="bg1"/>
                </a:solidFill>
              </a:rPr>
              <a:t>Ta-18Ti-4Cr-4W-</a:t>
            </a:r>
            <a:r>
              <a:rPr lang="ru-RU" dirty="0">
                <a:solidFill>
                  <a:schemeClr val="bg1"/>
                </a:solidFill>
              </a:rPr>
              <a:t>4</a:t>
            </a:r>
            <a:r>
              <a:rPr lang="en-US" dirty="0" err="1">
                <a:solidFill>
                  <a:schemeClr val="bg1"/>
                </a:solidFill>
              </a:rPr>
              <a:t>Zr</a:t>
            </a:r>
            <a:r>
              <a:rPr lang="en-US" dirty="0">
                <a:solidFill>
                  <a:schemeClr val="bg1"/>
                </a:solidFill>
              </a:rPr>
              <a:t> at.%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9923005-EBDD-4484-B4F3-46BE16B2998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840005" y="4349912"/>
            <a:ext cx="3372096" cy="2386032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55E91B75-C20D-4822-9209-1B96321270FB}"/>
              </a:ext>
            </a:extLst>
          </p:cNvPr>
          <p:cNvCxnSpPr/>
          <p:nvPr/>
        </p:nvCxnSpPr>
        <p:spPr>
          <a:xfrm flipV="1">
            <a:off x="7435473" y="2908906"/>
            <a:ext cx="194052" cy="4440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9B97A15-0C7E-4872-AB56-6C69C94F93EA}"/>
              </a:ext>
            </a:extLst>
          </p:cNvPr>
          <p:cNvSpPr txBox="1"/>
          <p:nvPr/>
        </p:nvSpPr>
        <p:spPr>
          <a:xfrm>
            <a:off x="6554724" y="3300110"/>
            <a:ext cx="2713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52Ta-33Ti-6Cr-5Zr-4W at.%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79E42FAF-CF00-48C5-B90F-75CF1E32FFD8}"/>
              </a:ext>
            </a:extLst>
          </p:cNvPr>
          <p:cNvSpPr txBox="1">
            <a:spLocks/>
          </p:cNvSpPr>
          <p:nvPr/>
        </p:nvSpPr>
        <p:spPr>
          <a:xfrm>
            <a:off x="2152650" y="-59119"/>
            <a:ext cx="8101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       950</a:t>
            </a:r>
            <a:r>
              <a:rPr lang="en-US" sz="4000" baseline="30000" dirty="0"/>
              <a:t>o</a:t>
            </a:r>
            <a:r>
              <a:rPr lang="en-US" sz="4000" dirty="0"/>
              <a:t>C                      T</a:t>
            </a:r>
            <a:r>
              <a:rPr lang="ru-RU" sz="4000" dirty="0"/>
              <a:t>ТО</a:t>
            </a:r>
            <a:r>
              <a:rPr lang="en-US" sz="4000" dirty="0"/>
              <a:t> (1100</a:t>
            </a:r>
            <a:r>
              <a:rPr lang="en-US" sz="4000" baseline="30000" dirty="0"/>
              <a:t>o</a:t>
            </a:r>
            <a:r>
              <a:rPr lang="en-US" sz="4000" dirty="0"/>
              <a:t>C …)</a:t>
            </a:r>
            <a:endParaRPr lang="ru-RU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88E6E8-C974-47D0-AEE2-E9685E0D516D}"/>
              </a:ext>
            </a:extLst>
          </p:cNvPr>
          <p:cNvSpPr txBox="1"/>
          <p:nvPr/>
        </p:nvSpPr>
        <p:spPr>
          <a:xfrm>
            <a:off x="5645878" y="1057931"/>
            <a:ext cx="42184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Ta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0C1694-134B-410C-8AEA-457CF3CB8403}"/>
              </a:ext>
            </a:extLst>
          </p:cNvPr>
          <p:cNvSpPr txBox="1"/>
          <p:nvPr/>
        </p:nvSpPr>
        <p:spPr>
          <a:xfrm>
            <a:off x="10070431" y="1041524"/>
            <a:ext cx="42184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Ta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5DBC96-8CFD-4F2A-BB39-ECE1BD513E35}"/>
              </a:ext>
            </a:extLst>
          </p:cNvPr>
          <p:cNvSpPr txBox="1"/>
          <p:nvPr/>
        </p:nvSpPr>
        <p:spPr>
          <a:xfrm>
            <a:off x="6840006" y="1494004"/>
            <a:ext cx="3304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37W-28Ti-25Ta-8Cr-1,23Y-Zr at.%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E8E6B1-4E01-4D57-B6E8-94CC3541D65B}"/>
              </a:ext>
            </a:extLst>
          </p:cNvPr>
          <p:cNvSpPr txBox="1"/>
          <p:nvPr/>
        </p:nvSpPr>
        <p:spPr>
          <a:xfrm>
            <a:off x="7491385" y="2016562"/>
            <a:ext cx="2479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48Ta-42W-8Ti-Cr-Zr at.%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CA0839-1F23-4D72-A062-9227EE007317}"/>
              </a:ext>
            </a:extLst>
          </p:cNvPr>
          <p:cNvSpPr txBox="1"/>
          <p:nvPr/>
        </p:nvSpPr>
        <p:spPr>
          <a:xfrm>
            <a:off x="7231808" y="2407786"/>
            <a:ext cx="2830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48Cr-22Ta-14Ti-8Zr-7W at.%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 flipV="1">
            <a:off x="3417376" y="3200401"/>
            <a:ext cx="106874" cy="2355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4197499" y="2946100"/>
            <a:ext cx="84551" cy="4835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A27670B-3B8E-40A7-A8F2-7B26A8F3C994}"/>
              </a:ext>
            </a:extLst>
          </p:cNvPr>
          <p:cNvSpPr txBox="1"/>
          <p:nvPr/>
        </p:nvSpPr>
        <p:spPr>
          <a:xfrm>
            <a:off x="2733856" y="2138856"/>
            <a:ext cx="2830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49Ta-26Ti-17W-7Zr-2Cr at.%</a:t>
            </a:r>
            <a:endParaRPr lang="ru-RU" dirty="0"/>
          </a:p>
          <a:p>
            <a:endParaRPr lang="ru-RU" dirty="0"/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5318DDAC-269B-49C2-863D-D76133C299CF}"/>
              </a:ext>
            </a:extLst>
          </p:cNvPr>
          <p:cNvCxnSpPr>
            <a:cxnSpLocks/>
          </p:cNvCxnSpPr>
          <p:nvPr/>
        </p:nvCxnSpPr>
        <p:spPr>
          <a:xfrm>
            <a:off x="4002980" y="2407786"/>
            <a:ext cx="8217" cy="22462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DD10543-B614-45E2-8F55-F6DD595157D8}"/>
              </a:ext>
            </a:extLst>
          </p:cNvPr>
          <p:cNvSpPr/>
          <p:nvPr/>
        </p:nvSpPr>
        <p:spPr>
          <a:xfrm>
            <a:off x="5468180" y="2035879"/>
            <a:ext cx="388620" cy="1104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938236" y="3143250"/>
            <a:ext cx="4129489" cy="0"/>
          </a:xfrm>
          <a:prstGeom prst="line">
            <a:avLst/>
          </a:prstGeom>
          <a:ln w="3810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984720" y="2770768"/>
            <a:ext cx="4129489" cy="0"/>
          </a:xfrm>
          <a:prstGeom prst="line">
            <a:avLst/>
          </a:prstGeom>
          <a:ln w="3810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984720" y="2496094"/>
            <a:ext cx="4129489" cy="0"/>
          </a:xfrm>
          <a:prstGeom prst="line">
            <a:avLst/>
          </a:prstGeom>
          <a:ln w="3810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982686" y="1962150"/>
            <a:ext cx="4129489" cy="0"/>
          </a:xfrm>
          <a:prstGeom prst="line">
            <a:avLst/>
          </a:prstGeom>
          <a:ln w="3810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094004" y="3198367"/>
            <a:ext cx="102920" cy="229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007990" y="311544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049730" y="2855242"/>
            <a:ext cx="175945" cy="229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1975302" y="277522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II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051253" y="2517370"/>
            <a:ext cx="224254" cy="229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959023" y="2423036"/>
            <a:ext cx="4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III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2051253" y="2137334"/>
            <a:ext cx="238127" cy="229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1957522" y="2056612"/>
            <a:ext cx="46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ru-RU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020924" y="1602769"/>
            <a:ext cx="176000" cy="229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932589" y="1535668"/>
            <a:ext cx="37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ru-RU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6362789" y="3130946"/>
            <a:ext cx="4129489" cy="0"/>
          </a:xfrm>
          <a:prstGeom prst="line">
            <a:avLst/>
          </a:prstGeom>
          <a:ln w="3810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361178" y="2741887"/>
            <a:ext cx="4129489" cy="0"/>
          </a:xfrm>
          <a:prstGeom prst="line">
            <a:avLst/>
          </a:prstGeom>
          <a:ln w="3810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6361178" y="2488552"/>
            <a:ext cx="4129489" cy="0"/>
          </a:xfrm>
          <a:prstGeom prst="line">
            <a:avLst/>
          </a:prstGeom>
          <a:ln w="3810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361178" y="1959371"/>
            <a:ext cx="4129489" cy="0"/>
          </a:xfrm>
          <a:prstGeom prst="line">
            <a:avLst/>
          </a:prstGeom>
          <a:ln w="3810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6419535" y="2801004"/>
            <a:ext cx="102920" cy="229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6333521" y="271808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375261" y="2457879"/>
            <a:ext cx="175945" cy="229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6300833" y="237785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II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6376784" y="2120007"/>
            <a:ext cx="224254" cy="229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6369122" y="1649419"/>
            <a:ext cx="264657" cy="2292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6287186" y="2046629"/>
            <a:ext cx="4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III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6287186" y="1575615"/>
            <a:ext cx="46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ru-RU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81275" y="3084523"/>
            <a:ext cx="323850" cy="34312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406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01958" y="1344058"/>
            <a:ext cx="851513" cy="371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81229" y="3865084"/>
            <a:ext cx="810559" cy="127979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86970" y="1158258"/>
            <a:ext cx="851513" cy="371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51529" y="972457"/>
            <a:ext cx="851513" cy="371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254388" y="745207"/>
            <a:ext cx="851513" cy="371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5"/>
          <a:stretch/>
        </p:blipFill>
        <p:spPr>
          <a:xfrm>
            <a:off x="2524897" y="756989"/>
            <a:ext cx="7094216" cy="4795513"/>
          </a:xfrm>
        </p:spPr>
      </p:pic>
      <p:sp>
        <p:nvSpPr>
          <p:cNvPr id="5" name="Прямоугольник 4"/>
          <p:cNvSpPr/>
          <p:nvPr/>
        </p:nvSpPr>
        <p:spPr>
          <a:xfrm>
            <a:off x="1922796" y="1396169"/>
            <a:ext cx="782198" cy="63897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81228" y="3865084"/>
            <a:ext cx="810560" cy="127979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16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C8725702-49F2-45C2-85E2-9EED0DDFE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83" y="2742321"/>
            <a:ext cx="4505632" cy="3377918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3415264-DF45-4D5E-B983-CAE49D7553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0"/>
          <a:stretch/>
        </p:blipFill>
        <p:spPr>
          <a:xfrm>
            <a:off x="6134883" y="911680"/>
            <a:ext cx="4489125" cy="29035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8167E9-0D21-4DFC-99CF-FF2A1A4D9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76" y="2402089"/>
            <a:ext cx="4489125" cy="336684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507CB42-D967-44F0-9D72-35EC3611B715}"/>
              </a:ext>
            </a:extLst>
          </p:cNvPr>
          <p:cNvSpPr txBox="1">
            <a:spLocks/>
          </p:cNvSpPr>
          <p:nvPr/>
        </p:nvSpPr>
        <p:spPr>
          <a:xfrm>
            <a:off x="2152650" y="-59119"/>
            <a:ext cx="8084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       950</a:t>
            </a:r>
            <a:r>
              <a:rPr lang="en-US" sz="4000" baseline="30000" dirty="0"/>
              <a:t>o</a:t>
            </a:r>
            <a:r>
              <a:rPr lang="en-US" sz="4000" dirty="0"/>
              <a:t>C                      </a:t>
            </a:r>
            <a:r>
              <a:rPr lang="ru-RU" sz="4000" dirty="0"/>
              <a:t>ТТО</a:t>
            </a:r>
            <a:r>
              <a:rPr lang="en-US" sz="4000" dirty="0"/>
              <a:t> (1100</a:t>
            </a:r>
            <a:r>
              <a:rPr lang="en-US" sz="4000" baseline="30000" dirty="0"/>
              <a:t>o</a:t>
            </a:r>
            <a:r>
              <a:rPr lang="en-US" sz="4000" dirty="0"/>
              <a:t>C …)</a:t>
            </a:r>
            <a:endParaRPr lang="ru-RU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FCDC47-10E6-441F-9FE1-6C870F010630}"/>
              </a:ext>
            </a:extLst>
          </p:cNvPr>
          <p:cNvSpPr txBox="1"/>
          <p:nvPr/>
        </p:nvSpPr>
        <p:spPr>
          <a:xfrm>
            <a:off x="3455597" y="2541652"/>
            <a:ext cx="56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Ws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9FF3E-21F2-415C-8D56-127486295A29}"/>
              </a:ext>
            </a:extLst>
          </p:cNvPr>
          <p:cNvSpPr txBox="1"/>
          <p:nvPr/>
        </p:nvSpPr>
        <p:spPr>
          <a:xfrm>
            <a:off x="8095424" y="1095968"/>
            <a:ext cx="56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Ws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AB25E-AB1B-4133-9DAC-EBA110D586B7}"/>
              </a:ext>
            </a:extLst>
          </p:cNvPr>
          <p:cNvSpPr txBox="1"/>
          <p:nvPr/>
        </p:nvSpPr>
        <p:spPr>
          <a:xfrm>
            <a:off x="3470834" y="495111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BA72-78C3-47A4-BFF5-E3B44A2067CD}"/>
              </a:ext>
            </a:extLst>
          </p:cNvPr>
          <p:cNvSpPr txBox="1"/>
          <p:nvPr/>
        </p:nvSpPr>
        <p:spPr>
          <a:xfrm>
            <a:off x="8095423" y="523562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BE0F53-9E2F-4A5F-856C-CA977DB146DD}"/>
              </a:ext>
            </a:extLst>
          </p:cNvPr>
          <p:cNvSpPr/>
          <p:nvPr/>
        </p:nvSpPr>
        <p:spPr>
          <a:xfrm>
            <a:off x="3012349" y="3350602"/>
            <a:ext cx="1463040" cy="9144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F664FF0-9F52-4094-98D1-B73B0BE6436F}"/>
              </a:ext>
            </a:extLst>
          </p:cNvPr>
          <p:cNvSpPr/>
          <p:nvPr/>
        </p:nvSpPr>
        <p:spPr>
          <a:xfrm>
            <a:off x="7716611" y="2237244"/>
            <a:ext cx="1463040" cy="204128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20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EBB8F9-CB0E-4E3D-9757-0C49E3D48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1112520"/>
            <a:ext cx="4185920" cy="31394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562834-5C60-40C4-B207-3A7887DD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60" y="1112520"/>
            <a:ext cx="4185920" cy="3139440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8026102-2545-4F17-A303-12E34DE8E3F6}"/>
              </a:ext>
            </a:extLst>
          </p:cNvPr>
          <p:cNvCxnSpPr>
            <a:cxnSpLocks/>
          </p:cNvCxnSpPr>
          <p:nvPr/>
        </p:nvCxnSpPr>
        <p:spPr>
          <a:xfrm flipV="1">
            <a:off x="3155838" y="3419595"/>
            <a:ext cx="4205082" cy="204002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A5E00BD-ED5B-4A90-8A34-CAC4CE534023}"/>
              </a:ext>
            </a:extLst>
          </p:cNvPr>
          <p:cNvSpPr txBox="1"/>
          <p:nvPr/>
        </p:nvSpPr>
        <p:spPr>
          <a:xfrm>
            <a:off x="1798321" y="4884421"/>
            <a:ext cx="1511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 to initial</a:t>
            </a:r>
          </a:p>
          <a:p>
            <a:r>
              <a:rPr lang="en-US" dirty="0"/>
              <a:t> composition</a:t>
            </a:r>
            <a:endParaRPr lang="ru-RU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5145BA8-8FFF-42EC-A12F-DEE8BFF3EBB8}"/>
              </a:ext>
            </a:extLst>
          </p:cNvPr>
          <p:cNvCxnSpPr>
            <a:cxnSpLocks/>
          </p:cNvCxnSpPr>
          <p:nvPr/>
        </p:nvCxnSpPr>
        <p:spPr>
          <a:xfrm flipH="1" flipV="1">
            <a:off x="4583434" y="2665096"/>
            <a:ext cx="4146038" cy="22452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16AF043-1FFE-4A1E-828E-A6BB3D954CBA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9058657" y="3879176"/>
            <a:ext cx="73404" cy="103115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6566947D-EA63-4A48-923B-3EACFCB171B1}"/>
              </a:ext>
            </a:extLst>
          </p:cNvPr>
          <p:cNvCxnSpPr>
            <a:cxnSpLocks/>
          </p:cNvCxnSpPr>
          <p:nvPr/>
        </p:nvCxnSpPr>
        <p:spPr>
          <a:xfrm flipV="1">
            <a:off x="2068831" y="1954768"/>
            <a:ext cx="847725" cy="292965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3FD4BBF-ED8B-425E-9A54-765DC89BAF95}"/>
              </a:ext>
            </a:extLst>
          </p:cNvPr>
          <p:cNvSpPr txBox="1"/>
          <p:nvPr/>
        </p:nvSpPr>
        <p:spPr>
          <a:xfrm>
            <a:off x="7894960" y="4910329"/>
            <a:ext cx="2474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78,5W-21,1Cr-0,3Y wt.%</a:t>
            </a:r>
          </a:p>
          <a:p>
            <a:r>
              <a:rPr lang="en-US" dirty="0"/>
              <a:t>51W-48Cr-1,27Y at.%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F8C4C6F3-1389-47D3-A70A-568FB49D17B3}"/>
              </a:ext>
            </a:extLst>
          </p:cNvPr>
          <p:cNvCxnSpPr>
            <a:cxnSpLocks/>
          </p:cNvCxnSpPr>
          <p:nvPr/>
        </p:nvCxnSpPr>
        <p:spPr>
          <a:xfrm flipH="1" flipV="1">
            <a:off x="3812548" y="1954769"/>
            <a:ext cx="1765293" cy="405414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13939B4-7983-493F-9289-03E8ADAE9917}"/>
              </a:ext>
            </a:extLst>
          </p:cNvPr>
          <p:cNvCxnSpPr>
            <a:cxnSpLocks/>
          </p:cNvCxnSpPr>
          <p:nvPr/>
        </p:nvCxnSpPr>
        <p:spPr>
          <a:xfrm flipV="1">
            <a:off x="6868037" y="4091941"/>
            <a:ext cx="1508164" cy="191697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6910540-F99C-4AB2-8521-3D10F9AE208C}"/>
              </a:ext>
            </a:extLst>
          </p:cNvPr>
          <p:cNvSpPr txBox="1"/>
          <p:nvPr/>
        </p:nvSpPr>
        <p:spPr>
          <a:xfrm>
            <a:off x="5521581" y="5891862"/>
            <a:ext cx="2474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88,7W-11,1Cr-0,2Y wt.%</a:t>
            </a:r>
          </a:p>
          <a:p>
            <a:r>
              <a:rPr lang="en-US" dirty="0"/>
              <a:t>69W-31,7Cr-0,3Y at.%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34AE2CD-CB20-465D-A65A-E2735D9E2BC7}"/>
              </a:ext>
            </a:extLst>
          </p:cNvPr>
          <p:cNvSpPr txBox="1">
            <a:spLocks/>
          </p:cNvSpPr>
          <p:nvPr/>
        </p:nvSpPr>
        <p:spPr>
          <a:xfrm>
            <a:off x="2152650" y="-5911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       950</a:t>
            </a:r>
            <a:r>
              <a:rPr lang="en-US" sz="4000" baseline="30000" dirty="0"/>
              <a:t>o</a:t>
            </a:r>
            <a:r>
              <a:rPr lang="en-US" sz="4000" dirty="0"/>
              <a:t>C                      THT (1100</a:t>
            </a:r>
            <a:r>
              <a:rPr lang="en-US" sz="4000" baseline="30000" dirty="0"/>
              <a:t>o</a:t>
            </a:r>
            <a:r>
              <a:rPr lang="en-US" sz="4000" dirty="0"/>
              <a:t>C …)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89216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2986" y="878673"/>
            <a:ext cx="2824239" cy="1131607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Ws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2987" y="2337950"/>
            <a:ext cx="2824239" cy="9871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Ta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2988" y="3641539"/>
            <a:ext cx="2824239" cy="176928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RUSFER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92987" y="1999038"/>
            <a:ext cx="2824239" cy="3990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Ti-Zr-4Be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92988" y="3242479"/>
            <a:ext cx="2824239" cy="3990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Ti-Zr-4Be</a:t>
            </a:r>
            <a:endParaRPr lang="ru-RU" sz="2600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B34B86A0-FF62-4CE5-BEE9-B1B97E296630}"/>
              </a:ext>
            </a:extLst>
          </p:cNvPr>
          <p:cNvGraphicFramePr>
            <a:graphicFrameLocks noGrp="1"/>
          </p:cNvGraphicFramePr>
          <p:nvPr/>
        </p:nvGraphicFramePr>
        <p:xfrm>
          <a:off x="5366657" y="2112162"/>
          <a:ext cx="4832356" cy="1539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743">
                  <a:extLst>
                    <a:ext uri="{9D8B030D-6E8A-4147-A177-3AD203B41FA5}">
                      <a16:colId xmlns:a16="http://schemas.microsoft.com/office/drawing/2014/main" val="2644352209"/>
                    </a:ext>
                  </a:extLst>
                </a:gridCol>
                <a:gridCol w="2045613">
                  <a:extLst>
                    <a:ext uri="{9D8B030D-6E8A-4147-A177-3AD203B41FA5}">
                      <a16:colId xmlns:a16="http://schemas.microsoft.com/office/drawing/2014/main" val="897050062"/>
                    </a:ext>
                  </a:extLst>
                </a:gridCol>
              </a:tblGrid>
              <a:tr h="3463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Brazing mode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thermocycling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924865"/>
                  </a:ext>
                </a:extLst>
              </a:tr>
              <a:tr h="7474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THT (1100C/1h+720C/3h)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457299"/>
                  </a:ext>
                </a:extLst>
              </a:tr>
              <a:tr h="3463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950C/30min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501207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D5B7F1-B1E9-4CCD-9D8D-0DD7EE2EDAA1}"/>
              </a:ext>
            </a:extLst>
          </p:cNvPr>
          <p:cNvSpPr/>
          <p:nvPr/>
        </p:nvSpPr>
        <p:spPr>
          <a:xfrm>
            <a:off x="1621068" y="73572"/>
            <a:ext cx="3363686" cy="232452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2D7184-4064-44FD-BA5E-79262D498352}"/>
              </a:ext>
            </a:extLst>
          </p:cNvPr>
          <p:cNvSpPr/>
          <p:nvPr/>
        </p:nvSpPr>
        <p:spPr>
          <a:xfrm>
            <a:off x="5170714" y="1654622"/>
            <a:ext cx="5214259" cy="245499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515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2818A2-80C4-4A06-AD8D-3498C4E8BFE1}"/>
              </a:ext>
            </a:extLst>
          </p:cNvPr>
          <p:cNvSpPr txBox="1"/>
          <p:nvPr/>
        </p:nvSpPr>
        <p:spPr>
          <a:xfrm>
            <a:off x="3345013" y="1064261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950C/30 min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696B1-CB40-4575-A5B2-A1C260F5F681}"/>
              </a:ext>
            </a:extLst>
          </p:cNvPr>
          <p:cNvSpPr txBox="1"/>
          <p:nvPr/>
        </p:nvSpPr>
        <p:spPr>
          <a:xfrm>
            <a:off x="8111456" y="879595"/>
            <a:ext cx="150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ru-RU" dirty="0"/>
              <a:t>ТО</a:t>
            </a:r>
            <a:r>
              <a:rPr lang="en-US" dirty="0"/>
              <a:t> (1100C…)</a:t>
            </a:r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C7BBD26-CB0C-42DE-A0B4-ECE667856A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70" y="2207823"/>
            <a:ext cx="4104896" cy="308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D7EC87-5EEB-4656-8836-D59B24587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960" y="1889061"/>
            <a:ext cx="4107039" cy="3720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988BE3-59BD-42FD-8309-A7DDE4E6AF7E}"/>
              </a:ext>
            </a:extLst>
          </p:cNvPr>
          <p:cNvSpPr txBox="1"/>
          <p:nvPr/>
        </p:nvSpPr>
        <p:spPr>
          <a:xfrm>
            <a:off x="3720662" y="1889061"/>
            <a:ext cx="414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7EFB7-7194-4279-952B-6D8DE9B4D406}"/>
              </a:ext>
            </a:extLst>
          </p:cNvPr>
          <p:cNvSpPr txBox="1"/>
          <p:nvPr/>
        </p:nvSpPr>
        <p:spPr>
          <a:xfrm>
            <a:off x="3272237" y="4908331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RUSFER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5332C-0B5C-4EB8-A8AE-61796CAAC871}"/>
              </a:ext>
            </a:extLst>
          </p:cNvPr>
          <p:cNvSpPr txBox="1"/>
          <p:nvPr/>
        </p:nvSpPr>
        <p:spPr>
          <a:xfrm>
            <a:off x="2989083" y="2967335"/>
            <a:ext cx="1877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Ferritic grains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AE8FC13-56F8-4085-898D-FDE6E628470A}"/>
              </a:ext>
            </a:extLst>
          </p:cNvPr>
          <p:cNvCxnSpPr/>
          <p:nvPr/>
        </p:nvCxnSpPr>
        <p:spPr>
          <a:xfrm>
            <a:off x="4960883" y="3167864"/>
            <a:ext cx="336331" cy="363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4B23CCB-00E6-4B1B-B5D8-E5082084480A}"/>
              </a:ext>
            </a:extLst>
          </p:cNvPr>
          <p:cNvCxnSpPr/>
          <p:nvPr/>
        </p:nvCxnSpPr>
        <p:spPr>
          <a:xfrm flipH="1">
            <a:off x="2837793" y="3429000"/>
            <a:ext cx="507220" cy="1740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1AE30EF-4952-4730-A8D2-28FFADE709E1}"/>
              </a:ext>
            </a:extLst>
          </p:cNvPr>
          <p:cNvCxnSpPr/>
          <p:nvPr/>
        </p:nvCxnSpPr>
        <p:spPr>
          <a:xfrm>
            <a:off x="10058400" y="2789813"/>
            <a:ext cx="651641" cy="123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0238B94-26AE-435F-AB4C-546AE465E30C}"/>
              </a:ext>
            </a:extLst>
          </p:cNvPr>
          <p:cNvSpPr txBox="1"/>
          <p:nvPr/>
        </p:nvSpPr>
        <p:spPr>
          <a:xfrm>
            <a:off x="7777376" y="3714244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Martensitic grains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46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05CD13C5-8D40-4AF2-8205-492D920D2E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96" y="417687"/>
            <a:ext cx="8844957" cy="269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5A2125C-DABD-400E-8531-F075FE05EF8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96" y="3942452"/>
            <a:ext cx="8844956" cy="26931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928693-CC00-490D-8238-51AD1172369A}"/>
              </a:ext>
            </a:extLst>
          </p:cNvPr>
          <p:cNvSpPr txBox="1"/>
          <p:nvPr/>
        </p:nvSpPr>
        <p:spPr>
          <a:xfrm>
            <a:off x="1812421" y="3388059"/>
            <a:ext cx="1613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≈80</a:t>
            </a:r>
            <a:r>
              <a:rPr lang="en-US" dirty="0"/>
              <a:t>Ta-14Ti-6Fe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9C142-1D20-4CD2-AFF3-5327D7AC80D4}"/>
              </a:ext>
            </a:extLst>
          </p:cNvPr>
          <p:cNvSpPr txBox="1"/>
          <p:nvPr/>
        </p:nvSpPr>
        <p:spPr>
          <a:xfrm>
            <a:off x="520476" y="1579609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950C/30 min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2324C-7C3B-4F7A-86DF-60C5B381B2A0}"/>
              </a:ext>
            </a:extLst>
          </p:cNvPr>
          <p:cNvSpPr txBox="1"/>
          <p:nvPr/>
        </p:nvSpPr>
        <p:spPr>
          <a:xfrm>
            <a:off x="417884" y="5058627"/>
            <a:ext cx="150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ru-RU" dirty="0"/>
              <a:t>ТО</a:t>
            </a:r>
            <a:r>
              <a:rPr lang="en-US" dirty="0"/>
              <a:t> (1100C…)</a:t>
            </a:r>
            <a:endParaRPr lang="ru-RU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50F46E2-4D87-479F-B934-08792BC88CDF}"/>
              </a:ext>
            </a:extLst>
          </p:cNvPr>
          <p:cNvCxnSpPr>
            <a:stCxn id="6" idx="0"/>
          </p:cNvCxnSpPr>
          <p:nvPr/>
        </p:nvCxnSpPr>
        <p:spPr>
          <a:xfrm flipV="1">
            <a:off x="2619405" y="1912883"/>
            <a:ext cx="544209" cy="14751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19F10FC-7340-4B3D-AC47-CBA24E1E45FA}"/>
              </a:ext>
            </a:extLst>
          </p:cNvPr>
          <p:cNvCxnSpPr>
            <a:cxnSpLocks/>
          </p:cNvCxnSpPr>
          <p:nvPr/>
        </p:nvCxnSpPr>
        <p:spPr>
          <a:xfrm>
            <a:off x="2532993" y="3837261"/>
            <a:ext cx="489904" cy="14060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282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2986" y="878673"/>
            <a:ext cx="2824239" cy="1131607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Ws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2987" y="2337950"/>
            <a:ext cx="2824239" cy="9871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Ta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2988" y="3641539"/>
            <a:ext cx="2824239" cy="176928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RUSFER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92987" y="1999038"/>
            <a:ext cx="2824239" cy="3990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Ti-Zr-4Be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92988" y="3242479"/>
            <a:ext cx="2824239" cy="3990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Ti-Zr-4Be</a:t>
            </a:r>
            <a:endParaRPr lang="ru-RU" sz="2600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B34B86A0-FF62-4CE5-BEE9-B1B97E296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776295"/>
              </p:ext>
            </p:extLst>
          </p:nvPr>
        </p:nvGraphicFramePr>
        <p:xfrm>
          <a:off x="5366657" y="2112162"/>
          <a:ext cx="4832356" cy="1722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743">
                  <a:extLst>
                    <a:ext uri="{9D8B030D-6E8A-4147-A177-3AD203B41FA5}">
                      <a16:colId xmlns:a16="http://schemas.microsoft.com/office/drawing/2014/main" val="2644352209"/>
                    </a:ext>
                  </a:extLst>
                </a:gridCol>
                <a:gridCol w="2045613">
                  <a:extLst>
                    <a:ext uri="{9D8B030D-6E8A-4147-A177-3AD203B41FA5}">
                      <a16:colId xmlns:a16="http://schemas.microsoft.com/office/drawing/2014/main" val="897050062"/>
                    </a:ext>
                  </a:extLst>
                </a:gridCol>
              </a:tblGrid>
              <a:tr h="3463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Brazing mode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thermocycling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924865"/>
                  </a:ext>
                </a:extLst>
              </a:tr>
              <a:tr h="7474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THT (1100C/1h+720C/3h)</a:t>
                      </a:r>
                      <a:endParaRPr lang="ru-RU" sz="20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-</a:t>
                      </a:r>
                      <a:endParaRPr lang="ru-RU" sz="20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457299"/>
                  </a:ext>
                </a:extLst>
              </a:tr>
              <a:tr h="3463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950C/30min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501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568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8039A-E72A-4782-8E15-9C4BAEF1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12560"/>
          </a:xfrm>
        </p:spPr>
        <p:txBody>
          <a:bodyPr>
            <a:normAutofit/>
          </a:bodyPr>
          <a:lstStyle/>
          <a:p>
            <a:r>
              <a:rPr lang="ru-RU" sz="2800" dirty="0" err="1"/>
              <a:t>Термоциклирование</a:t>
            </a:r>
            <a:endParaRPr lang="ru-RU" sz="2800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728F5100-9F79-44EB-9D48-3A04E7673B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328346"/>
              </p:ext>
            </p:extLst>
          </p:nvPr>
        </p:nvGraphicFramePr>
        <p:xfrm>
          <a:off x="2438401" y="982663"/>
          <a:ext cx="7458075" cy="540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Левая фигурная скобка 7">
            <a:extLst>
              <a:ext uri="{FF2B5EF4-FFF2-40B4-BE49-F238E27FC236}">
                <a16:creationId xmlns:a16="http://schemas.microsoft.com/office/drawing/2014/main" id="{2BEA5749-3808-4500-9803-C9CCBD2EC9AC}"/>
              </a:ext>
            </a:extLst>
          </p:cNvPr>
          <p:cNvSpPr/>
          <p:nvPr/>
        </p:nvSpPr>
        <p:spPr>
          <a:xfrm rot="5400000" flipH="1">
            <a:off x="6547643" y="1019288"/>
            <a:ext cx="536349" cy="6161315"/>
          </a:xfrm>
          <a:prstGeom prst="leftBrace">
            <a:avLst>
              <a:gd name="adj1" fmla="val 8333"/>
              <a:gd name="adj2" fmla="val 5168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7ED83-CAE8-49CD-90CA-D7BE825A9FD7}"/>
              </a:ext>
            </a:extLst>
          </p:cNvPr>
          <p:cNvSpPr txBox="1"/>
          <p:nvPr/>
        </p:nvSpPr>
        <p:spPr>
          <a:xfrm>
            <a:off x="6379029" y="444065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100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19ABA8A-16A7-43D5-8DE7-629E2688F2D5}"/>
              </a:ext>
            </a:extLst>
          </p:cNvPr>
          <p:cNvCxnSpPr/>
          <p:nvPr/>
        </p:nvCxnSpPr>
        <p:spPr>
          <a:xfrm>
            <a:off x="8425540" y="3739244"/>
            <a:ext cx="1351188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">
            <a:extLst>
              <a:ext uri="{FF2B5EF4-FFF2-40B4-BE49-F238E27FC236}">
                <a16:creationId xmlns:a16="http://schemas.microsoft.com/office/drawing/2014/main" id="{CB4A2E08-CD9C-42A0-97C2-CF6F08E3FF4E}"/>
              </a:ext>
            </a:extLst>
          </p:cNvPr>
          <p:cNvSpPr txBox="1"/>
          <p:nvPr/>
        </p:nvSpPr>
        <p:spPr>
          <a:xfrm>
            <a:off x="7968340" y="440893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V</a:t>
            </a:r>
            <a:r>
              <a:rPr lang="en-US" sz="1600" dirty="0" err="1"/>
              <a:t>heating</a:t>
            </a:r>
            <a:r>
              <a:rPr lang="en-US" sz="2000" dirty="0"/>
              <a:t> ≈ 4 C / s</a:t>
            </a:r>
          </a:p>
          <a:p>
            <a:r>
              <a:rPr lang="en-US" sz="2000" dirty="0" err="1"/>
              <a:t>V</a:t>
            </a:r>
            <a:r>
              <a:rPr lang="en-US" sz="1600" dirty="0" err="1"/>
              <a:t>cooling</a:t>
            </a:r>
            <a:r>
              <a:rPr lang="en-US" sz="2000" dirty="0"/>
              <a:t> ≈ 2 C / 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47253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08C03E-90A8-4FFF-812A-3720763A9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41" y="3429001"/>
            <a:ext cx="3882390" cy="291179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60DB72-B2E2-402A-9337-A1E9653D0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41" y="573947"/>
            <a:ext cx="3882391" cy="29117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866FA0-BBE0-4599-B0CE-9D340641387E}"/>
              </a:ext>
            </a:extLst>
          </p:cNvPr>
          <p:cNvSpPr txBox="1"/>
          <p:nvPr/>
        </p:nvSpPr>
        <p:spPr>
          <a:xfrm>
            <a:off x="3079682" y="1664320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ru-RU" dirty="0"/>
              <a:t>7</a:t>
            </a:r>
            <a:r>
              <a:rPr lang="en-US" dirty="0"/>
              <a:t>Ta-45W-7Ti-Cr wt.%</a:t>
            </a:r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4DA136D-B84A-4072-A027-E10305759CF8}"/>
              </a:ext>
            </a:extLst>
          </p:cNvPr>
          <p:cNvCxnSpPr/>
          <p:nvPr/>
        </p:nvCxnSpPr>
        <p:spPr>
          <a:xfrm flipH="1">
            <a:off x="2265680" y="2029842"/>
            <a:ext cx="843280" cy="30695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2F86972-DBB9-47BC-BCBD-A1AEF4C2FC11}"/>
              </a:ext>
            </a:extLst>
          </p:cNvPr>
          <p:cNvCxnSpPr>
            <a:cxnSpLocks/>
          </p:cNvCxnSpPr>
          <p:nvPr/>
        </p:nvCxnSpPr>
        <p:spPr>
          <a:xfrm flipH="1">
            <a:off x="3778536" y="2090392"/>
            <a:ext cx="102585" cy="50548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097CD0C-5503-4745-821D-D1663845E536}"/>
              </a:ext>
            </a:extLst>
          </p:cNvPr>
          <p:cNvCxnSpPr>
            <a:cxnSpLocks/>
          </p:cNvCxnSpPr>
          <p:nvPr/>
        </p:nvCxnSpPr>
        <p:spPr>
          <a:xfrm>
            <a:off x="4286507" y="2029842"/>
            <a:ext cx="375425" cy="4451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91C97DC-DD55-4B68-A2D9-F4D87DE5E715}"/>
              </a:ext>
            </a:extLst>
          </p:cNvPr>
          <p:cNvSpPr/>
          <p:nvPr/>
        </p:nvSpPr>
        <p:spPr>
          <a:xfrm>
            <a:off x="7330045" y="343114"/>
            <a:ext cx="1721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950C/30min</a:t>
            </a:r>
            <a:endParaRPr lang="ru-R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8CE405-BE78-42D5-83E6-717E93DEEF84}"/>
              </a:ext>
            </a:extLst>
          </p:cNvPr>
          <p:cNvSpPr txBox="1"/>
          <p:nvPr/>
        </p:nvSpPr>
        <p:spPr>
          <a:xfrm>
            <a:off x="2014452" y="804779"/>
            <a:ext cx="114807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Ws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Ta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/>
          </a:p>
          <a:p>
            <a:r>
              <a:rPr lang="en-US" sz="2400" dirty="0"/>
              <a:t>RUSFER</a:t>
            </a:r>
            <a:endParaRPr lang="ru-RU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05BDBD-591E-4540-9A37-24B02EDCE9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2" b="55932"/>
          <a:stretch/>
        </p:blipFill>
        <p:spPr>
          <a:xfrm>
            <a:off x="7970457" y="1812291"/>
            <a:ext cx="4053228" cy="40894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7AD0F5-E8A1-4CCD-9A54-418245CD55DE}"/>
              </a:ext>
            </a:extLst>
          </p:cNvPr>
          <p:cNvSpPr txBox="1"/>
          <p:nvPr/>
        </p:nvSpPr>
        <p:spPr>
          <a:xfrm>
            <a:off x="9328737" y="5883092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 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352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E2949-1181-4D58-9829-C1EA81DD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/>
              <a:t>Выводы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E378FB6-6BF1-4AA2-8A93-0AF8F8C0C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869" y="1888687"/>
            <a:ext cx="10089931" cy="4351338"/>
          </a:xfrm>
        </p:spPr>
        <p:txBody>
          <a:bodyPr>
            <a:norm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В работе успешно проведена пайка соединения </a:t>
            </a:r>
            <a:r>
              <a:rPr lang="en-US" sz="24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Ws</a:t>
            </a:r>
            <a:r>
              <a:rPr lang="en-US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/Ta/</a:t>
            </a:r>
            <a:r>
              <a:rPr lang="en-US" sz="24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Rusfer</a:t>
            </a:r>
            <a:r>
              <a:rPr lang="en-US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припоем </a:t>
            </a:r>
            <a:r>
              <a:rPr lang="en-US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Ti-Zr-4Be, </a:t>
            </a:r>
            <a:r>
              <a:rPr lang="ru-RU" sz="24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мас</a:t>
            </a:r>
            <a:r>
              <a:rPr lang="ru-RU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.% по двум режимам</a:t>
            </a:r>
            <a:r>
              <a:rPr lang="en-US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: </a:t>
            </a:r>
            <a:r>
              <a:rPr lang="en-US" sz="2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950</a:t>
            </a:r>
            <a:r>
              <a:rPr lang="en-US" sz="2400" baseline="30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</a:t>
            </a:r>
            <a:r>
              <a:rPr lang="en-US" sz="2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C/30</a:t>
            </a:r>
            <a:r>
              <a:rPr lang="ru-RU" sz="2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мин и ТТО стали </a:t>
            </a:r>
            <a:r>
              <a:rPr lang="en-US" sz="24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Rusfer</a:t>
            </a:r>
            <a:r>
              <a:rPr lang="en-US" sz="2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lang="ru-RU" sz="2400" baseline="30000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Объединение процесса </a:t>
            </a:r>
            <a:r>
              <a:rPr lang="ru-RU" sz="24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термооброботки</a:t>
            </a:r>
            <a:r>
              <a:rPr lang="ru-RU" sz="2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стали </a:t>
            </a:r>
            <a:r>
              <a:rPr lang="en-US" sz="24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Rusfer</a:t>
            </a:r>
            <a:r>
              <a:rPr lang="ru-RU" sz="2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и пайки соединения с </a:t>
            </a:r>
            <a:r>
              <a:rPr lang="en-US" sz="24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Ws</a:t>
            </a:r>
            <a:r>
              <a:rPr lang="en-US" sz="2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ru-RU" sz="2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невозможно, т.к. нагрев до 1100</a:t>
            </a:r>
            <a:r>
              <a:rPr lang="ru-RU" sz="2400" baseline="30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о</a:t>
            </a:r>
            <a:r>
              <a:rPr lang="en-US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</a:t>
            </a:r>
            <a:r>
              <a:rPr lang="ru-RU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приводит к распаду твердого раствора </a:t>
            </a:r>
            <a:r>
              <a:rPr lang="en-US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W-Cr </a:t>
            </a:r>
            <a:r>
              <a:rPr lang="ru-RU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и увеличению размеров </a:t>
            </a:r>
            <a:r>
              <a:rPr lang="en-US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Y-O </a:t>
            </a:r>
            <a:r>
              <a:rPr lang="ru-RU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фазы в </a:t>
            </a:r>
            <a:r>
              <a:rPr lang="en-US" sz="24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Ws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Паяное соединение, полученное по режиму 950</a:t>
            </a:r>
            <a:r>
              <a:rPr lang="ru-RU" sz="2400" baseline="30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о</a:t>
            </a:r>
            <a:r>
              <a:rPr lang="en-US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</a:t>
            </a:r>
            <a:r>
              <a:rPr lang="en-US" sz="2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/</a:t>
            </a:r>
            <a:r>
              <a:rPr lang="ru-RU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30мин выдерживает как минимум 100 термических циклов в интервале </a:t>
            </a:r>
            <a:r>
              <a:rPr lang="en-US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600</a:t>
            </a:r>
            <a:r>
              <a:rPr lang="ru-RU" sz="2400" baseline="30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о</a:t>
            </a:r>
            <a:r>
              <a:rPr lang="en-US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 - 300</a:t>
            </a:r>
            <a:r>
              <a:rPr lang="ru-RU" sz="2400" baseline="30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о</a:t>
            </a:r>
            <a:r>
              <a:rPr lang="en-US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26301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2368099"/>
            <a:ext cx="7886700" cy="1325563"/>
          </a:xfrm>
        </p:spPr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2650" y="3904343"/>
            <a:ext cx="7886700" cy="2272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err="1"/>
              <a:t>Bachurina</a:t>
            </a:r>
            <a:r>
              <a:rPr lang="en-US" sz="1600" dirty="0"/>
              <a:t> Diana</a:t>
            </a:r>
          </a:p>
          <a:p>
            <a:pPr marL="0" indent="0">
              <a:buNone/>
            </a:pPr>
            <a:r>
              <a:rPr lang="en-US" sz="1600" dirty="0"/>
              <a:t>dmbachurina@mephi.ru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943" y="2536371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F694A-599F-41C4-A891-19E94108C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15CC02-092A-4422-B0B4-417575F99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4BC856-3F72-40F2-992F-6180495EC0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3" cy="6858000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45960E60-91E6-43E9-87D2-999E7105B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904"/>
          <a:stretch/>
        </p:blipFill>
        <p:spPr>
          <a:xfrm>
            <a:off x="7303805" y="3066289"/>
            <a:ext cx="4414249" cy="342658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04F1C45-DD91-4424-A449-5A3D2D98EEE0}"/>
              </a:ext>
            </a:extLst>
          </p:cNvPr>
          <p:cNvSpPr/>
          <p:nvPr/>
        </p:nvSpPr>
        <p:spPr>
          <a:xfrm>
            <a:off x="4488803" y="2385848"/>
            <a:ext cx="605205" cy="14609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A34A5D2-5BD9-4195-814A-14F289EB203A}"/>
              </a:ext>
            </a:extLst>
          </p:cNvPr>
          <p:cNvCxnSpPr>
            <a:cxnSpLocks/>
          </p:cNvCxnSpPr>
          <p:nvPr/>
        </p:nvCxnSpPr>
        <p:spPr>
          <a:xfrm flipH="1" flipV="1">
            <a:off x="5094009" y="2385848"/>
            <a:ext cx="2209796" cy="6804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708EF97-EC46-4A0A-936E-D7424B490664}"/>
              </a:ext>
            </a:extLst>
          </p:cNvPr>
          <p:cNvCxnSpPr/>
          <p:nvPr/>
        </p:nvCxnSpPr>
        <p:spPr>
          <a:xfrm>
            <a:off x="5094008" y="3846786"/>
            <a:ext cx="2209797" cy="264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694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gh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26853" y="2229428"/>
            <a:ext cx="3703839" cy="347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7932520" y="3969062"/>
            <a:ext cx="1403840" cy="71558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350" dirty="0"/>
              <a:t>СТЕМЕТ 1301А  </a:t>
            </a:r>
            <a:endParaRPr lang="en-US" sz="1350" dirty="0"/>
          </a:p>
          <a:p>
            <a:pPr algn="ctr">
              <a:spcBef>
                <a:spcPts val="0"/>
              </a:spcBef>
            </a:pPr>
            <a:r>
              <a:rPr lang="en-US" sz="1350" dirty="0"/>
              <a:t>Ni</a:t>
            </a:r>
            <a:r>
              <a:rPr lang="ru-RU" sz="1350" dirty="0"/>
              <a:t>-сплав</a:t>
            </a: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H="1" flipV="1">
            <a:off x="7503750" y="4211435"/>
            <a:ext cx="377856" cy="54006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 sz="1350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flipH="1">
            <a:off x="7187152" y="2714177"/>
            <a:ext cx="481204" cy="403535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 sz="1350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7770186" y="2229428"/>
            <a:ext cx="1376772" cy="50783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350" dirty="0"/>
              <a:t>СТЕМЕТ</a:t>
            </a:r>
            <a:r>
              <a:rPr lang="en-US" sz="1350" dirty="0"/>
              <a:t> </a:t>
            </a:r>
            <a:r>
              <a:rPr lang="ru-RU" sz="1350" dirty="0"/>
              <a:t>1108 </a:t>
            </a:r>
            <a:r>
              <a:rPr lang="en-US" sz="1350" dirty="0"/>
              <a:t>Cu-</a:t>
            </a:r>
            <a:r>
              <a:rPr lang="ru-RU" sz="1350" dirty="0"/>
              <a:t>сплав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3666156" y="1904574"/>
            <a:ext cx="1241821" cy="50783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350" dirty="0"/>
              <a:t>СТЕМЕТ1202 </a:t>
            </a:r>
            <a:r>
              <a:rPr lang="en-US" sz="1350" dirty="0"/>
              <a:t>Ti-</a:t>
            </a:r>
            <a:r>
              <a:rPr lang="ru-RU" sz="1350" dirty="0"/>
              <a:t>сплав</a:t>
            </a: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>
            <a:off x="4555630" y="2471803"/>
            <a:ext cx="985403" cy="662681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 sz="135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3115628" y="5184850"/>
            <a:ext cx="1323622" cy="50783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5pPr>
            <a:lvl6pPr defTabSz="914400">
              <a:defRPr>
                <a:latin typeface="Arial" charset="0"/>
                <a:cs typeface="Arial" charset="0"/>
              </a:defRPr>
            </a:lvl6pPr>
            <a:lvl7pPr defTabSz="914400">
              <a:defRPr>
                <a:latin typeface="Arial" charset="0"/>
                <a:cs typeface="Arial" charset="0"/>
              </a:defRPr>
            </a:lvl7pPr>
            <a:lvl8pPr defTabSz="914400">
              <a:defRPr>
                <a:latin typeface="Arial" charset="0"/>
                <a:cs typeface="Arial" charset="0"/>
              </a:defRPr>
            </a:lvl8pPr>
            <a:lvl9pPr defTabSz="914400">
              <a:defRPr>
                <a:latin typeface="Arial" charset="0"/>
                <a:cs typeface="Arial" charset="0"/>
              </a:defRPr>
            </a:lvl9pPr>
          </a:lstStyle>
          <a:p>
            <a:r>
              <a:rPr lang="ru-RU" sz="1350" dirty="0"/>
              <a:t>СТЕМЕТ 1101 </a:t>
            </a:r>
            <a:r>
              <a:rPr lang="en-US" sz="1350" dirty="0"/>
              <a:t>Cu</a:t>
            </a:r>
            <a:r>
              <a:rPr lang="ru-RU" sz="1350" dirty="0"/>
              <a:t>-сплав</a:t>
            </a:r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 flipV="1">
            <a:off x="4439251" y="4671137"/>
            <a:ext cx="738649" cy="594065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 sz="1350"/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>
            <a:off x="3535877" y="3477015"/>
            <a:ext cx="1080120" cy="594066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 sz="1350"/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7554164" y="5306426"/>
            <a:ext cx="1349573" cy="50783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5pPr>
            <a:lvl6pPr defTabSz="914400">
              <a:defRPr>
                <a:latin typeface="Arial" charset="0"/>
                <a:cs typeface="Arial" charset="0"/>
              </a:defRPr>
            </a:lvl6pPr>
            <a:lvl7pPr defTabSz="914400">
              <a:defRPr>
                <a:latin typeface="Arial" charset="0"/>
                <a:cs typeface="Arial" charset="0"/>
              </a:defRPr>
            </a:lvl7pPr>
            <a:lvl8pPr defTabSz="914400">
              <a:defRPr>
                <a:latin typeface="Arial" charset="0"/>
                <a:cs typeface="Arial" charset="0"/>
              </a:defRPr>
            </a:lvl8pPr>
            <a:lvl9pPr defTabSz="914400">
              <a:defRPr>
                <a:latin typeface="Arial" charset="0"/>
                <a:cs typeface="Arial" charset="0"/>
              </a:defRPr>
            </a:lvl9pPr>
          </a:lstStyle>
          <a:p>
            <a:r>
              <a:rPr lang="ru-RU" sz="1350" dirty="0"/>
              <a:t>СТЕМЕТ </a:t>
            </a:r>
            <a:r>
              <a:rPr lang="ru-RU" sz="1350"/>
              <a:t>1410 </a:t>
            </a:r>
            <a:r>
              <a:rPr lang="en-US" sz="1350" dirty="0" err="1"/>
              <a:t>Zr</a:t>
            </a:r>
            <a:r>
              <a:rPr lang="ru-RU" sz="1350" dirty="0"/>
              <a:t>-сплав</a:t>
            </a:r>
          </a:p>
        </p:txBody>
      </p:sp>
      <p:sp>
        <p:nvSpPr>
          <p:cNvPr id="32" name="Line 22"/>
          <p:cNvSpPr>
            <a:spLocks noChangeShapeType="1"/>
          </p:cNvSpPr>
          <p:nvPr/>
        </p:nvSpPr>
        <p:spPr bwMode="auto">
          <a:xfrm flipH="1" flipV="1">
            <a:off x="6204012" y="5184848"/>
            <a:ext cx="1350150" cy="363950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 sz="1350"/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2721006" y="2888942"/>
            <a:ext cx="1268760" cy="71558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ts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5pPr>
            <a:lvl6pPr defTabSz="914400">
              <a:defRPr>
                <a:latin typeface="Arial" charset="0"/>
                <a:cs typeface="Arial" charset="0"/>
              </a:defRPr>
            </a:lvl6pPr>
            <a:lvl7pPr defTabSz="914400">
              <a:defRPr>
                <a:latin typeface="Arial" charset="0"/>
                <a:cs typeface="Arial" charset="0"/>
              </a:defRPr>
            </a:lvl7pPr>
            <a:lvl8pPr defTabSz="914400">
              <a:defRPr>
                <a:latin typeface="Arial" charset="0"/>
                <a:cs typeface="Arial" charset="0"/>
              </a:defRPr>
            </a:lvl8pPr>
            <a:lvl9pPr defTabSz="914400">
              <a:defRPr>
                <a:latin typeface="Arial" charset="0"/>
                <a:cs typeface="Arial" charset="0"/>
              </a:defRPr>
            </a:lvl9pPr>
          </a:lstStyle>
          <a:p>
            <a:r>
              <a:rPr lang="ru-RU" sz="1350" dirty="0"/>
              <a:t>СТЕМЕТ 1412 </a:t>
            </a:r>
            <a:r>
              <a:rPr lang="en-US" sz="1350" dirty="0" err="1"/>
              <a:t>Zr</a:t>
            </a:r>
            <a:r>
              <a:rPr lang="ru-RU" sz="1350" dirty="0"/>
              <a:t>-сплав</a:t>
            </a:r>
          </a:p>
        </p:txBody>
      </p:sp>
      <p:sp>
        <p:nvSpPr>
          <p:cNvPr id="47" name="Прямоугольник 2"/>
          <p:cNvSpPr/>
          <p:nvPr/>
        </p:nvSpPr>
        <p:spPr>
          <a:xfrm>
            <a:off x="2667001" y="998730"/>
            <a:ext cx="5967283" cy="486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300" tIns="29150" rIns="58300" bIns="29150" anchor="ctr"/>
          <a:lstStyle/>
          <a:p>
            <a:pPr defTabSz="407750" fontAlgn="base">
              <a:spcBef>
                <a:spcPct val="0"/>
              </a:spcBef>
              <a:spcAft>
                <a:spcPct val="0"/>
              </a:spcAft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24A47-7925-4F84-BBC0-4EAD9048C182}"/>
              </a:ext>
            </a:extLst>
          </p:cNvPr>
          <p:cNvSpPr txBox="1"/>
          <p:nvPr/>
        </p:nvSpPr>
        <p:spPr>
          <a:xfrm>
            <a:off x="2592641" y="1205500"/>
            <a:ext cx="29819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dirty="0">
                <a:latin typeface="+mj-lt"/>
              </a:rPr>
              <a:t>Разработки НИЯУ МИФИ</a:t>
            </a:r>
          </a:p>
        </p:txBody>
      </p:sp>
    </p:spTree>
    <p:extLst>
      <p:ext uri="{BB962C8B-B14F-4D97-AF65-F5344CB8AC3E}">
        <p14:creationId xmlns:p14="http://schemas.microsoft.com/office/powerpoint/2010/main" val="1269056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b="5037"/>
          <a:stretch/>
        </p:blipFill>
        <p:spPr bwMode="auto">
          <a:xfrm>
            <a:off x="5131014" y="1025689"/>
            <a:ext cx="1619578" cy="2174540"/>
          </a:xfrm>
          <a:prstGeom prst="rect">
            <a:avLst/>
          </a:prstGeom>
        </p:spPr>
      </p:pic>
      <p:pic>
        <p:nvPicPr>
          <p:cNvPr id="1027" name="Рисунок 15"/>
          <p:cNvPicPr>
            <a:picLocks noChangeAspect="1" noChangeArrowheads="1"/>
          </p:cNvPicPr>
          <p:nvPr/>
        </p:nvPicPr>
        <p:blipFill>
          <a:blip r:embed="rId4" cstate="print"/>
          <a:srcRect b="10612"/>
          <a:stretch>
            <a:fillRect/>
          </a:stretch>
        </p:blipFill>
        <p:spPr bwMode="auto">
          <a:xfrm>
            <a:off x="5380073" y="3840530"/>
            <a:ext cx="1121473" cy="1649763"/>
          </a:xfrm>
          <a:prstGeom prst="rect">
            <a:avLst/>
          </a:prstGeom>
        </p:spPr>
      </p:pic>
      <p:pic>
        <p:nvPicPr>
          <p:cNvPr id="1028" name="Рисунок 2" descr="IMG_2948.JPG"/>
          <p:cNvPicPr>
            <a:picLocks noChangeAspect="1" noChangeArrowheads="1"/>
          </p:cNvPicPr>
          <p:nvPr/>
        </p:nvPicPr>
        <p:blipFill rotWithShape="1">
          <a:blip r:embed="rId5" cstate="print"/>
          <a:srcRect l="8837" t="4110" r="11713" b="11162"/>
          <a:stretch/>
        </p:blipFill>
        <p:spPr bwMode="auto">
          <a:xfrm>
            <a:off x="8089222" y="3616330"/>
            <a:ext cx="1858496" cy="225654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6541" y="1133737"/>
            <a:ext cx="1983861" cy="134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843204" y="2878771"/>
            <a:ext cx="23222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latin typeface="+mj-lt"/>
                <a:cs typeface="Arial" charset="0"/>
              </a:rPr>
              <a:t>Кристаллический слиток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814446" y="2380168"/>
            <a:ext cx="23222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800">
                <a:latin typeface="+mj-lt"/>
                <a:cs typeface="Arial" charset="0"/>
              </a:defRPr>
            </a:lvl1pPr>
          </a:lstStyle>
          <a:p>
            <a:r>
              <a:rPr lang="ru-RU" sz="1800" dirty="0"/>
              <a:t>Быстрозакаленный сплав - лента</a:t>
            </a:r>
          </a:p>
        </p:txBody>
      </p:sp>
      <p:pic>
        <p:nvPicPr>
          <p:cNvPr id="23" name="Рисунок 22" descr="362859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5821" y="3866434"/>
            <a:ext cx="1473578" cy="1105184"/>
          </a:xfrm>
          <a:prstGeom prst="rect">
            <a:avLst/>
          </a:prstGeom>
        </p:spPr>
      </p:pic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8081824" y="5492649"/>
            <a:ext cx="18584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400">
                <a:latin typeface="+mj-lt"/>
                <a:cs typeface="Arial" charset="0"/>
              </a:defRPr>
            </a:lvl1pPr>
          </a:lstStyle>
          <a:p>
            <a:r>
              <a:rPr lang="ru-RU" sz="1800" b="1" dirty="0"/>
              <a:t>Термообработка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5387473" y="5458973"/>
            <a:ext cx="11214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400" b="1">
                <a:latin typeface="+mj-lt"/>
                <a:cs typeface="Arial" charset="0"/>
              </a:defRPr>
            </a:lvl1pPr>
          </a:lstStyle>
          <a:p>
            <a:r>
              <a:rPr lang="ru-RU" sz="1800" b="0" dirty="0"/>
              <a:t>Размол</a:t>
            </a:r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1729181" y="4962643"/>
            <a:ext cx="23222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err="1">
                <a:latin typeface="+mj-lt"/>
                <a:cs typeface="Arial" charset="0"/>
              </a:rPr>
              <a:t>Нанокристаллический</a:t>
            </a:r>
            <a:r>
              <a:rPr lang="ru-RU" dirty="0">
                <a:latin typeface="+mj-lt"/>
                <a:cs typeface="Arial" charset="0"/>
              </a:rPr>
              <a:t> </a:t>
            </a:r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3834814" y="3155769"/>
            <a:ext cx="4191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400">
                <a:latin typeface="+mj-lt"/>
                <a:cs typeface="Arial" charset="0"/>
              </a:defRPr>
            </a:lvl1pPr>
          </a:lstStyle>
          <a:p>
            <a:r>
              <a:rPr lang="ru-RU" sz="1800" dirty="0"/>
              <a:t>Сверхбыстрая закалка </a:t>
            </a:r>
            <a:endParaRPr lang="en-US" sz="18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1581805" y="5217417"/>
            <a:ext cx="2533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latin typeface="+mj-lt"/>
                <a:cs typeface="Arial" charset="0"/>
              </a:rPr>
              <a:t>порошок</a:t>
            </a:r>
            <a:r>
              <a:rPr lang="en-US" dirty="0">
                <a:latin typeface="+mj-lt"/>
                <a:cs typeface="Arial" charset="0"/>
              </a:rPr>
              <a:t> </a:t>
            </a:r>
            <a:r>
              <a:rPr lang="ru-RU" dirty="0">
                <a:latin typeface="+mj-lt"/>
                <a:cs typeface="Arial" charset="0"/>
              </a:rPr>
              <a:t>или паста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662601" y="964502"/>
            <a:ext cx="220605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dirty="0">
                <a:latin typeface="+mj-lt"/>
              </a:rPr>
              <a:t>Процесс производства</a:t>
            </a:r>
          </a:p>
        </p:txBody>
      </p:sp>
      <p:pic>
        <p:nvPicPr>
          <p:cNvPr id="44" name="Picture 4" descr="https://pp.vk.me/c615731/v615731261/40c4/0bQSM885Hbo.jpg">
            <a:extLst>
              <a:ext uri="{FF2B5EF4-FFF2-40B4-BE49-F238E27FC236}">
                <a16:creationId xmlns:a16="http://schemas.microsoft.com/office/drawing/2014/main" id="{5B2FD9C9-F7B7-4696-9BE1-254EFCF71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941506" y="1386134"/>
            <a:ext cx="2125655" cy="1594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C571E1EF-99D2-4DA5-9699-A08BD76AECE9}"/>
              </a:ext>
            </a:extLst>
          </p:cNvPr>
          <p:cNvSpPr/>
          <p:nvPr/>
        </p:nvSpPr>
        <p:spPr>
          <a:xfrm>
            <a:off x="4432214" y="1687668"/>
            <a:ext cx="432048" cy="1026114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6" name="Стрелка: вправо 45">
            <a:extLst>
              <a:ext uri="{FF2B5EF4-FFF2-40B4-BE49-F238E27FC236}">
                <a16:creationId xmlns:a16="http://schemas.microsoft.com/office/drawing/2014/main" id="{803B7CFF-36B5-4137-BD7D-F78AE9996411}"/>
              </a:ext>
            </a:extLst>
          </p:cNvPr>
          <p:cNvSpPr/>
          <p:nvPr/>
        </p:nvSpPr>
        <p:spPr>
          <a:xfrm>
            <a:off x="7236133" y="1693923"/>
            <a:ext cx="432048" cy="1026114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C123E0-E4D3-47F3-8D54-65BA0873B156}"/>
              </a:ext>
            </a:extLst>
          </p:cNvPr>
          <p:cNvSpPr/>
          <p:nvPr/>
        </p:nvSpPr>
        <p:spPr>
          <a:xfrm>
            <a:off x="5317605" y="3455687"/>
            <a:ext cx="1330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+mj-lt"/>
              </a:rPr>
              <a:t>~</a:t>
            </a:r>
            <a:r>
              <a:rPr lang="en-US" dirty="0">
                <a:latin typeface="+mj-lt"/>
              </a:rPr>
              <a:t> </a:t>
            </a:r>
            <a:r>
              <a:rPr lang="ru-RU" dirty="0">
                <a:latin typeface="+mj-lt"/>
              </a:rPr>
              <a:t>10</a:t>
            </a:r>
            <a:r>
              <a:rPr lang="en-US" baseline="30000" dirty="0">
                <a:latin typeface="+mj-lt"/>
              </a:rPr>
              <a:t>6</a:t>
            </a:r>
            <a:r>
              <a:rPr lang="ru-RU" dirty="0">
                <a:latin typeface="+mj-lt"/>
              </a:rPr>
              <a:t> град</a:t>
            </a:r>
            <a:r>
              <a:rPr lang="en-US" dirty="0">
                <a:latin typeface="+mj-lt"/>
              </a:rPr>
              <a:t>/c</a:t>
            </a:r>
            <a:endParaRPr lang="ru-RU" dirty="0">
              <a:latin typeface="+mj-lt"/>
            </a:endParaRPr>
          </a:p>
        </p:txBody>
      </p:sp>
      <p:sp>
        <p:nvSpPr>
          <p:cNvPr id="58" name="Стрелка: вправо 57">
            <a:extLst>
              <a:ext uri="{FF2B5EF4-FFF2-40B4-BE49-F238E27FC236}">
                <a16:creationId xmlns:a16="http://schemas.microsoft.com/office/drawing/2014/main" id="{62FBF16E-01E5-4949-934F-C6762D567C0C}"/>
              </a:ext>
            </a:extLst>
          </p:cNvPr>
          <p:cNvSpPr/>
          <p:nvPr/>
        </p:nvSpPr>
        <p:spPr>
          <a:xfrm rot="5400000">
            <a:off x="8700823" y="2686240"/>
            <a:ext cx="432048" cy="1026114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9" name="Стрелка: вправо 58">
            <a:extLst>
              <a:ext uri="{FF2B5EF4-FFF2-40B4-BE49-F238E27FC236}">
                <a16:creationId xmlns:a16="http://schemas.microsoft.com/office/drawing/2014/main" id="{3253FFC0-CEAF-4E24-A891-08C8BE88B9EE}"/>
              </a:ext>
            </a:extLst>
          </p:cNvPr>
          <p:cNvSpPr/>
          <p:nvPr/>
        </p:nvSpPr>
        <p:spPr>
          <a:xfrm rot="10800000">
            <a:off x="7200272" y="4364427"/>
            <a:ext cx="432048" cy="1026114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0" name="Стрелка: вправо 59">
            <a:extLst>
              <a:ext uri="{FF2B5EF4-FFF2-40B4-BE49-F238E27FC236}">
                <a16:creationId xmlns:a16="http://schemas.microsoft.com/office/drawing/2014/main" id="{B4C6A2ED-332F-4394-9AFA-B96FF4BE8A4C}"/>
              </a:ext>
            </a:extLst>
          </p:cNvPr>
          <p:cNvSpPr/>
          <p:nvPr/>
        </p:nvSpPr>
        <p:spPr>
          <a:xfrm rot="10800000">
            <a:off x="4368125" y="4231544"/>
            <a:ext cx="432048" cy="1026114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4217368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944CF-0946-4930-B635-70284316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C604CFD-6763-4117-ADEE-123C400F0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88" y="829056"/>
            <a:ext cx="8802624" cy="4903718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D748F6-0E0D-4F68-8350-EBBB75FB24FA}"/>
              </a:ext>
            </a:extLst>
          </p:cNvPr>
          <p:cNvSpPr/>
          <p:nvPr/>
        </p:nvSpPr>
        <p:spPr>
          <a:xfrm>
            <a:off x="6314440" y="4234180"/>
            <a:ext cx="1490980" cy="106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028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9D82A7D-64A1-4BC3-BDF5-7EC05B93FBCE}"/>
              </a:ext>
            </a:extLst>
          </p:cNvPr>
          <p:cNvGrpSpPr/>
          <p:nvPr/>
        </p:nvGrpSpPr>
        <p:grpSpPr>
          <a:xfrm>
            <a:off x="5694357" y="101700"/>
            <a:ext cx="5427587" cy="6503772"/>
            <a:chOff x="748426" y="177114"/>
            <a:chExt cx="5427587" cy="6503772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66BC9DE0-6556-45B7-990C-0C2878D889A1}"/>
                </a:ext>
              </a:extLst>
            </p:cNvPr>
            <p:cNvGrpSpPr/>
            <p:nvPr/>
          </p:nvGrpSpPr>
          <p:grpSpPr>
            <a:xfrm>
              <a:off x="748426" y="177114"/>
              <a:ext cx="5427587" cy="6503772"/>
              <a:chOff x="2123275" y="110388"/>
              <a:chExt cx="5427587" cy="6503772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6EB7D81A-3461-4E41-BD72-BE15B7347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23275" y="110388"/>
                <a:ext cx="4897450" cy="4242816"/>
              </a:xfrm>
              <a:prstGeom prst="rect">
                <a:avLst/>
              </a:prstGeom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3D0C2E8B-03CB-4B4D-8ACD-8781B91F68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772"/>
              <a:stretch/>
            </p:blipFill>
            <p:spPr>
              <a:xfrm>
                <a:off x="2123275" y="3329940"/>
                <a:ext cx="3894143" cy="3284220"/>
              </a:xfrm>
              <a:prstGeom prst="rect">
                <a:avLst/>
              </a:prstGeom>
            </p:spPr>
          </p:pic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6561122E-0A34-43DE-97A5-3E3FFCBD4561}"/>
                  </a:ext>
                </a:extLst>
              </p:cNvPr>
              <p:cNvSpPr/>
              <p:nvPr/>
            </p:nvSpPr>
            <p:spPr>
              <a:xfrm>
                <a:off x="6017418" y="110388"/>
                <a:ext cx="1533444" cy="46218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E3CD2306-25B6-4AC5-9B4B-8C430A0C0B6C}"/>
                </a:ext>
              </a:extLst>
            </p:cNvPr>
            <p:cNvCxnSpPr/>
            <p:nvPr/>
          </p:nvCxnSpPr>
          <p:spPr>
            <a:xfrm flipV="1">
              <a:off x="3918304" y="241464"/>
              <a:ext cx="0" cy="60048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7704B8-AD13-4D87-AE42-3CB044A46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734" y="1408550"/>
            <a:ext cx="1821922" cy="1202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923E31-705A-4460-ACFB-54337EB2AC14}"/>
              </a:ext>
            </a:extLst>
          </p:cNvPr>
          <p:cNvSpPr txBox="1"/>
          <p:nvPr/>
        </p:nvSpPr>
        <p:spPr>
          <a:xfrm>
            <a:off x="1707792" y="4710787"/>
            <a:ext cx="36244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-25000" dirty="0">
                <a:solidFill>
                  <a:schemeClr val="tx1">
                    <a:lumMod val="65000"/>
                  </a:schemeClr>
                </a:solidFill>
              </a:rPr>
              <a:t>Handbook of activation, transmutation, and radiation damage properties of the elements simulated using FISPACT-II &amp; TENDL-2015; Magnetic Fusion Plants</a:t>
            </a:r>
          </a:p>
          <a:p>
            <a:pPr algn="ctr"/>
            <a:r>
              <a:rPr lang="en-US" baseline="-25000" dirty="0">
                <a:solidFill>
                  <a:schemeClr val="tx1">
                    <a:lumMod val="65000"/>
                  </a:schemeClr>
                </a:solidFill>
              </a:rPr>
              <a:t>Mark R. Gilbert</a:t>
            </a:r>
          </a:p>
          <a:p>
            <a:pPr algn="ctr"/>
            <a:r>
              <a:rPr lang="en-US" baseline="-25000" dirty="0">
                <a:solidFill>
                  <a:schemeClr val="tx1">
                    <a:lumMod val="65000"/>
                  </a:schemeClr>
                </a:solidFill>
              </a:rPr>
              <a:t>Jean-Christophe Sublet</a:t>
            </a:r>
          </a:p>
          <a:p>
            <a:pPr algn="ctr"/>
            <a:endParaRPr lang="en-US" baseline="-25000" dirty="0">
              <a:solidFill>
                <a:schemeClr val="tx1">
                  <a:lumMod val="65000"/>
                </a:schemeClr>
              </a:solidFill>
            </a:endParaRPr>
          </a:p>
          <a:p>
            <a:pPr algn="ctr"/>
            <a:endParaRPr lang="ru-RU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055CC8-D987-4B82-A62F-334D4645FC29}"/>
              </a:ext>
            </a:extLst>
          </p:cNvPr>
          <p:cNvSpPr txBox="1"/>
          <p:nvPr/>
        </p:nvSpPr>
        <p:spPr>
          <a:xfrm>
            <a:off x="9588499" y="1408549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Cu</a:t>
            </a:r>
            <a:endParaRPr lang="ru-RU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EDD1E2-5E21-4AFE-B705-BD44CAA4F2D6}"/>
              </a:ext>
            </a:extLst>
          </p:cNvPr>
          <p:cNvSpPr txBox="1"/>
          <p:nvPr/>
        </p:nvSpPr>
        <p:spPr>
          <a:xfrm>
            <a:off x="9588500" y="4344517"/>
            <a:ext cx="4988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Ni</a:t>
            </a:r>
          </a:p>
          <a:p>
            <a:endParaRPr lang="ru-RU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8F8808-CA44-4684-A39B-BFA6013F8447}"/>
              </a:ext>
            </a:extLst>
          </p:cNvPr>
          <p:cNvSpPr txBox="1"/>
          <p:nvPr/>
        </p:nvSpPr>
        <p:spPr>
          <a:xfrm>
            <a:off x="1540363" y="346719"/>
            <a:ext cx="3959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/>
              <a:t>Малоактивируемость</a:t>
            </a:r>
            <a:r>
              <a:rPr lang="ru-RU" dirty="0"/>
              <a:t> = </a:t>
            </a:r>
          </a:p>
          <a:p>
            <a:pPr algn="ctr"/>
            <a:r>
              <a:rPr lang="ru-RU" dirty="0"/>
              <a:t>Быстрый спад наведенной активности</a:t>
            </a:r>
          </a:p>
        </p:txBody>
      </p:sp>
    </p:spTree>
    <p:extLst>
      <p:ext uri="{BB962C8B-B14F-4D97-AF65-F5344CB8AC3E}">
        <p14:creationId xmlns:p14="http://schemas.microsoft.com/office/powerpoint/2010/main" val="61031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Важно сохранить структуру стали во время процесса соединения материалов</a:t>
            </a:r>
            <a:endParaRPr lang="en-US" sz="3600" dirty="0"/>
          </a:p>
          <a:p>
            <a:endParaRPr lang="ru-RU" sz="36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3701143" y="2960915"/>
            <a:ext cx="940526" cy="9492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130688" y="2960915"/>
            <a:ext cx="1003118" cy="9492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97472" y="4070624"/>
            <a:ext cx="5003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Объединение процесса соединения и ТО стали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0493" y="4045087"/>
            <a:ext cx="48270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effectLst/>
              </a:rPr>
              <a:t>Соединение при температуре ниже температуры перехода </a:t>
            </a:r>
            <a:r>
              <a:rPr lang="en-US" sz="3200" dirty="0"/>
              <a:t>RAFM </a:t>
            </a:r>
            <a:r>
              <a:rPr lang="ru-RU" sz="3200" dirty="0">
                <a:effectLst/>
              </a:rPr>
              <a:t>стали (≈750-800)</a:t>
            </a:r>
            <a:r>
              <a:rPr lang="ru-RU" sz="3200" dirty="0">
                <a:solidFill>
                  <a:srgbClr val="000000"/>
                </a:solidFill>
                <a:effectLst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69684" y="5270953"/>
            <a:ext cx="4503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RUSFER</a:t>
            </a:r>
            <a:r>
              <a:rPr lang="ru-RU" dirty="0"/>
              <a:t> </a:t>
            </a:r>
            <a:r>
              <a:rPr lang="en-US" dirty="0"/>
              <a:t>:</a:t>
            </a:r>
          </a:p>
          <a:p>
            <a:r>
              <a:rPr lang="en-US" dirty="0"/>
              <a:t>1100 C, 60 min =&gt; normalization =&gt; 720 C, 3 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80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2886" y="1724603"/>
            <a:ext cx="4548816" cy="29646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40631"/>
          <a:stretch/>
        </p:blipFill>
        <p:spPr>
          <a:xfrm>
            <a:off x="4112367" y="1724603"/>
            <a:ext cx="1713704" cy="29732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85366" y="4711174"/>
            <a:ext cx="13663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Von Mises [</a:t>
            </a:r>
            <a:r>
              <a:rPr lang="en-US" sz="135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Mpa</a:t>
            </a:r>
            <a:r>
              <a:rPr lang="en-US" sz="135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]</a:t>
            </a:r>
            <a:endParaRPr lang="ru-RU" sz="135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991215" y="3452862"/>
            <a:ext cx="504825" cy="51435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9" name="Прямая со стрелкой 8"/>
          <p:cNvCxnSpPr>
            <a:cxnSpLocks/>
            <a:stCxn id="7" idx="2"/>
          </p:cNvCxnSpPr>
          <p:nvPr/>
        </p:nvCxnSpPr>
        <p:spPr>
          <a:xfrm flipH="1" flipV="1">
            <a:off x="5398122" y="3509425"/>
            <a:ext cx="1593092" cy="20061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85963" y="5210373"/>
            <a:ext cx="51203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</a:schemeClr>
                </a:solidFill>
              </a:rPr>
              <a:t>Y, Huang et.al Thermo-structural design of the European DEMO water-cooled blanket with</a:t>
            </a:r>
          </a:p>
          <a:p>
            <a:r>
              <a:rPr lang="en-US" sz="1050" dirty="0">
                <a:solidFill>
                  <a:schemeClr val="tx1">
                    <a:lumMod val="65000"/>
                  </a:schemeClr>
                </a:solidFill>
              </a:rPr>
              <a:t>a multiscale-</a:t>
            </a:r>
            <a:r>
              <a:rPr lang="en-US" sz="1050" dirty="0" err="1">
                <a:solidFill>
                  <a:schemeClr val="tx1">
                    <a:lumMod val="65000"/>
                  </a:schemeClr>
                </a:solidFill>
              </a:rPr>
              <a:t>multiphysics</a:t>
            </a:r>
            <a:r>
              <a:rPr lang="en-US" sz="1050" dirty="0">
                <a:solidFill>
                  <a:schemeClr val="tx1">
                    <a:lumMod val="65000"/>
                  </a:schemeClr>
                </a:solidFill>
              </a:rPr>
              <a:t> framework</a:t>
            </a:r>
            <a:r>
              <a:rPr lang="ru-RU" sz="1050" dirty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1050" dirty="0">
                <a:solidFill>
                  <a:schemeClr val="tx1">
                    <a:lumMod val="65000"/>
                  </a:schemeClr>
                </a:solidFill>
              </a:rPr>
              <a:t>Fusion Engineering and Design 135 (2018) 31–41</a:t>
            </a:r>
            <a:endParaRPr lang="ru-RU" sz="1050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12DBC527-7BA0-4B1B-A834-BD6DA9F20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69" y="1587509"/>
            <a:ext cx="2336798" cy="32251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C1F96D9-1DE9-4883-A162-EEF5ED004AF1}"/>
              </a:ext>
            </a:extLst>
          </p:cNvPr>
          <p:cNvSpPr/>
          <p:nvPr/>
        </p:nvSpPr>
        <p:spPr>
          <a:xfrm>
            <a:off x="2385963" y="5532382"/>
            <a:ext cx="81564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</a:schemeClr>
                </a:solidFill>
              </a:rPr>
              <a:t>Yu. </a:t>
            </a:r>
            <a:r>
              <a:rPr lang="en-US" sz="1050" dirty="0" err="1">
                <a:solidFill>
                  <a:schemeClr val="tx1">
                    <a:lumMod val="65000"/>
                  </a:schemeClr>
                </a:solidFill>
              </a:rPr>
              <a:t>Igitkhanov</a:t>
            </a:r>
            <a:r>
              <a:rPr lang="en-US" sz="1050" dirty="0">
                <a:solidFill>
                  <a:schemeClr val="tx1">
                    <a:lumMod val="65000"/>
                  </a:schemeClr>
                </a:solidFill>
              </a:rPr>
              <a:t> et.al Applicability of tungsten/EUROFER blanket module for the DEMO first wall Journal of Nuclear Materials 438 (2013) S440–S444</a:t>
            </a:r>
            <a:endParaRPr lang="ru-RU" sz="105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A01CD31-3D43-4CD3-B444-0A1E704C993D}"/>
              </a:ext>
            </a:extLst>
          </p:cNvPr>
          <p:cNvSpPr/>
          <p:nvPr/>
        </p:nvSpPr>
        <p:spPr>
          <a:xfrm>
            <a:off x="4843268" y="2703620"/>
            <a:ext cx="504825" cy="51435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6162E4D-4F59-4A4B-A564-FDFD40562136}"/>
              </a:ext>
            </a:extLst>
          </p:cNvPr>
          <p:cNvCxnSpPr>
            <a:cxnSpLocks/>
          </p:cNvCxnSpPr>
          <p:nvPr/>
        </p:nvCxnSpPr>
        <p:spPr>
          <a:xfrm flipH="1" flipV="1">
            <a:off x="4112367" y="2504586"/>
            <a:ext cx="730900" cy="33936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163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8A591-2651-4AD4-94BF-91CC75E5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427" y="-16437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“</a:t>
            </a:r>
            <a:r>
              <a:rPr lang="ru-RU" sz="3200" dirty="0"/>
              <a:t>Умный</a:t>
            </a:r>
            <a:r>
              <a:rPr lang="en-US" sz="3200" dirty="0"/>
              <a:t>”</a:t>
            </a:r>
            <a:r>
              <a:rPr lang="ru-RU" sz="3200" dirty="0"/>
              <a:t> сплав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F5A7CEF-1E63-41DC-841E-70E399BAE639}"/>
              </a:ext>
            </a:extLst>
          </p:cNvPr>
          <p:cNvSpPr txBox="1">
            <a:spLocks/>
          </p:cNvSpPr>
          <p:nvPr/>
        </p:nvSpPr>
        <p:spPr>
          <a:xfrm>
            <a:off x="2613388" y="2540189"/>
            <a:ext cx="6776665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/>
              <a:t>Окисление</a:t>
            </a:r>
            <a:endParaRPr lang="en-US" sz="2800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02E50CA-6E80-46CC-9090-B9213AD1FEA0}"/>
              </a:ext>
            </a:extLst>
          </p:cNvPr>
          <p:cNvSpPr txBox="1">
            <a:spLocks/>
          </p:cNvSpPr>
          <p:nvPr/>
        </p:nvSpPr>
        <p:spPr>
          <a:xfrm>
            <a:off x="4283365" y="3429887"/>
            <a:ext cx="3190893" cy="365469"/>
          </a:xfrm>
          <a:prstGeom prst="rect">
            <a:avLst/>
          </a:prstGeom>
        </p:spPr>
        <p:txBody>
          <a:bodyPr/>
          <a:lstStyle>
            <a:lvl1pPr marL="314325" indent="-314325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b="1" kern="0" dirty="0"/>
              <a:t>1000</a:t>
            </a:r>
            <a:r>
              <a:rPr lang="en-US" b="1" kern="0" baseline="30000" dirty="0"/>
              <a:t>o</a:t>
            </a:r>
            <a:r>
              <a:rPr lang="en-US" b="1" kern="0" dirty="0"/>
              <a:t>C,  1 bar, 80 vol.% Ar+20 vol.% O</a:t>
            </a:r>
            <a:r>
              <a:rPr lang="en-US" b="1" kern="0" baseline="-25000" dirty="0"/>
              <a:t>2</a:t>
            </a:r>
            <a:r>
              <a:rPr lang="en-US" b="1" kern="0" dirty="0"/>
              <a:t>, 10 hours</a:t>
            </a:r>
            <a:r>
              <a:rPr lang="en-US" b="1" kern="0" baseline="-25000" dirty="0"/>
              <a:t> 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D28ADC9A-4113-4CA1-8013-B91BA11ACD98}"/>
              </a:ext>
            </a:extLst>
          </p:cNvPr>
          <p:cNvGrpSpPr/>
          <p:nvPr/>
        </p:nvGrpSpPr>
        <p:grpSpPr>
          <a:xfrm>
            <a:off x="8013531" y="4002391"/>
            <a:ext cx="1930658" cy="2086516"/>
            <a:chOff x="5953710" y="3974202"/>
            <a:chExt cx="1930658" cy="2086516"/>
          </a:xfrm>
        </p:grpSpPr>
        <p:pic>
          <p:nvPicPr>
            <p:cNvPr id="7" name="Picture 39">
              <a:extLst>
                <a:ext uri="{FF2B5EF4-FFF2-40B4-BE49-F238E27FC236}">
                  <a16:creationId xmlns:a16="http://schemas.microsoft.com/office/drawing/2014/main" id="{0F0AE701-3784-4446-BB59-2BF64C90C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710" y="3974202"/>
              <a:ext cx="1930658" cy="2084911"/>
            </a:xfrm>
            <a:prstGeom prst="rect">
              <a:avLst/>
            </a:prstGeom>
          </p:spPr>
        </p:pic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21B92A91-1A23-4F86-B720-64AEFCEC9181}"/>
                </a:ext>
              </a:extLst>
            </p:cNvPr>
            <p:cNvGrpSpPr/>
            <p:nvPr/>
          </p:nvGrpSpPr>
          <p:grpSpPr>
            <a:xfrm>
              <a:off x="6389265" y="5634960"/>
              <a:ext cx="1085915" cy="425758"/>
              <a:chOff x="6331623" y="5270033"/>
              <a:chExt cx="1085915" cy="425758"/>
            </a:xfrm>
          </p:grpSpPr>
          <p:grpSp>
            <p:nvGrpSpPr>
              <p:cNvPr id="9" name="Group 56">
                <a:extLst>
                  <a:ext uri="{FF2B5EF4-FFF2-40B4-BE49-F238E27FC236}">
                    <a16:creationId xmlns:a16="http://schemas.microsoft.com/office/drawing/2014/main" id="{B91EC156-BE61-4599-BAD2-7BD6F2182139}"/>
                  </a:ext>
                </a:extLst>
              </p:cNvPr>
              <p:cNvGrpSpPr/>
              <p:nvPr/>
            </p:nvGrpSpPr>
            <p:grpSpPr>
              <a:xfrm>
                <a:off x="6331623" y="5550348"/>
                <a:ext cx="1085915" cy="135165"/>
                <a:chOff x="1422603" y="5972456"/>
                <a:chExt cx="1384956" cy="135165"/>
              </a:xfrm>
            </p:grpSpPr>
            <p:cxnSp>
              <p:nvCxnSpPr>
                <p:cNvPr id="11" name="Gerade Verbindung 33">
                  <a:extLst>
                    <a:ext uri="{FF2B5EF4-FFF2-40B4-BE49-F238E27FC236}">
                      <a16:creationId xmlns:a16="http://schemas.microsoft.com/office/drawing/2014/main" id="{CF246EC9-60E8-4377-B864-14F9C3934C6C}"/>
                    </a:ext>
                  </a:extLst>
                </p:cNvPr>
                <p:cNvCxnSpPr/>
                <p:nvPr/>
              </p:nvCxnSpPr>
              <p:spPr>
                <a:xfrm>
                  <a:off x="1422603" y="6040038"/>
                  <a:ext cx="1384955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Gerade Verbindung 34">
                  <a:extLst>
                    <a:ext uri="{FF2B5EF4-FFF2-40B4-BE49-F238E27FC236}">
                      <a16:creationId xmlns:a16="http://schemas.microsoft.com/office/drawing/2014/main" id="{C5454919-F505-493C-AA05-4014F4870552}"/>
                    </a:ext>
                  </a:extLst>
                </p:cNvPr>
                <p:cNvCxnSpPr/>
                <p:nvPr/>
              </p:nvCxnSpPr>
              <p:spPr>
                <a:xfrm flipV="1">
                  <a:off x="1431999" y="5972456"/>
                  <a:ext cx="0" cy="135165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35">
                  <a:extLst>
                    <a:ext uri="{FF2B5EF4-FFF2-40B4-BE49-F238E27FC236}">
                      <a16:creationId xmlns:a16="http://schemas.microsoft.com/office/drawing/2014/main" id="{1CFD220D-63B2-452C-B10D-CA5354653DD7}"/>
                    </a:ext>
                  </a:extLst>
                </p:cNvPr>
                <p:cNvCxnSpPr/>
                <p:nvPr/>
              </p:nvCxnSpPr>
              <p:spPr>
                <a:xfrm flipV="1">
                  <a:off x="2807559" y="5972456"/>
                  <a:ext cx="0" cy="135165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feld 36">
                <a:extLst>
                  <a:ext uri="{FF2B5EF4-FFF2-40B4-BE49-F238E27FC236}">
                    <a16:creationId xmlns:a16="http://schemas.microsoft.com/office/drawing/2014/main" id="{73949483-B3A3-46AE-ADE4-02CB059271CA}"/>
                  </a:ext>
                </a:extLst>
              </p:cNvPr>
              <p:cNvSpPr txBox="1"/>
              <p:nvPr/>
            </p:nvSpPr>
            <p:spPr>
              <a:xfrm>
                <a:off x="6351891" y="5270033"/>
                <a:ext cx="959581" cy="425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600"/>
                  </a:lnSpc>
                </a:pPr>
                <a:r>
                  <a:rPr lang="de-DE" sz="2200" dirty="0">
                    <a:solidFill>
                      <a:schemeClr val="bg1"/>
                    </a:solidFill>
                  </a:rPr>
                  <a:t>4</a:t>
                </a:r>
                <a:r>
                  <a:rPr lang="ru-RU" sz="2200" dirty="0">
                    <a:solidFill>
                      <a:schemeClr val="bg1"/>
                    </a:solidFill>
                  </a:rPr>
                  <a:t> </a:t>
                </a:r>
                <a:r>
                  <a:rPr lang="de-DE" sz="2200" dirty="0">
                    <a:solidFill>
                      <a:schemeClr val="bg1"/>
                    </a:solidFill>
                  </a:rPr>
                  <a:t>mm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12A9F3A7-6742-41B5-8907-3662421A2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96" y="1562226"/>
            <a:ext cx="2127931" cy="213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6">
            <a:extLst>
              <a:ext uri="{FF2B5EF4-FFF2-40B4-BE49-F238E27FC236}">
                <a16:creationId xmlns:a16="http://schemas.microsoft.com/office/drawing/2014/main" id="{DACB1C76-7461-4133-A709-42ECDF7E0070}"/>
              </a:ext>
            </a:extLst>
          </p:cNvPr>
          <p:cNvSpPr txBox="1"/>
          <p:nvPr/>
        </p:nvSpPr>
        <p:spPr>
          <a:xfrm>
            <a:off x="7317382" y="1309559"/>
            <a:ext cx="3392655" cy="450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2600"/>
              </a:lnSpc>
              <a:defRPr sz="3200" b="1"/>
            </a:lvl1pPr>
          </a:lstStyle>
          <a:p>
            <a:r>
              <a:rPr lang="de-DE" dirty="0"/>
              <a:t>W-10Cr-0,1Y </a:t>
            </a:r>
            <a:r>
              <a:rPr lang="de-DE" dirty="0" err="1"/>
              <a:t>alloy</a:t>
            </a:r>
            <a:endParaRPr lang="en-US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EB7DE77-6E9A-44AE-8656-C4985D565A64}"/>
              </a:ext>
            </a:extLst>
          </p:cNvPr>
          <p:cNvSpPr txBox="1"/>
          <p:nvPr/>
        </p:nvSpPr>
        <p:spPr>
          <a:xfrm>
            <a:off x="1721087" y="1108187"/>
            <a:ext cx="2716748" cy="450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de-DE" sz="3200" b="1" dirty="0"/>
              <a:t>Pure W</a:t>
            </a:r>
            <a:endParaRPr lang="en-US" sz="3200" b="1" dirty="0"/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2EC59850-B9EA-4FEC-8069-60A80D9994A8}"/>
              </a:ext>
            </a:extLst>
          </p:cNvPr>
          <p:cNvGrpSpPr/>
          <p:nvPr/>
        </p:nvGrpSpPr>
        <p:grpSpPr>
          <a:xfrm>
            <a:off x="1980371" y="3811152"/>
            <a:ext cx="2219411" cy="2202206"/>
            <a:chOff x="5808973" y="1812734"/>
            <a:chExt cx="2219411" cy="2202206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98C4D8A9-348E-4AB0-9CA0-0189CC0DE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973" y="1812734"/>
              <a:ext cx="2219411" cy="2202206"/>
            </a:xfrm>
            <a:prstGeom prst="rect">
              <a:avLst/>
            </a:prstGeom>
          </p:spPr>
        </p:pic>
        <p:grpSp>
          <p:nvGrpSpPr>
            <p:cNvPr id="19" name="Group 15">
              <a:extLst>
                <a:ext uri="{FF2B5EF4-FFF2-40B4-BE49-F238E27FC236}">
                  <a16:creationId xmlns:a16="http://schemas.microsoft.com/office/drawing/2014/main" id="{30E707A9-82C8-4470-A941-2151B71796C0}"/>
                </a:ext>
              </a:extLst>
            </p:cNvPr>
            <p:cNvGrpSpPr/>
            <p:nvPr/>
          </p:nvGrpSpPr>
          <p:grpSpPr>
            <a:xfrm>
              <a:off x="5845702" y="3798353"/>
              <a:ext cx="927883" cy="162368"/>
              <a:chOff x="7077734" y="3483782"/>
              <a:chExt cx="927883" cy="288561"/>
            </a:xfrm>
          </p:grpSpPr>
          <p:cxnSp>
            <p:nvCxnSpPr>
              <p:cNvPr id="21" name="Gerade Verbindung 33">
                <a:extLst>
                  <a:ext uri="{FF2B5EF4-FFF2-40B4-BE49-F238E27FC236}">
                    <a16:creationId xmlns:a16="http://schemas.microsoft.com/office/drawing/2014/main" id="{4A508EE2-9642-498A-8D3D-3D7254277720}"/>
                  </a:ext>
                </a:extLst>
              </p:cNvPr>
              <p:cNvCxnSpPr/>
              <p:nvPr/>
            </p:nvCxnSpPr>
            <p:spPr>
              <a:xfrm>
                <a:off x="7077734" y="3628062"/>
                <a:ext cx="927883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34">
                <a:extLst>
                  <a:ext uri="{FF2B5EF4-FFF2-40B4-BE49-F238E27FC236}">
                    <a16:creationId xmlns:a16="http://schemas.microsoft.com/office/drawing/2014/main" id="{49432363-6D57-4A8E-BC14-5A6624F16D37}"/>
                  </a:ext>
                </a:extLst>
              </p:cNvPr>
              <p:cNvCxnSpPr/>
              <p:nvPr/>
            </p:nvCxnSpPr>
            <p:spPr>
              <a:xfrm flipV="1">
                <a:off x="7088311" y="3483782"/>
                <a:ext cx="0" cy="288561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34">
                <a:extLst>
                  <a:ext uri="{FF2B5EF4-FFF2-40B4-BE49-F238E27FC236}">
                    <a16:creationId xmlns:a16="http://schemas.microsoft.com/office/drawing/2014/main" id="{F90AD7B9-4EE5-43B5-978B-2212BB72BB62}"/>
                  </a:ext>
                </a:extLst>
              </p:cNvPr>
              <p:cNvCxnSpPr/>
              <p:nvPr/>
            </p:nvCxnSpPr>
            <p:spPr>
              <a:xfrm flipV="1">
                <a:off x="8002711" y="3483782"/>
                <a:ext cx="0" cy="288561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feld 36">
              <a:extLst>
                <a:ext uri="{FF2B5EF4-FFF2-40B4-BE49-F238E27FC236}">
                  <a16:creationId xmlns:a16="http://schemas.microsoft.com/office/drawing/2014/main" id="{6634F314-EEED-45AF-9878-37A4436F43B9}"/>
                </a:ext>
              </a:extLst>
            </p:cNvPr>
            <p:cNvSpPr txBox="1"/>
            <p:nvPr/>
          </p:nvSpPr>
          <p:spPr>
            <a:xfrm>
              <a:off x="5944392" y="3589836"/>
              <a:ext cx="791997" cy="3334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de-DE" sz="2200" dirty="0">
                  <a:solidFill>
                    <a:schemeClr val="bg1"/>
                  </a:solidFill>
                </a:rPr>
                <a:t>5</a:t>
              </a:r>
              <a:r>
                <a:rPr lang="ru-RU" sz="2200" dirty="0">
                  <a:solidFill>
                    <a:schemeClr val="bg1"/>
                  </a:solidFill>
                </a:rPr>
                <a:t> </a:t>
              </a:r>
              <a:r>
                <a:rPr lang="de-DE" sz="2200" dirty="0">
                  <a:solidFill>
                    <a:schemeClr val="bg1"/>
                  </a:solidFill>
                </a:rPr>
                <a:t>mm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9">
            <a:extLst>
              <a:ext uri="{FF2B5EF4-FFF2-40B4-BE49-F238E27FC236}">
                <a16:creationId xmlns:a16="http://schemas.microsoft.com/office/drawing/2014/main" id="{3A5B5489-C052-4063-BE63-D1184FA330EC}"/>
              </a:ext>
            </a:extLst>
          </p:cNvPr>
          <p:cNvGrpSpPr/>
          <p:nvPr/>
        </p:nvGrpSpPr>
        <p:grpSpPr>
          <a:xfrm>
            <a:off x="8013531" y="1738737"/>
            <a:ext cx="1813560" cy="2133600"/>
            <a:chOff x="1403648" y="4067480"/>
            <a:chExt cx="1813560" cy="2133600"/>
          </a:xfrm>
        </p:grpSpPr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AF04A87D-F6CC-44C7-9D57-7B7FDB97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4067480"/>
              <a:ext cx="1813560" cy="2133600"/>
            </a:xfrm>
            <a:prstGeom prst="rect">
              <a:avLst/>
            </a:prstGeom>
          </p:spPr>
        </p:pic>
        <p:grpSp>
          <p:nvGrpSpPr>
            <p:cNvPr id="26" name="Group 3">
              <a:extLst>
                <a:ext uri="{FF2B5EF4-FFF2-40B4-BE49-F238E27FC236}">
                  <a16:creationId xmlns:a16="http://schemas.microsoft.com/office/drawing/2014/main" id="{A4CFEFD3-FE44-47FE-BF9B-52309A863903}"/>
                </a:ext>
              </a:extLst>
            </p:cNvPr>
            <p:cNvGrpSpPr/>
            <p:nvPr/>
          </p:nvGrpSpPr>
          <p:grpSpPr>
            <a:xfrm>
              <a:off x="1767759" y="5728486"/>
              <a:ext cx="1085915" cy="436818"/>
              <a:chOff x="1907703" y="5716659"/>
              <a:chExt cx="1384956" cy="436818"/>
            </a:xfrm>
          </p:grpSpPr>
          <p:grpSp>
            <p:nvGrpSpPr>
              <p:cNvPr id="27" name="Group 19">
                <a:extLst>
                  <a:ext uri="{FF2B5EF4-FFF2-40B4-BE49-F238E27FC236}">
                    <a16:creationId xmlns:a16="http://schemas.microsoft.com/office/drawing/2014/main" id="{647B5376-BE28-4E07-B8B9-860FA5F1167D}"/>
                  </a:ext>
                </a:extLst>
              </p:cNvPr>
              <p:cNvGrpSpPr/>
              <p:nvPr/>
            </p:nvGrpSpPr>
            <p:grpSpPr>
              <a:xfrm>
                <a:off x="1907703" y="6018312"/>
                <a:ext cx="1384956" cy="135165"/>
                <a:chOff x="1422603" y="5972456"/>
                <a:chExt cx="1384956" cy="135165"/>
              </a:xfrm>
            </p:grpSpPr>
            <p:cxnSp>
              <p:nvCxnSpPr>
                <p:cNvPr id="29" name="Gerade Verbindung 33">
                  <a:extLst>
                    <a:ext uri="{FF2B5EF4-FFF2-40B4-BE49-F238E27FC236}">
                      <a16:creationId xmlns:a16="http://schemas.microsoft.com/office/drawing/2014/main" id="{357941B4-E15B-4317-9136-B9EDAF6D05F5}"/>
                    </a:ext>
                  </a:extLst>
                </p:cNvPr>
                <p:cNvCxnSpPr/>
                <p:nvPr/>
              </p:nvCxnSpPr>
              <p:spPr>
                <a:xfrm>
                  <a:off x="1422603" y="6040038"/>
                  <a:ext cx="1384955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Gerade Verbindung 34">
                  <a:extLst>
                    <a:ext uri="{FF2B5EF4-FFF2-40B4-BE49-F238E27FC236}">
                      <a16:creationId xmlns:a16="http://schemas.microsoft.com/office/drawing/2014/main" id="{D039B64F-40E5-4AA0-91BC-F5DAA0CF0ABE}"/>
                    </a:ext>
                  </a:extLst>
                </p:cNvPr>
                <p:cNvCxnSpPr/>
                <p:nvPr/>
              </p:nvCxnSpPr>
              <p:spPr>
                <a:xfrm flipV="1">
                  <a:off x="1431999" y="5972456"/>
                  <a:ext cx="0" cy="135165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Gerade Verbindung 35">
                  <a:extLst>
                    <a:ext uri="{FF2B5EF4-FFF2-40B4-BE49-F238E27FC236}">
                      <a16:creationId xmlns:a16="http://schemas.microsoft.com/office/drawing/2014/main" id="{0DE38DE2-8212-4573-BEA5-9ED554C0B718}"/>
                    </a:ext>
                  </a:extLst>
                </p:cNvPr>
                <p:cNvCxnSpPr/>
                <p:nvPr/>
              </p:nvCxnSpPr>
              <p:spPr>
                <a:xfrm flipV="1">
                  <a:off x="2807559" y="5972456"/>
                  <a:ext cx="0" cy="135165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feld 36">
                <a:extLst>
                  <a:ext uri="{FF2B5EF4-FFF2-40B4-BE49-F238E27FC236}">
                    <a16:creationId xmlns:a16="http://schemas.microsoft.com/office/drawing/2014/main" id="{EF4E796E-90F7-49C1-9A9E-D181EDAEB1EA}"/>
                  </a:ext>
                </a:extLst>
              </p:cNvPr>
              <p:cNvSpPr txBox="1"/>
              <p:nvPr/>
            </p:nvSpPr>
            <p:spPr>
              <a:xfrm>
                <a:off x="1975081" y="5716659"/>
                <a:ext cx="1223832" cy="425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600"/>
                  </a:lnSpc>
                </a:pPr>
                <a:r>
                  <a:rPr lang="de-DE" sz="2200" dirty="0">
                    <a:solidFill>
                      <a:schemeClr val="bg1"/>
                    </a:solidFill>
                  </a:rPr>
                  <a:t>4</a:t>
                </a:r>
                <a:r>
                  <a:rPr lang="ru-RU" sz="2200" dirty="0">
                    <a:solidFill>
                      <a:schemeClr val="bg1"/>
                    </a:solidFill>
                  </a:rPr>
                  <a:t> </a:t>
                </a:r>
                <a:r>
                  <a:rPr lang="de-DE" sz="2200" dirty="0">
                    <a:solidFill>
                      <a:schemeClr val="bg1"/>
                    </a:solidFill>
                  </a:rPr>
                  <a:t>mm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32" name="Straight Connector 52">
            <a:extLst>
              <a:ext uri="{FF2B5EF4-FFF2-40B4-BE49-F238E27FC236}">
                <a16:creationId xmlns:a16="http://schemas.microsoft.com/office/drawing/2014/main" id="{DEA86D12-D0CC-4DDB-9973-C3AAAD0BB32B}"/>
              </a:ext>
            </a:extLst>
          </p:cNvPr>
          <p:cNvCxnSpPr/>
          <p:nvPr/>
        </p:nvCxnSpPr>
        <p:spPr>
          <a:xfrm>
            <a:off x="3964978" y="2298948"/>
            <a:ext cx="0" cy="12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D9EDA5B-D0FF-4239-B2EC-C5B3AF239B54}"/>
              </a:ext>
            </a:extLst>
          </p:cNvPr>
          <p:cNvSpPr txBox="1"/>
          <p:nvPr/>
        </p:nvSpPr>
        <p:spPr>
          <a:xfrm>
            <a:off x="4519448" y="681377"/>
            <a:ext cx="85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58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7490" y="-447561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 dirty="0"/>
              <a:t>Трудности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164116" y="116516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088978"/>
              </p:ext>
            </p:extLst>
          </p:nvPr>
        </p:nvGraphicFramePr>
        <p:xfrm>
          <a:off x="6558155" y="1349828"/>
          <a:ext cx="4876681" cy="4705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3" name="Точечный рисунок" r:id="rId4" imgW="4133333" imgH="3982006" progId="Paint.Picture">
                  <p:embed/>
                </p:oleObj>
              </mc:Choice>
              <mc:Fallback>
                <p:oleObj name="Точечный рисунок" r:id="rId4" imgW="4133333" imgH="39820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8155" y="1349828"/>
                        <a:ext cx="4876681" cy="47052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1819" y="366712"/>
            <a:ext cx="253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Различие КТР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18781-81EF-4378-84AD-14601E4DCF0E}"/>
              </a:ext>
            </a:extLst>
          </p:cNvPr>
          <p:cNvSpPr txBox="1"/>
          <p:nvPr/>
        </p:nvSpPr>
        <p:spPr>
          <a:xfrm>
            <a:off x="8900840" y="5323506"/>
            <a:ext cx="906017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RUSFER</a:t>
            </a:r>
            <a:endParaRPr lang="ru-RU" dirty="0"/>
          </a:p>
        </p:txBody>
      </p:sp>
      <p:pic>
        <p:nvPicPr>
          <p:cNvPr id="11" name="Объект 3">
            <a:extLst>
              <a:ext uri="{FF2B5EF4-FFF2-40B4-BE49-F238E27FC236}">
                <a16:creationId xmlns:a16="http://schemas.microsoft.com/office/drawing/2014/main" id="{CF8D30C3-0EAA-4C2A-BF03-B721D5E67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836" y="1377069"/>
            <a:ext cx="3335101" cy="460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16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6684" y="1274630"/>
            <a:ext cx="2602523" cy="92657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6684" y="2527966"/>
            <a:ext cx="2602523" cy="8082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Компенсатор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76684" y="3612229"/>
            <a:ext cx="2602523" cy="170597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Steel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6684" y="2201209"/>
            <a:ext cx="2602523" cy="3267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Brazing alloy</a:t>
            </a: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676683" y="3285434"/>
            <a:ext cx="2602523" cy="3267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Brazing alloy</a:t>
            </a:r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596FA6-840D-449F-90F0-A28359E88954}"/>
              </a:ext>
            </a:extLst>
          </p:cNvPr>
          <p:cNvSpPr/>
          <p:nvPr/>
        </p:nvSpPr>
        <p:spPr>
          <a:xfrm>
            <a:off x="1860331" y="1051034"/>
            <a:ext cx="8366235" cy="458251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54EBB-1D1D-4EF0-B739-0CE389501FA5}"/>
              </a:ext>
            </a:extLst>
          </p:cNvPr>
          <p:cNvSpPr txBox="1"/>
          <p:nvPr/>
        </p:nvSpPr>
        <p:spPr>
          <a:xfrm>
            <a:off x="1748924" y="5634481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Нагрев в вакуумной печи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C3BF5C3-53FE-4CFB-956F-CBF1DEB42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4672" y="1850743"/>
            <a:ext cx="1327356" cy="90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CDADBE7-4B09-46CF-8A55-2635178BD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4266" y="2992063"/>
            <a:ext cx="1327356" cy="90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8DE8210-38FF-42E8-8C80-80FFD046D9DE}"/>
              </a:ext>
            </a:extLst>
          </p:cNvPr>
          <p:cNvSpPr/>
          <p:nvPr/>
        </p:nvSpPr>
        <p:spPr>
          <a:xfrm>
            <a:off x="3905835" y="219276"/>
            <a:ext cx="42162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>
                <a:latin typeface="+mj-lt"/>
              </a:rPr>
              <a:t>Высокотемпературная пайка</a:t>
            </a:r>
          </a:p>
        </p:txBody>
      </p:sp>
    </p:spTree>
    <p:extLst>
      <p:ext uri="{BB962C8B-B14F-4D97-AF65-F5344CB8AC3E}">
        <p14:creationId xmlns:p14="http://schemas.microsoft.com/office/powerpoint/2010/main" val="72945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2053604" y="645054"/>
          <a:ext cx="7959305" cy="5365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089779" y="1083418"/>
            <a:ext cx="4812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W</a:t>
            </a:r>
            <a:endParaRPr lang="ru-RU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3201556" y="3801597"/>
            <a:ext cx="12314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RUSFER</a:t>
            </a:r>
            <a:endParaRPr lang="ru-RU" sz="2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52649" y="6291618"/>
            <a:ext cx="8304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latin typeface="+mj-lt"/>
              </a:rPr>
              <a:t>D. </a:t>
            </a:r>
            <a:r>
              <a:rPr lang="en-US" sz="1000" dirty="0" err="1">
                <a:latin typeface="+mj-lt"/>
              </a:rPr>
              <a:t>Bachurina</a:t>
            </a:r>
            <a:r>
              <a:rPr lang="en-US" sz="1000" dirty="0">
                <a:latin typeface="+mj-lt"/>
              </a:rPr>
              <a:t>, A. </a:t>
            </a:r>
            <a:r>
              <a:rPr lang="en-US" sz="1000" dirty="0" err="1">
                <a:latin typeface="+mj-lt"/>
              </a:rPr>
              <a:t>Suchkov</a:t>
            </a:r>
            <a:r>
              <a:rPr lang="en-US" sz="1000" dirty="0">
                <a:latin typeface="+mj-lt"/>
              </a:rPr>
              <a:t> B. Kalin, O. </a:t>
            </a:r>
            <a:r>
              <a:rPr lang="en-US" sz="1000" dirty="0" err="1">
                <a:latin typeface="+mj-lt"/>
              </a:rPr>
              <a:t>Sevriukov</a:t>
            </a:r>
            <a:r>
              <a:rPr lang="en-US" sz="1000" dirty="0">
                <a:latin typeface="+mj-lt"/>
              </a:rPr>
              <a:t>, I. </a:t>
            </a:r>
            <a:r>
              <a:rPr lang="en-US" sz="1000" dirty="0" err="1">
                <a:latin typeface="+mj-lt"/>
              </a:rPr>
              <a:t>Fedotov</a:t>
            </a:r>
            <a:r>
              <a:rPr lang="en-US" sz="1000" dirty="0">
                <a:latin typeface="+mj-lt"/>
              </a:rPr>
              <a:t>, P. </a:t>
            </a:r>
            <a:r>
              <a:rPr lang="en-US" sz="1000" dirty="0" err="1">
                <a:latin typeface="+mj-lt"/>
              </a:rPr>
              <a:t>Dzhumaev</a:t>
            </a:r>
            <a:r>
              <a:rPr lang="en-US" sz="1000" dirty="0">
                <a:latin typeface="+mj-lt"/>
              </a:rPr>
              <a:t>, A. Ivannikov, M. </a:t>
            </a:r>
            <a:r>
              <a:rPr lang="en-US" sz="1000" dirty="0" err="1">
                <a:latin typeface="+mj-lt"/>
              </a:rPr>
              <a:t>Leont’eva-Smirnova</a:t>
            </a:r>
            <a:r>
              <a:rPr lang="en-US" sz="1000" dirty="0">
                <a:latin typeface="+mj-lt"/>
              </a:rPr>
              <a:t>, E. </a:t>
            </a:r>
            <a:r>
              <a:rPr lang="en-US" sz="1000" dirty="0" err="1">
                <a:latin typeface="+mj-lt"/>
              </a:rPr>
              <a:t>Mozhanov</a:t>
            </a:r>
            <a:r>
              <a:rPr lang="en-US" sz="1000" dirty="0">
                <a:latin typeface="+mj-lt"/>
              </a:rPr>
              <a:t> Joining of tungsten with low-activation ferritic–martensitic steel and vanadium alloys for demo reactor, </a:t>
            </a:r>
            <a:r>
              <a:rPr lang="en-US" sz="1000" dirty="0" err="1">
                <a:latin typeface="+mj-lt"/>
              </a:rPr>
              <a:t>Nuc</a:t>
            </a:r>
            <a:r>
              <a:rPr lang="en-US" sz="1000" dirty="0">
                <a:latin typeface="+mj-lt"/>
              </a:rPr>
              <a:t>. Mat. E. Volume 15, May 2018, Pages 135-142</a:t>
            </a:r>
          </a:p>
          <a:p>
            <a:pPr algn="just"/>
            <a:endParaRPr lang="ru-RU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2770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BEB09B8-1190-4291-B0B1-866203770BCA}"/>
              </a:ext>
            </a:extLst>
          </p:cNvPr>
          <p:cNvSpPr/>
          <p:nvPr/>
        </p:nvSpPr>
        <p:spPr>
          <a:xfrm>
            <a:off x="2287930" y="1652287"/>
            <a:ext cx="2257063" cy="10301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Мало-</a:t>
            </a:r>
            <a:r>
              <a:rPr lang="ru-RU" dirty="0" err="1"/>
              <a:t>активируемость</a:t>
            </a:r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C5A704D-198D-44A3-BDE3-0FF852EABC6C}"/>
              </a:ext>
            </a:extLst>
          </p:cNvPr>
          <p:cNvSpPr/>
          <p:nvPr/>
        </p:nvSpPr>
        <p:spPr>
          <a:xfrm>
            <a:off x="4967469" y="1652286"/>
            <a:ext cx="2257063" cy="10301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/>
              <a:t>Низкая температура плавления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2DC2E37-5571-4872-83E9-82FD674A9A65}"/>
              </a:ext>
            </a:extLst>
          </p:cNvPr>
          <p:cNvSpPr/>
          <p:nvPr/>
        </p:nvSpPr>
        <p:spPr>
          <a:xfrm>
            <a:off x="7647008" y="1652285"/>
            <a:ext cx="2257063" cy="10301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/>
              <a:t>Высокая температура эксплуатации</a:t>
            </a:r>
          </a:p>
        </p:txBody>
      </p:sp>
      <p:sp>
        <p:nvSpPr>
          <p:cNvPr id="8" name="Левая фигурная скобка 7">
            <a:extLst>
              <a:ext uri="{FF2B5EF4-FFF2-40B4-BE49-F238E27FC236}">
                <a16:creationId xmlns:a16="http://schemas.microsoft.com/office/drawing/2014/main" id="{B2945B70-B1FF-4AD0-8A9E-8819349B9059}"/>
              </a:ext>
            </a:extLst>
          </p:cNvPr>
          <p:cNvSpPr/>
          <p:nvPr/>
        </p:nvSpPr>
        <p:spPr>
          <a:xfrm rot="16200000">
            <a:off x="5773355" y="207549"/>
            <a:ext cx="529543" cy="7731889"/>
          </a:xfrm>
          <a:prstGeom prst="leftBrace">
            <a:avLst>
              <a:gd name="adj1" fmla="val 7426"/>
              <a:gd name="adj2" fmla="val 4955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CBFC8A3-3542-4955-AC45-5825B49144DD}"/>
              </a:ext>
            </a:extLst>
          </p:cNvPr>
          <p:cNvSpPr/>
          <p:nvPr/>
        </p:nvSpPr>
        <p:spPr>
          <a:xfrm>
            <a:off x="4990617" y="4618299"/>
            <a:ext cx="2233914" cy="914400"/>
          </a:xfrm>
          <a:prstGeom prst="round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Припой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B912CB-7B94-40CF-83EF-BD0FAF60E4C8}"/>
              </a:ext>
            </a:extLst>
          </p:cNvPr>
          <p:cNvSpPr txBox="1"/>
          <p:nvPr/>
        </p:nvSpPr>
        <p:spPr>
          <a:xfrm>
            <a:off x="4632203" y="1965134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                                    +</a:t>
            </a:r>
            <a:endParaRPr lang="ru-RU" sz="24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7FDC194-170E-4F0E-8975-CFC9AA3E11E7}"/>
              </a:ext>
            </a:extLst>
          </p:cNvPr>
          <p:cNvSpPr/>
          <p:nvPr/>
        </p:nvSpPr>
        <p:spPr>
          <a:xfrm>
            <a:off x="4990618" y="2913927"/>
            <a:ext cx="2257063" cy="10301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Лента</a:t>
            </a:r>
          </a:p>
        </p:txBody>
      </p:sp>
    </p:spTree>
    <p:extLst>
      <p:ext uri="{BB962C8B-B14F-4D97-AF65-F5344CB8AC3E}">
        <p14:creationId xmlns:p14="http://schemas.microsoft.com/office/powerpoint/2010/main" val="3196481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8487</TotalTime>
  <Words>858</Words>
  <Application>Microsoft Office PowerPoint</Application>
  <PresentationFormat>Широкоэкранный</PresentationFormat>
  <Paragraphs>270</Paragraphs>
  <Slides>34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Точечный рисунок</vt:lpstr>
      <vt:lpstr>Применение аморфного припоя Ti-Zr-Be для соединения «умного» вольфрамового сплава и стали</vt:lpstr>
      <vt:lpstr>Презентация PowerPoint</vt:lpstr>
      <vt:lpstr>Презентация PowerPoint</vt:lpstr>
      <vt:lpstr>Презентация PowerPoint</vt:lpstr>
      <vt:lpstr>“Умный” сплав</vt:lpstr>
      <vt:lpstr>Трудности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Термоциклирование</vt:lpstr>
      <vt:lpstr>Презентация PowerPoint</vt:lpstr>
      <vt:lpstr>Выводы</vt:lpstr>
      <vt:lpstr>Спасибо за внимание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BRAZING ALLOYS FOR HIGH-TEMPERATURE BRAZING OF TUNGSTEN WITH LOW-ACTIVATED STEEL FOR DEMO APPLICATION</dc:title>
  <dc:creator>Admin</dc:creator>
  <cp:lastModifiedBy>Diana Bachurina</cp:lastModifiedBy>
  <cp:revision>207</cp:revision>
  <dcterms:created xsi:type="dcterms:W3CDTF">2019-01-23T12:35:55Z</dcterms:created>
  <dcterms:modified xsi:type="dcterms:W3CDTF">2020-11-20T16:06:56Z</dcterms:modified>
</cp:coreProperties>
</file>