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5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8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2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6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7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7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0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5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4594B-7D81-4A4C-9DC3-A86ECB6AF24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1C72-D61D-4772-AC6D-B45523368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" y="5450138"/>
            <a:ext cx="12192001" cy="1407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039007" cy="1720943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2039006" y="1818280"/>
            <a:ext cx="8150961" cy="2785906"/>
          </a:xfrm>
        </p:spPr>
        <p:txBody>
          <a:bodyPr>
            <a:noAutofit/>
          </a:bodyPr>
          <a:lstStyle/>
          <a:p>
            <a:r>
              <a:rPr lang="ru-RU" sz="3200" b="1" dirty="0"/>
              <a:t>ИСПЫТАНИЕ МЯГКОГО ВОДНОГО БАКА ДЛЯ ПАССИВНОЙ ЗАЩИТЫ ЭКСПЕРИМЕНТАЛЬНОЙ УСТАНОВКИ РЭД-100 ОТ ФОНОВОГО ИЗЛУЧЕНИЯ НА ПЛОЩАДКЕ </a:t>
            </a:r>
            <a:r>
              <a:rPr lang="ru-RU" sz="3200" b="1" dirty="0" err="1" smtClean="0"/>
              <a:t>КАЭС</a:t>
            </a:r>
            <a:r>
              <a:rPr lang="ru-RU" sz="3200" dirty="0"/>
              <a:t/>
            </a:r>
            <a:br>
              <a:rPr lang="ru-RU" sz="3200" dirty="0"/>
            </a:br>
            <a:endParaRPr lang="uk-U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116" y="0"/>
            <a:ext cx="3755884" cy="1818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006" y="0"/>
            <a:ext cx="2084287" cy="18108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9766" y="4196165"/>
            <a:ext cx="1848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Пинчук </a:t>
            </a:r>
            <a:r>
              <a:rPr lang="ru-RU" sz="2400" dirty="0" err="1" smtClean="0"/>
              <a:t>А.В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err="1" smtClean="0"/>
              <a:t>НИЯУ</a:t>
            </a:r>
            <a:r>
              <a:rPr lang="ru-RU" sz="2400" dirty="0" smtClean="0"/>
              <a:t> МИФИ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44513" y="5027162"/>
            <a:ext cx="345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 имени коллаборации РЭД-100</a:t>
            </a:r>
            <a:endParaRPr lang="ru-RU" dirty="0"/>
          </a:p>
        </p:txBody>
      </p:sp>
      <p:pic>
        <p:nvPicPr>
          <p:cNvPr id="13" name="Picture 2" descr="https://indico.nevod.mephi.ru/images/logo_indico_bw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57" y="5698071"/>
            <a:ext cx="2514600" cy="1028701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outerShdw blurRad="50800" algn="ctr" rotWithShape="0">
              <a:srgbClr val="000000"/>
            </a:outerShdw>
            <a:reflection stA="0" endPos="6500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26057" y="557353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Международная молодежная школа-конференция по ядерной физике и технологиям</a:t>
            </a:r>
          </a:p>
          <a:p>
            <a:pPr algn="ctr"/>
            <a:r>
              <a:rPr lang="en-US" dirty="0" smtClean="0"/>
              <a:t>19-20 </a:t>
            </a:r>
            <a:r>
              <a:rPr lang="en-US" dirty="0"/>
              <a:t>November 2020</a:t>
            </a:r>
          </a:p>
          <a:p>
            <a:pPr algn="ctr"/>
            <a:r>
              <a:rPr lang="en-US" dirty="0"/>
              <a:t>Online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1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15637" y="771896"/>
            <a:ext cx="114240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81750" y="113547"/>
            <a:ext cx="3891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Усовершенствование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326" y="2959510"/>
            <a:ext cx="6309877" cy="355082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889699" y="1035828"/>
            <a:ext cx="4581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/>
              </a:rPr>
              <a:t>З</a:t>
            </a:r>
            <a:r>
              <a:rPr lang="ru-RU" b="0" i="0" dirty="0" smtClean="0">
                <a:effectLst/>
                <a:latin typeface="Roboto"/>
              </a:rPr>
              <a:t>акуплена доска размерами 120х10х0,6</a:t>
            </a:r>
            <a:endParaRPr lang="ru-RU" dirty="0">
              <a:latin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31741" y="1478735"/>
            <a:ext cx="449704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Roboto"/>
                <a:ea typeface="Calibri" panose="020F0502020204030204" pitchFamily="34" charset="0"/>
              </a:rPr>
              <a:t>Закуплена </a:t>
            </a:r>
            <a:r>
              <a:rPr lang="ru-RU" dirty="0">
                <a:latin typeface="Roboto"/>
                <a:ea typeface="Calibri" panose="020F0502020204030204" pitchFamily="34" charset="0"/>
              </a:rPr>
              <a:t>липкая лента </a:t>
            </a:r>
            <a:r>
              <a:rPr lang="ru-RU" dirty="0" err="1">
                <a:latin typeface="Roboto"/>
                <a:ea typeface="Calibri" panose="020F0502020204030204" pitchFamily="34" charset="0"/>
              </a:rPr>
              <a:t>Flex</a:t>
            </a:r>
            <a:r>
              <a:rPr lang="ru-RU" dirty="0">
                <a:latin typeface="Roboto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Roboto"/>
                <a:ea typeface="Calibri" panose="020F0502020204030204" pitchFamily="34" charset="0"/>
              </a:rPr>
              <a:t>Tape</a:t>
            </a:r>
            <a:r>
              <a:rPr lang="ru-RU" dirty="0">
                <a:latin typeface="Roboto"/>
                <a:ea typeface="Calibri" panose="020F0502020204030204" pitchFamily="34" charset="0"/>
              </a:rPr>
              <a:t> (позволяющая заклеивать области корпуса, находящиеся внутри водной среды).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58" y="1090613"/>
            <a:ext cx="3143250" cy="54197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95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938" y="1705415"/>
            <a:ext cx="9501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effectLst/>
                <a:latin typeface="Roboto"/>
              </a:rPr>
              <a:t>Весь комплекс работ был выполнен при поддержке Российского Научного Фонда (</a:t>
            </a:r>
            <a:r>
              <a:rPr lang="ru-RU" sz="2400" b="0" i="0" dirty="0" err="1" smtClean="0">
                <a:effectLst/>
                <a:latin typeface="Roboto"/>
              </a:rPr>
              <a:t>РНФ</a:t>
            </a:r>
            <a:r>
              <a:rPr lang="ru-RU" sz="2400" b="0" i="0" dirty="0" smtClean="0">
                <a:effectLst/>
                <a:latin typeface="Roboto"/>
              </a:rPr>
              <a:t>) и программы повышения конкурентоспособности </a:t>
            </a:r>
            <a:r>
              <a:rPr lang="ru-RU" sz="2400" b="0" i="0" dirty="0" err="1" smtClean="0">
                <a:effectLst/>
                <a:latin typeface="Roboto"/>
              </a:rPr>
              <a:t>НИЯУ</a:t>
            </a:r>
            <a:r>
              <a:rPr lang="ru-RU" sz="2400" b="0" i="0" dirty="0" smtClean="0">
                <a:effectLst/>
                <a:latin typeface="Roboto"/>
              </a:rPr>
              <a:t> МИФИ (</a:t>
            </a:r>
            <a:r>
              <a:rPr lang="ru-RU" sz="2400" b="0" i="0" dirty="0" err="1" smtClean="0">
                <a:effectLst/>
                <a:latin typeface="Roboto"/>
              </a:rPr>
              <a:t>ПКС</a:t>
            </a:r>
            <a:r>
              <a:rPr lang="ru-RU" sz="2400" b="0" i="0" dirty="0" smtClean="0">
                <a:effectLst/>
                <a:latin typeface="Roboto"/>
              </a:rPr>
              <a:t> МИФИ)</a:t>
            </a:r>
          </a:p>
          <a:p>
            <a:pPr algn="ctr"/>
            <a:endParaRPr lang="ru-RU" sz="2400" dirty="0">
              <a:latin typeface="Roboto"/>
            </a:endParaRPr>
          </a:p>
          <a:p>
            <a:pPr algn="ctr"/>
            <a:r>
              <a:rPr lang="ru-RU" sz="2400" dirty="0" smtClean="0">
                <a:latin typeface="Roboto"/>
              </a:rPr>
              <a:t/>
            </a:r>
            <a:br>
              <a:rPr lang="ru-RU" sz="2400" dirty="0" smtClean="0">
                <a:latin typeface="Roboto"/>
              </a:rPr>
            </a:br>
            <a:r>
              <a:rPr lang="ru-RU" sz="2400" b="0" i="0" dirty="0" smtClean="0">
                <a:effectLst/>
                <a:latin typeface="Roboto"/>
              </a:rPr>
              <a:t>Авторы выражают благодарность за финансовую поддержку Российскому научному фонду (грант №18-12-00135, 12.04.2018) и Программе повышения конкурентоспособности </a:t>
            </a:r>
            <a:r>
              <a:rPr lang="ru-RU" sz="2400" b="0" i="0" dirty="0" err="1" smtClean="0">
                <a:effectLst/>
                <a:latin typeface="Roboto"/>
              </a:rPr>
              <a:t>НИЯУ</a:t>
            </a:r>
            <a:r>
              <a:rPr lang="ru-RU" sz="2400" b="0" i="0" dirty="0" smtClean="0">
                <a:effectLst/>
                <a:latin typeface="Roboto"/>
              </a:rPr>
              <a:t> МИФИ (контракт № 02.a03.21.0005, 27.08.2013)</a:t>
            </a:r>
            <a:endParaRPr lang="ru-RU" sz="24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821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388" y="101008"/>
            <a:ext cx="845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Схематический вид пассивной защиты РЭД-100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1303282"/>
            <a:ext cx="8553121" cy="450844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15637" y="771896"/>
            <a:ext cx="114240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384085" y="2516616"/>
            <a:ext cx="3455615" cy="124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/>
              </a:rPr>
              <a:t>Т</a:t>
            </a:r>
            <a:r>
              <a:rPr lang="ru-RU" b="0" i="0" dirty="0" smtClean="0">
                <a:effectLst/>
                <a:latin typeface="Roboto"/>
              </a:rPr>
              <a:t>олщи защитных слоёв воды (~60 см) и меди (~5 см) окружающие детектор со всех сторон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4085" y="4140564"/>
            <a:ext cx="3455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/>
              </a:rPr>
              <a:t>С</a:t>
            </a:r>
            <a:r>
              <a:rPr lang="ru-RU" b="0" i="0" dirty="0" smtClean="0">
                <a:effectLst/>
                <a:latin typeface="Roboto"/>
              </a:rPr>
              <a:t>пециальная сборно-разборная конструкция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8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15637" y="771896"/>
            <a:ext cx="114240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067949"/>
            <a:ext cx="5124450" cy="5457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7358" y="75402"/>
            <a:ext cx="7880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Схематический вид эластичного резервуара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0085" y="2172216"/>
            <a:ext cx="6299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/>
              </a:rPr>
              <a:t>С</a:t>
            </a:r>
            <a:r>
              <a:rPr lang="ru-RU" b="0" i="0" dirty="0" smtClean="0">
                <a:effectLst/>
                <a:latin typeface="Roboto"/>
              </a:rPr>
              <a:t>пециальная </a:t>
            </a:r>
            <a:r>
              <a:rPr lang="ru-RU" b="0" i="0" dirty="0" err="1" smtClean="0">
                <a:effectLst/>
                <a:latin typeface="Roboto"/>
              </a:rPr>
              <a:t>ПВХ</a:t>
            </a:r>
            <a:r>
              <a:rPr lang="ru-RU" b="0" i="0" dirty="0" smtClean="0">
                <a:effectLst/>
                <a:latin typeface="Roboto"/>
              </a:rPr>
              <a:t>-ткань с поверхностной плотностью ~900 г/м^2 (рабочий температурный диапазон: от -30 С до +50 С)</a:t>
            </a:r>
            <a:endParaRPr lang="ru-RU" dirty="0"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0084" y="3391598"/>
            <a:ext cx="6299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Roboto"/>
              </a:rPr>
              <a:t>Полный объём воды в резервуаре: ~10,4 м^3 (без учёта его растяжения), ~11,4 м^3 (с учётом растяжения вблизи нижнего основания ~8-10 см вдоль диаметра)</a:t>
            </a:r>
          </a:p>
        </p:txBody>
      </p:sp>
    </p:spTree>
    <p:extLst>
      <p:ext uri="{BB962C8B-B14F-4D97-AF65-F5344CB8AC3E}">
        <p14:creationId xmlns:p14="http://schemas.microsoft.com/office/powerpoint/2010/main" val="14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15637" y="771896"/>
            <a:ext cx="114240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03067" y="92527"/>
            <a:ext cx="6449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испытание (23 января 2020)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666" y="1565978"/>
            <a:ext cx="5901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effectLst/>
                <a:latin typeface="Roboto"/>
              </a:rPr>
              <a:t>Оригинальная конструкция со сливным патрубком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8666" y="2393263"/>
            <a:ext cx="5481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Roboto"/>
              </a:rPr>
              <a:t>М</a:t>
            </a:r>
            <a:r>
              <a:rPr lang="ru-RU" b="0" i="0" dirty="0" smtClean="0">
                <a:effectLst/>
                <a:latin typeface="Roboto"/>
              </a:rPr>
              <a:t>алые течи вблизи места крепления патрубка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8666" y="3251629"/>
            <a:ext cx="263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Roboto"/>
              </a:rPr>
              <a:t>Уровень воды 80 см</a:t>
            </a:r>
            <a:endParaRPr lang="ru-RU" dirty="0">
              <a:latin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666" y="4078914"/>
            <a:ext cx="744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Roboto"/>
              </a:rPr>
              <a:t>Испытание прекращено. Резервуар отправлен на модификацию.</a:t>
            </a:r>
            <a:endParaRPr lang="ru-RU" dirty="0">
              <a:latin typeface="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994" y="1071992"/>
            <a:ext cx="3774706" cy="554956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76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890" y="82016"/>
            <a:ext cx="6005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испытание (4 марта 2020)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5637" y="771896"/>
            <a:ext cx="114240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334814"/>
            <a:ext cx="3610304" cy="4813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83" y="1334814"/>
            <a:ext cx="3610304" cy="4813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66522" y="1723696"/>
            <a:ext cx="3836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Roboto"/>
              </a:rPr>
              <a:t>Модифицированная конструкция с дополнительными двойными лентами (только красные на фото) со сливным патрубком.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66522" y="3550003"/>
            <a:ext cx="3836276" cy="148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Roboto"/>
              </a:rPr>
              <a:t>Сильное растяжение стенок резервуара (10-12 см вдоль диаметра вблизи основания), малые течи вблизи места крепления патрубка.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5637" y="1334814"/>
            <a:ext cx="7650850" cy="4813738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66522" y="3052348"/>
            <a:ext cx="247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Roboto"/>
              </a:rPr>
              <a:t>Уровень воды 130 см</a:t>
            </a:r>
            <a:endParaRPr lang="ru-RU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243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15637" y="771896"/>
            <a:ext cx="114240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27067" y="103398"/>
            <a:ext cx="720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Третье испытание (15-18 сентября 2020)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7448" y="1956478"/>
            <a:ext cx="4456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Roboto"/>
              </a:rPr>
              <a:t>Модифицированная конструкция с дополнительными двойными лентами (и красные и серые на фото, за исключением слоя у основания), без сливного патрубка.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189223"/>
            <a:ext cx="2994463" cy="532349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42" y="1189223"/>
            <a:ext cx="2994463" cy="532349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567447" y="4035973"/>
            <a:ext cx="4456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Liberation Sans"/>
              </a:rPr>
              <a:t>Места стыков проклеек и наиболее уязвимые места </a:t>
            </a:r>
            <a:r>
              <a:rPr lang="ru-RU" dirty="0" smtClean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Liberation Sans"/>
              </a:rPr>
              <a:t>укреплены </a:t>
            </a:r>
            <a:r>
              <a:rPr lang="ru-RU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Liberation Sans"/>
              </a:rPr>
              <a:t>стяжными ремнями для крепления грузов.  </a:t>
            </a:r>
            <a:endParaRPr lang="ru-RU" dirty="0"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7447" y="3550223"/>
            <a:ext cx="247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Roboto"/>
              </a:rPr>
              <a:t>Уровень воды 200 см</a:t>
            </a:r>
            <a:endParaRPr lang="ru-RU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395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15637" y="771896"/>
            <a:ext cx="114240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90335" y="103036"/>
            <a:ext cx="7371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Третье испытание (анализ повреждений)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414259"/>
            <a:ext cx="3062104" cy="544374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028" y="1312341"/>
            <a:ext cx="7124372" cy="206407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98082" y="960841"/>
            <a:ext cx="269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effectLst/>
                <a:latin typeface="Roboto"/>
              </a:rPr>
              <a:t>Шов с нахлестом ~2 см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32" y="3560650"/>
            <a:ext cx="5853159" cy="329240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752194" y="908412"/>
            <a:ext cx="8439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Данные датчика влажности, установленного в рабочем зале лаборатории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15637" y="771896"/>
            <a:ext cx="114240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03865" y="92526"/>
            <a:ext cx="7647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Четвертое испытание (23-27 октября 2020)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3469" y="1694508"/>
            <a:ext cx="4346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Roboto"/>
              </a:rPr>
              <a:t>Места стыков и разорванный участок заклеены.</a:t>
            </a:r>
            <a:endParaRPr lang="ru-RU" dirty="0">
              <a:latin typeface="Robo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3469" y="2877458"/>
            <a:ext cx="4346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Roboto"/>
              </a:rPr>
              <a:t>Частично остался непроклеенным только слой вблизи нижнего уровня бака</a:t>
            </a:r>
            <a:endParaRPr lang="ru-RU" dirty="0">
              <a:latin typeface="Roboto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9" y="1382231"/>
            <a:ext cx="3457903" cy="451799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493469" y="4337408"/>
            <a:ext cx="4346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Liberation Sans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Liberation Sans"/>
              </a:rPr>
              <a:t>оздана жесткая конструкция </a:t>
            </a:r>
            <a:r>
              <a:rPr lang="ru-RU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Liberation Sans"/>
              </a:rPr>
              <a:t>для основания</a:t>
            </a:r>
            <a:endParaRPr lang="ru-RU" dirty="0">
              <a:latin typeface="Robot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60" y="1382231"/>
            <a:ext cx="3402181" cy="45139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50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15637" y="771896"/>
            <a:ext cx="114240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03865" y="92526"/>
            <a:ext cx="7647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Четвертое испытание (23-27 октября 2020)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011785"/>
            <a:ext cx="3133725" cy="55911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340" y="1011785"/>
            <a:ext cx="3134881" cy="55911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93521" y="1610663"/>
            <a:ext cx="4246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/>
              </a:rPr>
              <a:t>Д</a:t>
            </a:r>
            <a:r>
              <a:rPr lang="ru-RU" b="0" i="0" dirty="0" smtClean="0">
                <a:effectLst/>
                <a:latin typeface="Roboto"/>
              </a:rPr>
              <a:t>оска из </a:t>
            </a:r>
            <a:r>
              <a:rPr lang="ru-RU" b="0" i="0" dirty="0" err="1" smtClean="0">
                <a:effectLst/>
                <a:latin typeface="Roboto"/>
              </a:rPr>
              <a:t>ФСФ</a:t>
            </a:r>
            <a:r>
              <a:rPr lang="ru-RU" b="0" i="0" dirty="0" smtClean="0">
                <a:effectLst/>
                <a:latin typeface="Roboto"/>
              </a:rPr>
              <a:t> размерами 60х10х0,4 стянутая ремнями для крепления грузов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098" y="3540926"/>
            <a:ext cx="4557024" cy="257609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93521" y="2764221"/>
            <a:ext cx="247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Roboto"/>
              </a:rPr>
              <a:t>Уровень воды 300 см</a:t>
            </a:r>
            <a:endParaRPr lang="ru-RU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940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360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Liberation Sans</vt:lpstr>
      <vt:lpstr>Roboto</vt:lpstr>
      <vt:lpstr>Tahoma</vt:lpstr>
      <vt:lpstr>Wingdings</vt:lpstr>
      <vt:lpstr>Тема Office</vt:lpstr>
      <vt:lpstr>ИСПЫТАНИЕ МЯГКОГО ВОДНОГО БАКА ДЛЯ ПАССИВНОЙ ЗАЩИТЫ ЭКСПЕРИМЕНТАЛЬНОЙ УСТАНОВКИ РЭД-100 ОТ ФОНОВОГО ИЗЛУЧЕНИЯ НА ПЛОЩАДКЕ КАЭС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ИСПЫТАНИЕ МЯГКОГО ВОДНОГО БАКА ДЛЯ ПАССИВНОЙ ЗАЩИТЫ ЭКСПЕРИМЕНТАЛЬНОЙ УСТАНОВКИ РЭД-100 ОТ ФОНОВОГО ИЗЛУЧЕНИЯ НА ПЛОЩАДКЕ КАЭС.</dc:title>
  <dc:creator>Пользователь</dc:creator>
  <cp:lastModifiedBy>Пользователь</cp:lastModifiedBy>
  <cp:revision>20</cp:revision>
  <dcterms:created xsi:type="dcterms:W3CDTF">2020-11-18T11:57:41Z</dcterms:created>
  <dcterms:modified xsi:type="dcterms:W3CDTF">2020-11-19T08:37:04Z</dcterms:modified>
</cp:coreProperties>
</file>