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1"/>
  </p:notesMasterIdLst>
  <p:sldIdLst>
    <p:sldId id="256" r:id="rId2"/>
    <p:sldId id="257" r:id="rId3"/>
    <p:sldId id="258" r:id="rId4"/>
    <p:sldId id="260" r:id="rId5"/>
    <p:sldId id="259" r:id="rId6"/>
    <p:sldId id="267" r:id="rId7"/>
    <p:sldId id="262" r:id="rId8"/>
    <p:sldId id="263" r:id="rId9"/>
    <p:sldId id="264" r:id="rId10"/>
    <p:sldId id="265" r:id="rId11"/>
    <p:sldId id="266" r:id="rId12"/>
    <p:sldId id="269" r:id="rId13"/>
    <p:sldId id="270" r:id="rId14"/>
    <p:sldId id="271" r:id="rId15"/>
    <p:sldId id="275" r:id="rId16"/>
    <p:sldId id="284" r:id="rId17"/>
    <p:sldId id="272" r:id="rId18"/>
    <p:sldId id="273" r:id="rId19"/>
    <p:sldId id="276" r:id="rId20"/>
    <p:sldId id="285" r:id="rId21"/>
    <p:sldId id="281" r:id="rId22"/>
    <p:sldId id="282" r:id="rId23"/>
    <p:sldId id="283" r:id="rId24"/>
    <p:sldId id="274" r:id="rId25"/>
    <p:sldId id="277" r:id="rId26"/>
    <p:sldId id="278" r:id="rId27"/>
    <p:sldId id="279" r:id="rId28"/>
    <p:sldId id="280" r:id="rId29"/>
    <p:sldId id="286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4660"/>
  </p:normalViewPr>
  <p:slideViewPr>
    <p:cSldViewPr snapToGrid="0">
      <p:cViewPr>
        <p:scale>
          <a:sx n="80" d="100"/>
          <a:sy n="80" d="100"/>
        </p:scale>
        <p:origin x="960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B6AB6C-C914-45B4-A707-508922283613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3959E40-ED9F-442E-BBCD-929F8D7BFD25}">
      <dgm:prSet phldrT="[Текст]"/>
      <dgm:spPr/>
      <dgm:t>
        <a:bodyPr/>
        <a:lstStyle/>
        <a:p>
          <a:r>
            <a:rPr lang="ru-RU" dirty="0" smtClean="0"/>
            <a:t>Темная материя</a:t>
          </a:r>
          <a:endParaRPr lang="ru-RU" dirty="0"/>
        </a:p>
      </dgm:t>
    </dgm:pt>
    <dgm:pt modelId="{98312E4A-A686-4426-92FA-17613D596E01}" type="parTrans" cxnId="{A33F7624-18FC-4EE5-AC81-3378B02D6FE5}">
      <dgm:prSet/>
      <dgm:spPr/>
      <dgm:t>
        <a:bodyPr/>
        <a:lstStyle/>
        <a:p>
          <a:endParaRPr lang="ru-RU"/>
        </a:p>
      </dgm:t>
    </dgm:pt>
    <dgm:pt modelId="{3BC65FA1-0372-4B4C-94A3-5109F917E669}" type="sibTrans" cxnId="{A33F7624-18FC-4EE5-AC81-3378B02D6FE5}">
      <dgm:prSet/>
      <dgm:spPr/>
      <dgm:t>
        <a:bodyPr/>
        <a:lstStyle/>
        <a:p>
          <a:endParaRPr lang="ru-RU"/>
        </a:p>
      </dgm:t>
    </dgm:pt>
    <dgm:pt modelId="{2595716A-3553-4317-A366-C0560F939526}">
      <dgm:prSet phldrT="[Текст]"/>
      <dgm:spPr/>
      <dgm:t>
        <a:bodyPr/>
        <a:lstStyle/>
        <a:p>
          <a:r>
            <a:rPr lang="ru-RU" dirty="0" smtClean="0"/>
            <a:t>Барионная</a:t>
          </a:r>
          <a:endParaRPr lang="ru-RU" dirty="0"/>
        </a:p>
      </dgm:t>
    </dgm:pt>
    <dgm:pt modelId="{9878C360-BCC6-4899-9A84-AB42F1AA5F62}" type="parTrans" cxnId="{4089BA3A-986B-4713-A814-48EFF74E3BA9}">
      <dgm:prSet/>
      <dgm:spPr/>
      <dgm:t>
        <a:bodyPr/>
        <a:lstStyle/>
        <a:p>
          <a:endParaRPr lang="ru-RU"/>
        </a:p>
      </dgm:t>
    </dgm:pt>
    <dgm:pt modelId="{28EC5A8E-EB20-425D-9797-0487DD67B910}" type="sibTrans" cxnId="{4089BA3A-986B-4713-A814-48EFF74E3BA9}">
      <dgm:prSet/>
      <dgm:spPr/>
      <dgm:t>
        <a:bodyPr/>
        <a:lstStyle/>
        <a:p>
          <a:endParaRPr lang="ru-RU"/>
        </a:p>
      </dgm:t>
    </dgm:pt>
    <dgm:pt modelId="{2C787635-240E-404F-BD95-842D7A010293}">
      <dgm:prSet phldrT="[Текст]"/>
      <dgm:spPr/>
      <dgm:t>
        <a:bodyPr/>
        <a:lstStyle/>
        <a:p>
          <a:r>
            <a:rPr lang="ru-RU" dirty="0" err="1" smtClean="0"/>
            <a:t>Небарионная</a:t>
          </a:r>
          <a:endParaRPr lang="ru-RU" dirty="0"/>
        </a:p>
      </dgm:t>
    </dgm:pt>
    <dgm:pt modelId="{25A8D382-7175-4424-A60F-73AD37A66741}" type="parTrans" cxnId="{1C7E4A9D-311D-4B26-8C43-54ED3E3208B5}">
      <dgm:prSet/>
      <dgm:spPr/>
      <dgm:t>
        <a:bodyPr/>
        <a:lstStyle/>
        <a:p>
          <a:endParaRPr lang="ru-RU"/>
        </a:p>
      </dgm:t>
    </dgm:pt>
    <dgm:pt modelId="{B1A58754-5C7D-4AB4-8879-1B6618B9C7C5}" type="sibTrans" cxnId="{1C7E4A9D-311D-4B26-8C43-54ED3E3208B5}">
      <dgm:prSet/>
      <dgm:spPr/>
      <dgm:t>
        <a:bodyPr/>
        <a:lstStyle/>
        <a:p>
          <a:endParaRPr lang="ru-RU"/>
        </a:p>
      </dgm:t>
    </dgm:pt>
    <dgm:pt modelId="{532CDD59-AA93-4844-948C-D4F7DFF14296}">
      <dgm:prSet phldrT="[Текст]"/>
      <dgm:spPr/>
      <dgm:t>
        <a:bodyPr/>
        <a:lstStyle/>
        <a:p>
          <a:r>
            <a:rPr lang="en-US" dirty="0" smtClean="0"/>
            <a:t>MACHO</a:t>
          </a:r>
          <a:r>
            <a:rPr lang="ru-RU" dirty="0" smtClean="0"/>
            <a:t/>
          </a:r>
          <a:br>
            <a:rPr lang="ru-RU" dirty="0" smtClean="0"/>
          </a:br>
          <a:r>
            <a:rPr lang="ru-RU" dirty="0" smtClean="0"/>
            <a:t>(Массивные компактные объекты гало) – белые и коричневые карлики, одиночные планеты, черные дыры</a:t>
          </a:r>
          <a:endParaRPr lang="ru-RU" dirty="0"/>
        </a:p>
      </dgm:t>
    </dgm:pt>
    <dgm:pt modelId="{CA97EB81-D265-452C-9FD6-1ADBE55F23EE}" type="parTrans" cxnId="{F00925F2-5056-4C75-981B-6E3006F94C07}">
      <dgm:prSet/>
      <dgm:spPr/>
      <dgm:t>
        <a:bodyPr/>
        <a:lstStyle/>
        <a:p>
          <a:endParaRPr lang="ru-RU"/>
        </a:p>
      </dgm:t>
    </dgm:pt>
    <dgm:pt modelId="{D8C7EBB2-E7F2-4F21-87D8-8AB1AE205B23}" type="sibTrans" cxnId="{F00925F2-5056-4C75-981B-6E3006F94C07}">
      <dgm:prSet/>
      <dgm:spPr/>
      <dgm:t>
        <a:bodyPr/>
        <a:lstStyle/>
        <a:p>
          <a:endParaRPr lang="ru-RU" dirty="0"/>
        </a:p>
      </dgm:t>
    </dgm:pt>
    <dgm:pt modelId="{78FBF031-0DFF-4D5B-806E-DF9E3304B50C}">
      <dgm:prSet phldrT="[Текст]"/>
      <dgm:spPr/>
      <dgm:t>
        <a:bodyPr/>
        <a:lstStyle/>
        <a:p>
          <a:r>
            <a:rPr lang="ru-RU" dirty="0" smtClean="0"/>
            <a:t>Холодная</a:t>
          </a:r>
          <a:br>
            <a:rPr lang="ru-RU" dirty="0" smtClean="0"/>
          </a:br>
          <a:r>
            <a:rPr lang="ru-RU" dirty="0" smtClean="0"/>
            <a:t>Массивные, медленные частицы. Могут накапливаться в галактиках</a:t>
          </a:r>
          <a:endParaRPr lang="ru-RU" dirty="0"/>
        </a:p>
      </dgm:t>
    </dgm:pt>
    <dgm:pt modelId="{A9F763BF-CBF6-4E27-86A8-D9D12E49917C}" type="parTrans" cxnId="{D3664C4B-9B3F-4938-A330-56F276F47831}">
      <dgm:prSet/>
      <dgm:spPr/>
      <dgm:t>
        <a:bodyPr/>
        <a:lstStyle/>
        <a:p>
          <a:endParaRPr lang="ru-RU"/>
        </a:p>
      </dgm:t>
    </dgm:pt>
    <dgm:pt modelId="{9E27AA01-E330-41CB-877E-28A64EB418E4}" type="sibTrans" cxnId="{D3664C4B-9B3F-4938-A330-56F276F47831}">
      <dgm:prSet/>
      <dgm:spPr/>
      <dgm:t>
        <a:bodyPr/>
        <a:lstStyle/>
        <a:p>
          <a:endParaRPr lang="ru-RU"/>
        </a:p>
      </dgm:t>
    </dgm:pt>
    <dgm:pt modelId="{FDC320EF-AEBD-4714-9A60-11ADD2B5DE5E}">
      <dgm:prSet phldrT="[Текст]"/>
      <dgm:spPr/>
      <dgm:t>
        <a:bodyPr/>
        <a:lstStyle/>
        <a:p>
          <a:r>
            <a:rPr lang="ru-RU" dirty="0" smtClean="0"/>
            <a:t>Горячая</a:t>
          </a:r>
          <a:br>
            <a:rPr lang="ru-RU" dirty="0" smtClean="0"/>
          </a:br>
          <a:r>
            <a:rPr lang="ru-RU" dirty="0" smtClean="0"/>
            <a:t>Легкие, быстрые частицы. Не накапливаются в галактиках. Могут составлять ТМ в межгалактической среде</a:t>
          </a:r>
          <a:endParaRPr lang="ru-RU" dirty="0"/>
        </a:p>
      </dgm:t>
    </dgm:pt>
    <dgm:pt modelId="{DB5CA1F4-037C-4EBF-9E8D-4888CC9DFB56}" type="parTrans" cxnId="{5A27DEBA-C586-4071-A05F-7BBCE93A3A3A}">
      <dgm:prSet/>
      <dgm:spPr/>
      <dgm:t>
        <a:bodyPr/>
        <a:lstStyle/>
        <a:p>
          <a:endParaRPr lang="ru-RU"/>
        </a:p>
      </dgm:t>
    </dgm:pt>
    <dgm:pt modelId="{095DF710-2850-4F78-B19E-C1177BF90D8C}" type="sibTrans" cxnId="{5A27DEBA-C586-4071-A05F-7BBCE93A3A3A}">
      <dgm:prSet/>
      <dgm:spPr/>
      <dgm:t>
        <a:bodyPr/>
        <a:lstStyle/>
        <a:p>
          <a:endParaRPr lang="ru-RU"/>
        </a:p>
      </dgm:t>
    </dgm:pt>
    <dgm:pt modelId="{A655728E-36C9-4491-8947-248D58D67041}">
      <dgm:prSet phldrT="[Текст]"/>
      <dgm:spPr/>
      <dgm:t>
        <a:bodyPr/>
        <a:lstStyle/>
        <a:p>
          <a:r>
            <a:rPr lang="en-US" dirty="0" smtClean="0"/>
            <a:t>WIMP</a:t>
          </a:r>
          <a:r>
            <a:rPr lang="ru-RU" dirty="0" smtClean="0"/>
            <a:t/>
          </a:r>
          <a:br>
            <a:rPr lang="ru-RU" dirty="0" smtClean="0"/>
          </a:br>
          <a:r>
            <a:rPr lang="ru-RU" dirty="0" smtClean="0"/>
            <a:t>(Слабовзаимодействующие массивные частицы)</a:t>
          </a:r>
          <a:endParaRPr lang="ru-RU" dirty="0"/>
        </a:p>
      </dgm:t>
    </dgm:pt>
    <dgm:pt modelId="{2FE866A6-43BF-4F75-9FC7-BA244B6A7439}" type="parTrans" cxnId="{82278C55-B352-491D-B3D9-713F934DCACE}">
      <dgm:prSet/>
      <dgm:spPr/>
      <dgm:t>
        <a:bodyPr/>
        <a:lstStyle/>
        <a:p>
          <a:endParaRPr lang="ru-RU"/>
        </a:p>
      </dgm:t>
    </dgm:pt>
    <dgm:pt modelId="{88494A36-0AA8-4029-888F-82A12C9BFC91}" type="sibTrans" cxnId="{82278C55-B352-491D-B3D9-713F934DCACE}">
      <dgm:prSet/>
      <dgm:spPr/>
      <dgm:t>
        <a:bodyPr/>
        <a:lstStyle/>
        <a:p>
          <a:endParaRPr lang="ru-RU"/>
        </a:p>
      </dgm:t>
    </dgm:pt>
    <dgm:pt modelId="{960E8999-3188-4C20-9BDE-4261BBFCBC2E}">
      <dgm:prSet phldrT="[Текст]"/>
      <dgm:spPr/>
      <dgm:t>
        <a:bodyPr/>
        <a:lstStyle/>
        <a:p>
          <a:r>
            <a:rPr lang="ru-RU" dirty="0" smtClean="0"/>
            <a:t>Нейтрино</a:t>
          </a:r>
          <a:endParaRPr lang="ru-RU" dirty="0"/>
        </a:p>
      </dgm:t>
    </dgm:pt>
    <dgm:pt modelId="{48F2BEAA-0B68-4D20-ABDD-E2C9CE5F80DD}" type="parTrans" cxnId="{CD2D43C6-69BC-4C51-A833-628AC18F59F3}">
      <dgm:prSet/>
      <dgm:spPr/>
      <dgm:t>
        <a:bodyPr/>
        <a:lstStyle/>
        <a:p>
          <a:endParaRPr lang="ru-RU"/>
        </a:p>
      </dgm:t>
    </dgm:pt>
    <dgm:pt modelId="{E5CFEFB2-4512-4353-B5D2-F588622F868D}" type="sibTrans" cxnId="{CD2D43C6-69BC-4C51-A833-628AC18F59F3}">
      <dgm:prSet/>
      <dgm:spPr/>
      <dgm:t>
        <a:bodyPr/>
        <a:lstStyle/>
        <a:p>
          <a:endParaRPr lang="ru-RU"/>
        </a:p>
      </dgm:t>
    </dgm:pt>
    <dgm:pt modelId="{01CEDAD7-B417-4AB3-85EA-3260FD1DBCF9}" type="pres">
      <dgm:prSet presAssocID="{5EB6AB6C-C914-45B4-A707-50892228361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2A94550-1EC2-419A-B9DD-666897AE8503}" type="pres">
      <dgm:prSet presAssocID="{C3959E40-ED9F-442E-BBCD-929F8D7BFD25}" presName="hierRoot1" presStyleCnt="0"/>
      <dgm:spPr/>
    </dgm:pt>
    <dgm:pt modelId="{32DA0DD1-A019-4681-A058-B9C11AAAB8FC}" type="pres">
      <dgm:prSet presAssocID="{C3959E40-ED9F-442E-BBCD-929F8D7BFD25}" presName="composite" presStyleCnt="0"/>
      <dgm:spPr/>
    </dgm:pt>
    <dgm:pt modelId="{BDA894B6-FB11-496F-ADEC-00CEF622D10A}" type="pres">
      <dgm:prSet presAssocID="{C3959E40-ED9F-442E-BBCD-929F8D7BFD25}" presName="background" presStyleLbl="node0" presStyleIdx="0" presStyleCnt="1"/>
      <dgm:spPr/>
    </dgm:pt>
    <dgm:pt modelId="{09CA6918-37AA-48ED-A49C-0512CF17E105}" type="pres">
      <dgm:prSet presAssocID="{C3959E40-ED9F-442E-BBCD-929F8D7BFD25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FFD55E6-955F-42F4-854A-8A8B4ADC423B}" type="pres">
      <dgm:prSet presAssocID="{C3959E40-ED9F-442E-BBCD-929F8D7BFD25}" presName="hierChild2" presStyleCnt="0"/>
      <dgm:spPr/>
    </dgm:pt>
    <dgm:pt modelId="{3AD3EF87-7391-44FE-AAB8-3851BA1E9568}" type="pres">
      <dgm:prSet presAssocID="{9878C360-BCC6-4899-9A84-AB42F1AA5F62}" presName="Name10" presStyleLbl="parChTrans1D2" presStyleIdx="0" presStyleCnt="2"/>
      <dgm:spPr/>
      <dgm:t>
        <a:bodyPr/>
        <a:lstStyle/>
        <a:p>
          <a:endParaRPr lang="ru-RU"/>
        </a:p>
      </dgm:t>
    </dgm:pt>
    <dgm:pt modelId="{592A961B-49DE-469F-8CAA-BA2FF645164A}" type="pres">
      <dgm:prSet presAssocID="{2595716A-3553-4317-A366-C0560F939526}" presName="hierRoot2" presStyleCnt="0"/>
      <dgm:spPr/>
    </dgm:pt>
    <dgm:pt modelId="{6DCD0C3C-8D79-49AE-AFE5-3171C869FEC2}" type="pres">
      <dgm:prSet presAssocID="{2595716A-3553-4317-A366-C0560F939526}" presName="composite2" presStyleCnt="0"/>
      <dgm:spPr/>
    </dgm:pt>
    <dgm:pt modelId="{A975A404-5DAD-4845-BB2C-2459B1D7B1FE}" type="pres">
      <dgm:prSet presAssocID="{2595716A-3553-4317-A366-C0560F939526}" presName="background2" presStyleLbl="node2" presStyleIdx="0" presStyleCnt="2"/>
      <dgm:spPr/>
    </dgm:pt>
    <dgm:pt modelId="{16EB1A8F-F80C-441F-A399-06E8C0F21E1A}" type="pres">
      <dgm:prSet presAssocID="{2595716A-3553-4317-A366-C0560F939526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8A63BAB-1464-4473-AEAD-115ED2AEC752}" type="pres">
      <dgm:prSet presAssocID="{2595716A-3553-4317-A366-C0560F939526}" presName="hierChild3" presStyleCnt="0"/>
      <dgm:spPr/>
    </dgm:pt>
    <dgm:pt modelId="{41B0AA1B-89B1-4C03-8551-2883387BA606}" type="pres">
      <dgm:prSet presAssocID="{CA97EB81-D265-452C-9FD6-1ADBE55F23EE}" presName="Name17" presStyleLbl="parChTrans1D3" presStyleIdx="0" presStyleCnt="3"/>
      <dgm:spPr/>
      <dgm:t>
        <a:bodyPr/>
        <a:lstStyle/>
        <a:p>
          <a:endParaRPr lang="ru-RU"/>
        </a:p>
      </dgm:t>
    </dgm:pt>
    <dgm:pt modelId="{6DEADD04-A035-4B8C-9C76-C1B6F8887F9D}" type="pres">
      <dgm:prSet presAssocID="{532CDD59-AA93-4844-948C-D4F7DFF14296}" presName="hierRoot3" presStyleCnt="0"/>
      <dgm:spPr/>
    </dgm:pt>
    <dgm:pt modelId="{ACD5A8B7-0C6D-462D-866C-B5B2C197C718}" type="pres">
      <dgm:prSet presAssocID="{532CDD59-AA93-4844-948C-D4F7DFF14296}" presName="composite3" presStyleCnt="0"/>
      <dgm:spPr/>
    </dgm:pt>
    <dgm:pt modelId="{19427432-B74D-4119-9985-14F6982D3B52}" type="pres">
      <dgm:prSet presAssocID="{532CDD59-AA93-4844-948C-D4F7DFF14296}" presName="background3" presStyleLbl="node3" presStyleIdx="0" presStyleCnt="3"/>
      <dgm:spPr/>
    </dgm:pt>
    <dgm:pt modelId="{4651F0F9-2DAB-4B9C-B138-65A905A84E68}" type="pres">
      <dgm:prSet presAssocID="{532CDD59-AA93-4844-948C-D4F7DFF14296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A547DD2-00A9-43AB-80E3-6F9D97BB9F7E}" type="pres">
      <dgm:prSet presAssocID="{532CDD59-AA93-4844-948C-D4F7DFF14296}" presName="hierChild4" presStyleCnt="0"/>
      <dgm:spPr/>
    </dgm:pt>
    <dgm:pt modelId="{2F6313E7-A701-48BD-980E-7DECAA949D91}" type="pres">
      <dgm:prSet presAssocID="{25A8D382-7175-4424-A60F-73AD37A66741}" presName="Name10" presStyleLbl="parChTrans1D2" presStyleIdx="1" presStyleCnt="2"/>
      <dgm:spPr/>
      <dgm:t>
        <a:bodyPr/>
        <a:lstStyle/>
        <a:p>
          <a:endParaRPr lang="ru-RU"/>
        </a:p>
      </dgm:t>
    </dgm:pt>
    <dgm:pt modelId="{FC9A1E27-7EB1-4251-B5AF-6EE0718334DF}" type="pres">
      <dgm:prSet presAssocID="{2C787635-240E-404F-BD95-842D7A010293}" presName="hierRoot2" presStyleCnt="0"/>
      <dgm:spPr/>
    </dgm:pt>
    <dgm:pt modelId="{E5F1DE3E-62A1-4F12-853D-996238EB1376}" type="pres">
      <dgm:prSet presAssocID="{2C787635-240E-404F-BD95-842D7A010293}" presName="composite2" presStyleCnt="0"/>
      <dgm:spPr/>
    </dgm:pt>
    <dgm:pt modelId="{2359E9FE-06F2-494C-B006-FE738A89DAAF}" type="pres">
      <dgm:prSet presAssocID="{2C787635-240E-404F-BD95-842D7A010293}" presName="background2" presStyleLbl="node2" presStyleIdx="1" presStyleCnt="2"/>
      <dgm:spPr/>
    </dgm:pt>
    <dgm:pt modelId="{4F1A6259-07B5-4A67-97BB-DAC711E45A6E}" type="pres">
      <dgm:prSet presAssocID="{2C787635-240E-404F-BD95-842D7A010293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2438B83-538A-417A-9BDB-E65CDF36FFD2}" type="pres">
      <dgm:prSet presAssocID="{2C787635-240E-404F-BD95-842D7A010293}" presName="hierChild3" presStyleCnt="0"/>
      <dgm:spPr/>
    </dgm:pt>
    <dgm:pt modelId="{6F11B3F4-51CF-479E-B8DA-A7A81370387B}" type="pres">
      <dgm:prSet presAssocID="{A9F763BF-CBF6-4E27-86A8-D9D12E49917C}" presName="Name17" presStyleLbl="parChTrans1D3" presStyleIdx="1" presStyleCnt="3"/>
      <dgm:spPr/>
      <dgm:t>
        <a:bodyPr/>
        <a:lstStyle/>
        <a:p>
          <a:endParaRPr lang="ru-RU"/>
        </a:p>
      </dgm:t>
    </dgm:pt>
    <dgm:pt modelId="{41C8ACE5-CB88-485F-A137-8347CDAC4FD9}" type="pres">
      <dgm:prSet presAssocID="{78FBF031-0DFF-4D5B-806E-DF9E3304B50C}" presName="hierRoot3" presStyleCnt="0"/>
      <dgm:spPr/>
    </dgm:pt>
    <dgm:pt modelId="{15F09344-6B35-4F37-910A-BCB407E9D81A}" type="pres">
      <dgm:prSet presAssocID="{78FBF031-0DFF-4D5B-806E-DF9E3304B50C}" presName="composite3" presStyleCnt="0"/>
      <dgm:spPr/>
    </dgm:pt>
    <dgm:pt modelId="{591A354C-4C78-46A6-9E12-86A0981AF00A}" type="pres">
      <dgm:prSet presAssocID="{78FBF031-0DFF-4D5B-806E-DF9E3304B50C}" presName="background3" presStyleLbl="node3" presStyleIdx="1" presStyleCnt="3"/>
      <dgm:spPr/>
    </dgm:pt>
    <dgm:pt modelId="{3DD343F4-9928-4AE4-BE1F-94387C8F04B2}" type="pres">
      <dgm:prSet presAssocID="{78FBF031-0DFF-4D5B-806E-DF9E3304B50C}" presName="text3" presStyleLbl="fgAcc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0B3A94E-BF6F-4974-84FC-FA6DE95374AF}" type="pres">
      <dgm:prSet presAssocID="{78FBF031-0DFF-4D5B-806E-DF9E3304B50C}" presName="hierChild4" presStyleCnt="0"/>
      <dgm:spPr/>
    </dgm:pt>
    <dgm:pt modelId="{715A35EA-B3A2-4259-A98C-F09EBE4C7060}" type="pres">
      <dgm:prSet presAssocID="{2FE866A6-43BF-4F75-9FC7-BA244B6A7439}" presName="Name23" presStyleLbl="parChTrans1D4" presStyleIdx="0" presStyleCnt="2"/>
      <dgm:spPr/>
      <dgm:t>
        <a:bodyPr/>
        <a:lstStyle/>
        <a:p>
          <a:endParaRPr lang="ru-RU"/>
        </a:p>
      </dgm:t>
    </dgm:pt>
    <dgm:pt modelId="{97955C12-AD64-4C22-9D97-491E4FBDB681}" type="pres">
      <dgm:prSet presAssocID="{A655728E-36C9-4491-8947-248D58D67041}" presName="hierRoot4" presStyleCnt="0"/>
      <dgm:spPr/>
    </dgm:pt>
    <dgm:pt modelId="{A7905840-A616-40A8-9582-0B8825DA7AB9}" type="pres">
      <dgm:prSet presAssocID="{A655728E-36C9-4491-8947-248D58D67041}" presName="composite4" presStyleCnt="0"/>
      <dgm:spPr/>
    </dgm:pt>
    <dgm:pt modelId="{0B2B2356-D22D-4E36-A023-8B63AB30A7A7}" type="pres">
      <dgm:prSet presAssocID="{A655728E-36C9-4491-8947-248D58D67041}" presName="background4" presStyleLbl="node4" presStyleIdx="0" presStyleCnt="2"/>
      <dgm:spPr/>
    </dgm:pt>
    <dgm:pt modelId="{8A028E3D-20DC-40A3-89B0-3159462E96E1}" type="pres">
      <dgm:prSet presAssocID="{A655728E-36C9-4491-8947-248D58D67041}" presName="text4" presStyleLbl="fgAcc4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A898692-FF38-445D-96DF-FE469EEDF477}" type="pres">
      <dgm:prSet presAssocID="{A655728E-36C9-4491-8947-248D58D67041}" presName="hierChild5" presStyleCnt="0"/>
      <dgm:spPr/>
    </dgm:pt>
    <dgm:pt modelId="{7EBAFBBB-7247-42B5-A02C-6653D5D3F2AA}" type="pres">
      <dgm:prSet presAssocID="{DB5CA1F4-037C-4EBF-9E8D-4888CC9DFB56}" presName="Name17" presStyleLbl="parChTrans1D3" presStyleIdx="2" presStyleCnt="3"/>
      <dgm:spPr/>
      <dgm:t>
        <a:bodyPr/>
        <a:lstStyle/>
        <a:p>
          <a:endParaRPr lang="ru-RU"/>
        </a:p>
      </dgm:t>
    </dgm:pt>
    <dgm:pt modelId="{347F387D-7456-4AA5-B4C8-8C1EB8E83066}" type="pres">
      <dgm:prSet presAssocID="{FDC320EF-AEBD-4714-9A60-11ADD2B5DE5E}" presName="hierRoot3" presStyleCnt="0"/>
      <dgm:spPr/>
    </dgm:pt>
    <dgm:pt modelId="{6FC52A9A-8494-4DD4-A531-F8A9A2879341}" type="pres">
      <dgm:prSet presAssocID="{FDC320EF-AEBD-4714-9A60-11ADD2B5DE5E}" presName="composite3" presStyleCnt="0"/>
      <dgm:spPr/>
    </dgm:pt>
    <dgm:pt modelId="{D12A704A-642C-40AE-973E-9637ACCC40B3}" type="pres">
      <dgm:prSet presAssocID="{FDC320EF-AEBD-4714-9A60-11ADD2B5DE5E}" presName="background3" presStyleLbl="node3" presStyleIdx="2" presStyleCnt="3"/>
      <dgm:spPr/>
    </dgm:pt>
    <dgm:pt modelId="{214CE8D0-F636-4B53-A2A5-65CD7A2AF046}" type="pres">
      <dgm:prSet presAssocID="{FDC320EF-AEBD-4714-9A60-11ADD2B5DE5E}" presName="text3" presStyleLbl="fgAcc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F70E367-FC77-4795-A284-D33DFE5188EE}" type="pres">
      <dgm:prSet presAssocID="{FDC320EF-AEBD-4714-9A60-11ADD2B5DE5E}" presName="hierChild4" presStyleCnt="0"/>
      <dgm:spPr/>
    </dgm:pt>
    <dgm:pt modelId="{D64F89ED-F235-4F94-8658-6C3B9D483F9D}" type="pres">
      <dgm:prSet presAssocID="{48F2BEAA-0B68-4D20-ABDD-E2C9CE5F80DD}" presName="Name23" presStyleLbl="parChTrans1D4" presStyleIdx="1" presStyleCnt="2"/>
      <dgm:spPr/>
      <dgm:t>
        <a:bodyPr/>
        <a:lstStyle/>
        <a:p>
          <a:endParaRPr lang="ru-RU"/>
        </a:p>
      </dgm:t>
    </dgm:pt>
    <dgm:pt modelId="{3AACBA13-51F8-4480-AE6E-72C843F9E33C}" type="pres">
      <dgm:prSet presAssocID="{960E8999-3188-4C20-9BDE-4261BBFCBC2E}" presName="hierRoot4" presStyleCnt="0"/>
      <dgm:spPr/>
    </dgm:pt>
    <dgm:pt modelId="{9A7734FF-FD49-4D19-B92A-271307BE1E7C}" type="pres">
      <dgm:prSet presAssocID="{960E8999-3188-4C20-9BDE-4261BBFCBC2E}" presName="composite4" presStyleCnt="0"/>
      <dgm:spPr/>
    </dgm:pt>
    <dgm:pt modelId="{6BF47416-0981-4394-B4ED-172539E19166}" type="pres">
      <dgm:prSet presAssocID="{960E8999-3188-4C20-9BDE-4261BBFCBC2E}" presName="background4" presStyleLbl="node4" presStyleIdx="1" presStyleCnt="2"/>
      <dgm:spPr/>
    </dgm:pt>
    <dgm:pt modelId="{9F5F085C-4353-4562-8FBC-59AE7BAA7FFB}" type="pres">
      <dgm:prSet presAssocID="{960E8999-3188-4C20-9BDE-4261BBFCBC2E}" presName="text4" presStyleLbl="fgAcc4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8222E07-E67F-4542-9608-C79A0B805C91}" type="pres">
      <dgm:prSet presAssocID="{960E8999-3188-4C20-9BDE-4261BBFCBC2E}" presName="hierChild5" presStyleCnt="0"/>
      <dgm:spPr/>
    </dgm:pt>
  </dgm:ptLst>
  <dgm:cxnLst>
    <dgm:cxn modelId="{7EDB8DA5-4E98-461E-B952-D196FE87C1D3}" type="presOf" srcId="{A655728E-36C9-4491-8947-248D58D67041}" destId="{8A028E3D-20DC-40A3-89B0-3159462E96E1}" srcOrd="0" destOrd="0" presId="urn:microsoft.com/office/officeart/2005/8/layout/hierarchy1"/>
    <dgm:cxn modelId="{82278C55-B352-491D-B3D9-713F934DCACE}" srcId="{78FBF031-0DFF-4D5B-806E-DF9E3304B50C}" destId="{A655728E-36C9-4491-8947-248D58D67041}" srcOrd="0" destOrd="0" parTransId="{2FE866A6-43BF-4F75-9FC7-BA244B6A7439}" sibTransId="{88494A36-0AA8-4029-888F-82A12C9BFC91}"/>
    <dgm:cxn modelId="{9B28C5B7-7F82-4A80-8F9B-5B19A49577D3}" type="presOf" srcId="{48F2BEAA-0B68-4D20-ABDD-E2C9CE5F80DD}" destId="{D64F89ED-F235-4F94-8658-6C3B9D483F9D}" srcOrd="0" destOrd="0" presId="urn:microsoft.com/office/officeart/2005/8/layout/hierarchy1"/>
    <dgm:cxn modelId="{1498E158-03E5-47FC-8624-6F156D808AE9}" type="presOf" srcId="{2595716A-3553-4317-A366-C0560F939526}" destId="{16EB1A8F-F80C-441F-A399-06E8C0F21E1A}" srcOrd="0" destOrd="0" presId="urn:microsoft.com/office/officeart/2005/8/layout/hierarchy1"/>
    <dgm:cxn modelId="{C801E683-821D-4650-B14D-834B887D5C93}" type="presOf" srcId="{DB5CA1F4-037C-4EBF-9E8D-4888CC9DFB56}" destId="{7EBAFBBB-7247-42B5-A02C-6653D5D3F2AA}" srcOrd="0" destOrd="0" presId="urn:microsoft.com/office/officeart/2005/8/layout/hierarchy1"/>
    <dgm:cxn modelId="{1C7E4A9D-311D-4B26-8C43-54ED3E3208B5}" srcId="{C3959E40-ED9F-442E-BBCD-929F8D7BFD25}" destId="{2C787635-240E-404F-BD95-842D7A010293}" srcOrd="1" destOrd="0" parTransId="{25A8D382-7175-4424-A60F-73AD37A66741}" sibTransId="{B1A58754-5C7D-4AB4-8879-1B6618B9C7C5}"/>
    <dgm:cxn modelId="{4C126258-B9A9-48C8-946E-5559E02E2147}" type="presOf" srcId="{2C787635-240E-404F-BD95-842D7A010293}" destId="{4F1A6259-07B5-4A67-97BB-DAC711E45A6E}" srcOrd="0" destOrd="0" presId="urn:microsoft.com/office/officeart/2005/8/layout/hierarchy1"/>
    <dgm:cxn modelId="{A33F7624-18FC-4EE5-AC81-3378B02D6FE5}" srcId="{5EB6AB6C-C914-45B4-A707-508922283613}" destId="{C3959E40-ED9F-442E-BBCD-929F8D7BFD25}" srcOrd="0" destOrd="0" parTransId="{98312E4A-A686-4426-92FA-17613D596E01}" sibTransId="{3BC65FA1-0372-4B4C-94A3-5109F917E669}"/>
    <dgm:cxn modelId="{CD2D43C6-69BC-4C51-A833-628AC18F59F3}" srcId="{FDC320EF-AEBD-4714-9A60-11ADD2B5DE5E}" destId="{960E8999-3188-4C20-9BDE-4261BBFCBC2E}" srcOrd="0" destOrd="0" parTransId="{48F2BEAA-0B68-4D20-ABDD-E2C9CE5F80DD}" sibTransId="{E5CFEFB2-4512-4353-B5D2-F588622F868D}"/>
    <dgm:cxn modelId="{4089BA3A-986B-4713-A814-48EFF74E3BA9}" srcId="{C3959E40-ED9F-442E-BBCD-929F8D7BFD25}" destId="{2595716A-3553-4317-A366-C0560F939526}" srcOrd="0" destOrd="0" parTransId="{9878C360-BCC6-4899-9A84-AB42F1AA5F62}" sibTransId="{28EC5A8E-EB20-425D-9797-0487DD67B910}"/>
    <dgm:cxn modelId="{88169D85-1A6E-4C6E-9568-419F150D8A8B}" type="presOf" srcId="{2FE866A6-43BF-4F75-9FC7-BA244B6A7439}" destId="{715A35EA-B3A2-4259-A98C-F09EBE4C7060}" srcOrd="0" destOrd="0" presId="urn:microsoft.com/office/officeart/2005/8/layout/hierarchy1"/>
    <dgm:cxn modelId="{B401FA5E-F23C-4337-8C2C-E1A44B4EB02E}" type="presOf" srcId="{960E8999-3188-4C20-9BDE-4261BBFCBC2E}" destId="{9F5F085C-4353-4562-8FBC-59AE7BAA7FFB}" srcOrd="0" destOrd="0" presId="urn:microsoft.com/office/officeart/2005/8/layout/hierarchy1"/>
    <dgm:cxn modelId="{A2C07559-EE8E-4972-9E67-1684352D28BD}" type="presOf" srcId="{FDC320EF-AEBD-4714-9A60-11ADD2B5DE5E}" destId="{214CE8D0-F636-4B53-A2A5-65CD7A2AF046}" srcOrd="0" destOrd="0" presId="urn:microsoft.com/office/officeart/2005/8/layout/hierarchy1"/>
    <dgm:cxn modelId="{E3F4C243-2513-4960-A452-F1D576856BB3}" type="presOf" srcId="{9878C360-BCC6-4899-9A84-AB42F1AA5F62}" destId="{3AD3EF87-7391-44FE-AAB8-3851BA1E9568}" srcOrd="0" destOrd="0" presId="urn:microsoft.com/office/officeart/2005/8/layout/hierarchy1"/>
    <dgm:cxn modelId="{37FABEDC-7580-4026-9FB0-FCA6719166D5}" type="presOf" srcId="{25A8D382-7175-4424-A60F-73AD37A66741}" destId="{2F6313E7-A701-48BD-980E-7DECAA949D91}" srcOrd="0" destOrd="0" presId="urn:microsoft.com/office/officeart/2005/8/layout/hierarchy1"/>
    <dgm:cxn modelId="{39E05724-C6BF-4CEF-9F0D-4C0A6743DC8F}" type="presOf" srcId="{78FBF031-0DFF-4D5B-806E-DF9E3304B50C}" destId="{3DD343F4-9928-4AE4-BE1F-94387C8F04B2}" srcOrd="0" destOrd="0" presId="urn:microsoft.com/office/officeart/2005/8/layout/hierarchy1"/>
    <dgm:cxn modelId="{F6E956B0-5F66-4167-A6D2-52E0D7280EAC}" type="presOf" srcId="{A9F763BF-CBF6-4E27-86A8-D9D12E49917C}" destId="{6F11B3F4-51CF-479E-B8DA-A7A81370387B}" srcOrd="0" destOrd="0" presId="urn:microsoft.com/office/officeart/2005/8/layout/hierarchy1"/>
    <dgm:cxn modelId="{5A27DEBA-C586-4071-A05F-7BBCE93A3A3A}" srcId="{2C787635-240E-404F-BD95-842D7A010293}" destId="{FDC320EF-AEBD-4714-9A60-11ADD2B5DE5E}" srcOrd="1" destOrd="0" parTransId="{DB5CA1F4-037C-4EBF-9E8D-4888CC9DFB56}" sibTransId="{095DF710-2850-4F78-B19E-C1177BF90D8C}"/>
    <dgm:cxn modelId="{362009A6-4586-4153-A75E-F6E21FE255BE}" type="presOf" srcId="{5EB6AB6C-C914-45B4-A707-508922283613}" destId="{01CEDAD7-B417-4AB3-85EA-3260FD1DBCF9}" srcOrd="0" destOrd="0" presId="urn:microsoft.com/office/officeart/2005/8/layout/hierarchy1"/>
    <dgm:cxn modelId="{F00925F2-5056-4C75-981B-6E3006F94C07}" srcId="{2595716A-3553-4317-A366-C0560F939526}" destId="{532CDD59-AA93-4844-948C-D4F7DFF14296}" srcOrd="0" destOrd="0" parTransId="{CA97EB81-D265-452C-9FD6-1ADBE55F23EE}" sibTransId="{D8C7EBB2-E7F2-4F21-87D8-8AB1AE205B23}"/>
    <dgm:cxn modelId="{D3664C4B-9B3F-4938-A330-56F276F47831}" srcId="{2C787635-240E-404F-BD95-842D7A010293}" destId="{78FBF031-0DFF-4D5B-806E-DF9E3304B50C}" srcOrd="0" destOrd="0" parTransId="{A9F763BF-CBF6-4E27-86A8-D9D12E49917C}" sibTransId="{9E27AA01-E330-41CB-877E-28A64EB418E4}"/>
    <dgm:cxn modelId="{D1348099-38F7-4A2F-A58C-F9C5A9BC0475}" type="presOf" srcId="{532CDD59-AA93-4844-948C-D4F7DFF14296}" destId="{4651F0F9-2DAB-4B9C-B138-65A905A84E68}" srcOrd="0" destOrd="0" presId="urn:microsoft.com/office/officeart/2005/8/layout/hierarchy1"/>
    <dgm:cxn modelId="{7F40A845-6D15-4FEA-BA07-0CFCC9D6924A}" type="presOf" srcId="{CA97EB81-D265-452C-9FD6-1ADBE55F23EE}" destId="{41B0AA1B-89B1-4C03-8551-2883387BA606}" srcOrd="0" destOrd="0" presId="urn:microsoft.com/office/officeart/2005/8/layout/hierarchy1"/>
    <dgm:cxn modelId="{1AE6C0E2-0018-464A-8DDA-062ACB0163B2}" type="presOf" srcId="{C3959E40-ED9F-442E-BBCD-929F8D7BFD25}" destId="{09CA6918-37AA-48ED-A49C-0512CF17E105}" srcOrd="0" destOrd="0" presId="urn:microsoft.com/office/officeart/2005/8/layout/hierarchy1"/>
    <dgm:cxn modelId="{22A21F09-C287-47E5-AFE7-06E020FA3D4C}" type="presParOf" srcId="{01CEDAD7-B417-4AB3-85EA-3260FD1DBCF9}" destId="{52A94550-1EC2-419A-B9DD-666897AE8503}" srcOrd="0" destOrd="0" presId="urn:microsoft.com/office/officeart/2005/8/layout/hierarchy1"/>
    <dgm:cxn modelId="{6BDF3AA0-22B4-4F1F-883D-F818F35E5726}" type="presParOf" srcId="{52A94550-1EC2-419A-B9DD-666897AE8503}" destId="{32DA0DD1-A019-4681-A058-B9C11AAAB8FC}" srcOrd="0" destOrd="0" presId="urn:microsoft.com/office/officeart/2005/8/layout/hierarchy1"/>
    <dgm:cxn modelId="{7FFD051C-DF24-422A-9585-A3162C818ED6}" type="presParOf" srcId="{32DA0DD1-A019-4681-A058-B9C11AAAB8FC}" destId="{BDA894B6-FB11-496F-ADEC-00CEF622D10A}" srcOrd="0" destOrd="0" presId="urn:microsoft.com/office/officeart/2005/8/layout/hierarchy1"/>
    <dgm:cxn modelId="{0534D074-50E7-4C5C-823C-5F1E9B6AB6C4}" type="presParOf" srcId="{32DA0DD1-A019-4681-A058-B9C11AAAB8FC}" destId="{09CA6918-37AA-48ED-A49C-0512CF17E105}" srcOrd="1" destOrd="0" presId="urn:microsoft.com/office/officeart/2005/8/layout/hierarchy1"/>
    <dgm:cxn modelId="{88EE2090-F537-4CFF-80C1-EA686C73D123}" type="presParOf" srcId="{52A94550-1EC2-419A-B9DD-666897AE8503}" destId="{9FFD55E6-955F-42F4-854A-8A8B4ADC423B}" srcOrd="1" destOrd="0" presId="urn:microsoft.com/office/officeart/2005/8/layout/hierarchy1"/>
    <dgm:cxn modelId="{2DD46361-822C-4392-B2E3-0D871FFFC27E}" type="presParOf" srcId="{9FFD55E6-955F-42F4-854A-8A8B4ADC423B}" destId="{3AD3EF87-7391-44FE-AAB8-3851BA1E9568}" srcOrd="0" destOrd="0" presId="urn:microsoft.com/office/officeart/2005/8/layout/hierarchy1"/>
    <dgm:cxn modelId="{85132E46-875B-4004-9E49-E8C948D41E26}" type="presParOf" srcId="{9FFD55E6-955F-42F4-854A-8A8B4ADC423B}" destId="{592A961B-49DE-469F-8CAA-BA2FF645164A}" srcOrd="1" destOrd="0" presId="urn:microsoft.com/office/officeart/2005/8/layout/hierarchy1"/>
    <dgm:cxn modelId="{F6E2E70A-A0BD-4FAB-80FC-F4943D80D46B}" type="presParOf" srcId="{592A961B-49DE-469F-8CAA-BA2FF645164A}" destId="{6DCD0C3C-8D79-49AE-AFE5-3171C869FEC2}" srcOrd="0" destOrd="0" presId="urn:microsoft.com/office/officeart/2005/8/layout/hierarchy1"/>
    <dgm:cxn modelId="{3DEAFFAB-C754-405B-B6BB-F42F2BE4A6F4}" type="presParOf" srcId="{6DCD0C3C-8D79-49AE-AFE5-3171C869FEC2}" destId="{A975A404-5DAD-4845-BB2C-2459B1D7B1FE}" srcOrd="0" destOrd="0" presId="urn:microsoft.com/office/officeart/2005/8/layout/hierarchy1"/>
    <dgm:cxn modelId="{E74A8817-5F6F-4FD0-947E-79CB02323125}" type="presParOf" srcId="{6DCD0C3C-8D79-49AE-AFE5-3171C869FEC2}" destId="{16EB1A8F-F80C-441F-A399-06E8C0F21E1A}" srcOrd="1" destOrd="0" presId="urn:microsoft.com/office/officeart/2005/8/layout/hierarchy1"/>
    <dgm:cxn modelId="{74754C26-D0D5-4232-AD21-935E5A1DCF2C}" type="presParOf" srcId="{592A961B-49DE-469F-8CAA-BA2FF645164A}" destId="{C8A63BAB-1464-4473-AEAD-115ED2AEC752}" srcOrd="1" destOrd="0" presId="urn:microsoft.com/office/officeart/2005/8/layout/hierarchy1"/>
    <dgm:cxn modelId="{7DC2DF8C-BF70-46EC-99BC-AE9EBFDBDEFB}" type="presParOf" srcId="{C8A63BAB-1464-4473-AEAD-115ED2AEC752}" destId="{41B0AA1B-89B1-4C03-8551-2883387BA606}" srcOrd="0" destOrd="0" presId="urn:microsoft.com/office/officeart/2005/8/layout/hierarchy1"/>
    <dgm:cxn modelId="{4EF60347-32AE-4020-AB65-AA4E70A7B8B4}" type="presParOf" srcId="{C8A63BAB-1464-4473-AEAD-115ED2AEC752}" destId="{6DEADD04-A035-4B8C-9C76-C1B6F8887F9D}" srcOrd="1" destOrd="0" presId="urn:microsoft.com/office/officeart/2005/8/layout/hierarchy1"/>
    <dgm:cxn modelId="{F5D59022-DA06-499F-9995-FE81AD1E6960}" type="presParOf" srcId="{6DEADD04-A035-4B8C-9C76-C1B6F8887F9D}" destId="{ACD5A8B7-0C6D-462D-866C-B5B2C197C718}" srcOrd="0" destOrd="0" presId="urn:microsoft.com/office/officeart/2005/8/layout/hierarchy1"/>
    <dgm:cxn modelId="{7E939AAC-F7DA-4C00-A556-1998A7ACC581}" type="presParOf" srcId="{ACD5A8B7-0C6D-462D-866C-B5B2C197C718}" destId="{19427432-B74D-4119-9985-14F6982D3B52}" srcOrd="0" destOrd="0" presId="urn:microsoft.com/office/officeart/2005/8/layout/hierarchy1"/>
    <dgm:cxn modelId="{5B87CFBF-53CA-4D37-87B6-C3F6160AE517}" type="presParOf" srcId="{ACD5A8B7-0C6D-462D-866C-B5B2C197C718}" destId="{4651F0F9-2DAB-4B9C-B138-65A905A84E68}" srcOrd="1" destOrd="0" presId="urn:microsoft.com/office/officeart/2005/8/layout/hierarchy1"/>
    <dgm:cxn modelId="{983FC124-8F7E-4AB4-9D2B-353ED7D62507}" type="presParOf" srcId="{6DEADD04-A035-4B8C-9C76-C1B6F8887F9D}" destId="{2A547DD2-00A9-43AB-80E3-6F9D97BB9F7E}" srcOrd="1" destOrd="0" presId="urn:microsoft.com/office/officeart/2005/8/layout/hierarchy1"/>
    <dgm:cxn modelId="{BAA50024-0A1D-421F-933D-6DA43BDD8C23}" type="presParOf" srcId="{9FFD55E6-955F-42F4-854A-8A8B4ADC423B}" destId="{2F6313E7-A701-48BD-980E-7DECAA949D91}" srcOrd="2" destOrd="0" presId="urn:microsoft.com/office/officeart/2005/8/layout/hierarchy1"/>
    <dgm:cxn modelId="{5CB8AC66-8601-4640-97F8-7E5AF0D73D60}" type="presParOf" srcId="{9FFD55E6-955F-42F4-854A-8A8B4ADC423B}" destId="{FC9A1E27-7EB1-4251-B5AF-6EE0718334DF}" srcOrd="3" destOrd="0" presId="urn:microsoft.com/office/officeart/2005/8/layout/hierarchy1"/>
    <dgm:cxn modelId="{24D7E3D8-4F65-4604-8944-C55840B0DB62}" type="presParOf" srcId="{FC9A1E27-7EB1-4251-B5AF-6EE0718334DF}" destId="{E5F1DE3E-62A1-4F12-853D-996238EB1376}" srcOrd="0" destOrd="0" presId="urn:microsoft.com/office/officeart/2005/8/layout/hierarchy1"/>
    <dgm:cxn modelId="{54DAE917-9681-4AB1-91A6-D4756C8BBEE9}" type="presParOf" srcId="{E5F1DE3E-62A1-4F12-853D-996238EB1376}" destId="{2359E9FE-06F2-494C-B006-FE738A89DAAF}" srcOrd="0" destOrd="0" presId="urn:microsoft.com/office/officeart/2005/8/layout/hierarchy1"/>
    <dgm:cxn modelId="{F527F84B-A3A7-4A72-A32A-366120702DBE}" type="presParOf" srcId="{E5F1DE3E-62A1-4F12-853D-996238EB1376}" destId="{4F1A6259-07B5-4A67-97BB-DAC711E45A6E}" srcOrd="1" destOrd="0" presId="urn:microsoft.com/office/officeart/2005/8/layout/hierarchy1"/>
    <dgm:cxn modelId="{14B43E6C-4D31-46D3-BD6E-A0322AD706C0}" type="presParOf" srcId="{FC9A1E27-7EB1-4251-B5AF-6EE0718334DF}" destId="{B2438B83-538A-417A-9BDB-E65CDF36FFD2}" srcOrd="1" destOrd="0" presId="urn:microsoft.com/office/officeart/2005/8/layout/hierarchy1"/>
    <dgm:cxn modelId="{46DAA8EB-64D2-41EA-AD07-BCCBD9BA5B48}" type="presParOf" srcId="{B2438B83-538A-417A-9BDB-E65CDF36FFD2}" destId="{6F11B3F4-51CF-479E-B8DA-A7A81370387B}" srcOrd="0" destOrd="0" presId="urn:microsoft.com/office/officeart/2005/8/layout/hierarchy1"/>
    <dgm:cxn modelId="{92A65B28-73FD-4A9D-B1DC-87CF6F46567C}" type="presParOf" srcId="{B2438B83-538A-417A-9BDB-E65CDF36FFD2}" destId="{41C8ACE5-CB88-485F-A137-8347CDAC4FD9}" srcOrd="1" destOrd="0" presId="urn:microsoft.com/office/officeart/2005/8/layout/hierarchy1"/>
    <dgm:cxn modelId="{E460B959-F413-4140-9A81-3FF27EDB4FC4}" type="presParOf" srcId="{41C8ACE5-CB88-485F-A137-8347CDAC4FD9}" destId="{15F09344-6B35-4F37-910A-BCB407E9D81A}" srcOrd="0" destOrd="0" presId="urn:microsoft.com/office/officeart/2005/8/layout/hierarchy1"/>
    <dgm:cxn modelId="{5194F5D3-11B4-418F-B8C8-D2CDCCA7455F}" type="presParOf" srcId="{15F09344-6B35-4F37-910A-BCB407E9D81A}" destId="{591A354C-4C78-46A6-9E12-86A0981AF00A}" srcOrd="0" destOrd="0" presId="urn:microsoft.com/office/officeart/2005/8/layout/hierarchy1"/>
    <dgm:cxn modelId="{945697CB-14FB-4A8E-9C22-BE90AF921081}" type="presParOf" srcId="{15F09344-6B35-4F37-910A-BCB407E9D81A}" destId="{3DD343F4-9928-4AE4-BE1F-94387C8F04B2}" srcOrd="1" destOrd="0" presId="urn:microsoft.com/office/officeart/2005/8/layout/hierarchy1"/>
    <dgm:cxn modelId="{1A371BCD-4919-4092-B23A-9B323644456A}" type="presParOf" srcId="{41C8ACE5-CB88-485F-A137-8347CDAC4FD9}" destId="{D0B3A94E-BF6F-4974-84FC-FA6DE95374AF}" srcOrd="1" destOrd="0" presId="urn:microsoft.com/office/officeart/2005/8/layout/hierarchy1"/>
    <dgm:cxn modelId="{002E3E5C-6714-4659-B84F-8B31106AC3A7}" type="presParOf" srcId="{D0B3A94E-BF6F-4974-84FC-FA6DE95374AF}" destId="{715A35EA-B3A2-4259-A98C-F09EBE4C7060}" srcOrd="0" destOrd="0" presId="urn:microsoft.com/office/officeart/2005/8/layout/hierarchy1"/>
    <dgm:cxn modelId="{C2287A97-660A-4381-8AB3-76881D0625A7}" type="presParOf" srcId="{D0B3A94E-BF6F-4974-84FC-FA6DE95374AF}" destId="{97955C12-AD64-4C22-9D97-491E4FBDB681}" srcOrd="1" destOrd="0" presId="urn:microsoft.com/office/officeart/2005/8/layout/hierarchy1"/>
    <dgm:cxn modelId="{BAB5BAAC-D02B-48F3-9E52-07CE99625B5A}" type="presParOf" srcId="{97955C12-AD64-4C22-9D97-491E4FBDB681}" destId="{A7905840-A616-40A8-9582-0B8825DA7AB9}" srcOrd="0" destOrd="0" presId="urn:microsoft.com/office/officeart/2005/8/layout/hierarchy1"/>
    <dgm:cxn modelId="{B300F92A-4BF8-4D38-851C-251209270255}" type="presParOf" srcId="{A7905840-A616-40A8-9582-0B8825DA7AB9}" destId="{0B2B2356-D22D-4E36-A023-8B63AB30A7A7}" srcOrd="0" destOrd="0" presId="urn:microsoft.com/office/officeart/2005/8/layout/hierarchy1"/>
    <dgm:cxn modelId="{4DD5E803-B83E-4C8D-8C45-25B0D4901420}" type="presParOf" srcId="{A7905840-A616-40A8-9582-0B8825DA7AB9}" destId="{8A028E3D-20DC-40A3-89B0-3159462E96E1}" srcOrd="1" destOrd="0" presId="urn:microsoft.com/office/officeart/2005/8/layout/hierarchy1"/>
    <dgm:cxn modelId="{FB691657-4F70-49C7-9626-38E28232A887}" type="presParOf" srcId="{97955C12-AD64-4C22-9D97-491E4FBDB681}" destId="{5A898692-FF38-445D-96DF-FE469EEDF477}" srcOrd="1" destOrd="0" presId="urn:microsoft.com/office/officeart/2005/8/layout/hierarchy1"/>
    <dgm:cxn modelId="{AB3145A7-D611-4669-8C55-23800A212441}" type="presParOf" srcId="{B2438B83-538A-417A-9BDB-E65CDF36FFD2}" destId="{7EBAFBBB-7247-42B5-A02C-6653D5D3F2AA}" srcOrd="2" destOrd="0" presId="urn:microsoft.com/office/officeart/2005/8/layout/hierarchy1"/>
    <dgm:cxn modelId="{9E57018A-C3AF-40CA-BD80-F8EE9F0AF16E}" type="presParOf" srcId="{B2438B83-538A-417A-9BDB-E65CDF36FFD2}" destId="{347F387D-7456-4AA5-B4C8-8C1EB8E83066}" srcOrd="3" destOrd="0" presId="urn:microsoft.com/office/officeart/2005/8/layout/hierarchy1"/>
    <dgm:cxn modelId="{E8E57159-D11C-409A-9EBC-3BF504AA52C5}" type="presParOf" srcId="{347F387D-7456-4AA5-B4C8-8C1EB8E83066}" destId="{6FC52A9A-8494-4DD4-A531-F8A9A2879341}" srcOrd="0" destOrd="0" presId="urn:microsoft.com/office/officeart/2005/8/layout/hierarchy1"/>
    <dgm:cxn modelId="{84C86A58-4866-4CB6-8104-8F0BA6506AD5}" type="presParOf" srcId="{6FC52A9A-8494-4DD4-A531-F8A9A2879341}" destId="{D12A704A-642C-40AE-973E-9637ACCC40B3}" srcOrd="0" destOrd="0" presId="urn:microsoft.com/office/officeart/2005/8/layout/hierarchy1"/>
    <dgm:cxn modelId="{D958E31E-85E7-40E3-83E9-83016838C556}" type="presParOf" srcId="{6FC52A9A-8494-4DD4-A531-F8A9A2879341}" destId="{214CE8D0-F636-4B53-A2A5-65CD7A2AF046}" srcOrd="1" destOrd="0" presId="urn:microsoft.com/office/officeart/2005/8/layout/hierarchy1"/>
    <dgm:cxn modelId="{A0944196-BC71-4261-9F88-27C7DBEB6D25}" type="presParOf" srcId="{347F387D-7456-4AA5-B4C8-8C1EB8E83066}" destId="{FF70E367-FC77-4795-A284-D33DFE5188EE}" srcOrd="1" destOrd="0" presId="urn:microsoft.com/office/officeart/2005/8/layout/hierarchy1"/>
    <dgm:cxn modelId="{FEE20260-E319-40CA-AB69-81EFEB07A630}" type="presParOf" srcId="{FF70E367-FC77-4795-A284-D33DFE5188EE}" destId="{D64F89ED-F235-4F94-8658-6C3B9D483F9D}" srcOrd="0" destOrd="0" presId="urn:microsoft.com/office/officeart/2005/8/layout/hierarchy1"/>
    <dgm:cxn modelId="{4EAC66EE-D352-43CE-9A25-0F0920A3DB31}" type="presParOf" srcId="{FF70E367-FC77-4795-A284-D33DFE5188EE}" destId="{3AACBA13-51F8-4480-AE6E-72C843F9E33C}" srcOrd="1" destOrd="0" presId="urn:microsoft.com/office/officeart/2005/8/layout/hierarchy1"/>
    <dgm:cxn modelId="{8E2289CD-B90A-4374-8E0B-483B2E6551C3}" type="presParOf" srcId="{3AACBA13-51F8-4480-AE6E-72C843F9E33C}" destId="{9A7734FF-FD49-4D19-B92A-271307BE1E7C}" srcOrd="0" destOrd="0" presId="urn:microsoft.com/office/officeart/2005/8/layout/hierarchy1"/>
    <dgm:cxn modelId="{6748EB1F-94AF-40A8-BDEF-E16855882395}" type="presParOf" srcId="{9A7734FF-FD49-4D19-B92A-271307BE1E7C}" destId="{6BF47416-0981-4394-B4ED-172539E19166}" srcOrd="0" destOrd="0" presId="urn:microsoft.com/office/officeart/2005/8/layout/hierarchy1"/>
    <dgm:cxn modelId="{ED9DEBDF-3E0C-4C29-B3A6-783DDE9A7EA4}" type="presParOf" srcId="{9A7734FF-FD49-4D19-B92A-271307BE1E7C}" destId="{9F5F085C-4353-4562-8FBC-59AE7BAA7FFB}" srcOrd="1" destOrd="0" presId="urn:microsoft.com/office/officeart/2005/8/layout/hierarchy1"/>
    <dgm:cxn modelId="{DFC65EEB-AB51-4753-9BD4-446EB74DB1C8}" type="presParOf" srcId="{3AACBA13-51F8-4480-AE6E-72C843F9E33C}" destId="{98222E07-E67F-4542-9608-C79A0B805C9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4F89ED-F235-4F94-8658-6C3B9D483F9D}">
      <dsp:nvSpPr>
        <dsp:cNvPr id="0" name=""/>
        <dsp:cNvSpPr/>
      </dsp:nvSpPr>
      <dsp:spPr>
        <a:xfrm>
          <a:off x="4735730" y="4041393"/>
          <a:ext cx="91440" cy="47228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72281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BAFBBB-7247-42B5-A02C-6653D5D3F2AA}">
      <dsp:nvSpPr>
        <dsp:cNvPr id="0" name=""/>
        <dsp:cNvSpPr/>
      </dsp:nvSpPr>
      <dsp:spPr>
        <a:xfrm>
          <a:off x="3789073" y="2537942"/>
          <a:ext cx="992376" cy="4722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1845"/>
              </a:lnTo>
              <a:lnTo>
                <a:pt x="992376" y="321845"/>
              </a:lnTo>
              <a:lnTo>
                <a:pt x="992376" y="472281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5A35EA-B3A2-4259-A98C-F09EBE4C7060}">
      <dsp:nvSpPr>
        <dsp:cNvPr id="0" name=""/>
        <dsp:cNvSpPr/>
      </dsp:nvSpPr>
      <dsp:spPr>
        <a:xfrm>
          <a:off x="2750977" y="4041393"/>
          <a:ext cx="91440" cy="47228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72281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11B3F4-51CF-479E-B8DA-A7A81370387B}">
      <dsp:nvSpPr>
        <dsp:cNvPr id="0" name=""/>
        <dsp:cNvSpPr/>
      </dsp:nvSpPr>
      <dsp:spPr>
        <a:xfrm>
          <a:off x="2796697" y="2537942"/>
          <a:ext cx="992376" cy="472281"/>
        </a:xfrm>
        <a:custGeom>
          <a:avLst/>
          <a:gdLst/>
          <a:ahLst/>
          <a:cxnLst/>
          <a:rect l="0" t="0" r="0" b="0"/>
          <a:pathLst>
            <a:path>
              <a:moveTo>
                <a:pt x="992376" y="0"/>
              </a:moveTo>
              <a:lnTo>
                <a:pt x="992376" y="321845"/>
              </a:lnTo>
              <a:lnTo>
                <a:pt x="0" y="321845"/>
              </a:lnTo>
              <a:lnTo>
                <a:pt x="0" y="472281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6313E7-A701-48BD-980E-7DECAA949D91}">
      <dsp:nvSpPr>
        <dsp:cNvPr id="0" name=""/>
        <dsp:cNvSpPr/>
      </dsp:nvSpPr>
      <dsp:spPr>
        <a:xfrm>
          <a:off x="2300509" y="1034492"/>
          <a:ext cx="1488564" cy="4722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1845"/>
              </a:lnTo>
              <a:lnTo>
                <a:pt x="1488564" y="321845"/>
              </a:lnTo>
              <a:lnTo>
                <a:pt x="1488564" y="472281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B0AA1B-89B1-4C03-8551-2883387BA606}">
      <dsp:nvSpPr>
        <dsp:cNvPr id="0" name=""/>
        <dsp:cNvSpPr/>
      </dsp:nvSpPr>
      <dsp:spPr>
        <a:xfrm>
          <a:off x="766224" y="2537942"/>
          <a:ext cx="91440" cy="47228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72281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D3EF87-7391-44FE-AAB8-3851BA1E9568}">
      <dsp:nvSpPr>
        <dsp:cNvPr id="0" name=""/>
        <dsp:cNvSpPr/>
      </dsp:nvSpPr>
      <dsp:spPr>
        <a:xfrm>
          <a:off x="811944" y="1034492"/>
          <a:ext cx="1488564" cy="472281"/>
        </a:xfrm>
        <a:custGeom>
          <a:avLst/>
          <a:gdLst/>
          <a:ahLst/>
          <a:cxnLst/>
          <a:rect l="0" t="0" r="0" b="0"/>
          <a:pathLst>
            <a:path>
              <a:moveTo>
                <a:pt x="1488564" y="0"/>
              </a:moveTo>
              <a:lnTo>
                <a:pt x="1488564" y="321845"/>
              </a:lnTo>
              <a:lnTo>
                <a:pt x="0" y="321845"/>
              </a:lnTo>
              <a:lnTo>
                <a:pt x="0" y="472281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A894B6-FB11-496F-ADEC-00CEF622D10A}">
      <dsp:nvSpPr>
        <dsp:cNvPr id="0" name=""/>
        <dsp:cNvSpPr/>
      </dsp:nvSpPr>
      <dsp:spPr>
        <a:xfrm>
          <a:off x="1488564" y="3322"/>
          <a:ext cx="1623888" cy="10311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CA6918-37AA-48ED-A49C-0512CF17E105}">
      <dsp:nvSpPr>
        <dsp:cNvPr id="0" name=""/>
        <dsp:cNvSpPr/>
      </dsp:nvSpPr>
      <dsp:spPr>
        <a:xfrm>
          <a:off x="1668996" y="174733"/>
          <a:ext cx="1623888" cy="10311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Темная материя</a:t>
          </a:r>
          <a:endParaRPr lang="ru-RU" sz="900" kern="1200" dirty="0"/>
        </a:p>
      </dsp:txBody>
      <dsp:txXfrm>
        <a:off x="1699198" y="204935"/>
        <a:ext cx="1563484" cy="970765"/>
      </dsp:txXfrm>
    </dsp:sp>
    <dsp:sp modelId="{A975A404-5DAD-4845-BB2C-2459B1D7B1FE}">
      <dsp:nvSpPr>
        <dsp:cNvPr id="0" name=""/>
        <dsp:cNvSpPr/>
      </dsp:nvSpPr>
      <dsp:spPr>
        <a:xfrm>
          <a:off x="0" y="1506773"/>
          <a:ext cx="1623888" cy="10311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EB1A8F-F80C-441F-A399-06E8C0F21E1A}">
      <dsp:nvSpPr>
        <dsp:cNvPr id="0" name=""/>
        <dsp:cNvSpPr/>
      </dsp:nvSpPr>
      <dsp:spPr>
        <a:xfrm>
          <a:off x="180432" y="1678183"/>
          <a:ext cx="1623888" cy="10311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Барионная</a:t>
          </a:r>
          <a:endParaRPr lang="ru-RU" sz="900" kern="1200" dirty="0"/>
        </a:p>
      </dsp:txBody>
      <dsp:txXfrm>
        <a:off x="210634" y="1708385"/>
        <a:ext cx="1563484" cy="970765"/>
      </dsp:txXfrm>
    </dsp:sp>
    <dsp:sp modelId="{19427432-B74D-4119-9985-14F6982D3B52}">
      <dsp:nvSpPr>
        <dsp:cNvPr id="0" name=""/>
        <dsp:cNvSpPr/>
      </dsp:nvSpPr>
      <dsp:spPr>
        <a:xfrm>
          <a:off x="0" y="3010223"/>
          <a:ext cx="1623888" cy="10311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51F0F9-2DAB-4B9C-B138-65A905A84E68}">
      <dsp:nvSpPr>
        <dsp:cNvPr id="0" name=""/>
        <dsp:cNvSpPr/>
      </dsp:nvSpPr>
      <dsp:spPr>
        <a:xfrm>
          <a:off x="180432" y="3181634"/>
          <a:ext cx="1623888" cy="10311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MACHO</a:t>
          </a:r>
          <a:r>
            <a:rPr lang="ru-RU" sz="900" kern="1200" dirty="0" smtClean="0"/>
            <a:t/>
          </a:r>
          <a:br>
            <a:rPr lang="ru-RU" sz="900" kern="1200" dirty="0" smtClean="0"/>
          </a:br>
          <a:r>
            <a:rPr lang="ru-RU" sz="900" kern="1200" dirty="0" smtClean="0"/>
            <a:t>(Массивные компактные объекты гало) – белые и коричневые карлики, одиночные планеты, черные дыры</a:t>
          </a:r>
          <a:endParaRPr lang="ru-RU" sz="900" kern="1200" dirty="0"/>
        </a:p>
      </dsp:txBody>
      <dsp:txXfrm>
        <a:off x="210634" y="3211836"/>
        <a:ext cx="1563484" cy="970765"/>
      </dsp:txXfrm>
    </dsp:sp>
    <dsp:sp modelId="{2359E9FE-06F2-494C-B006-FE738A89DAAF}">
      <dsp:nvSpPr>
        <dsp:cNvPr id="0" name=""/>
        <dsp:cNvSpPr/>
      </dsp:nvSpPr>
      <dsp:spPr>
        <a:xfrm>
          <a:off x="2977129" y="1506773"/>
          <a:ext cx="1623888" cy="10311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1A6259-07B5-4A67-97BB-DAC711E45A6E}">
      <dsp:nvSpPr>
        <dsp:cNvPr id="0" name=""/>
        <dsp:cNvSpPr/>
      </dsp:nvSpPr>
      <dsp:spPr>
        <a:xfrm>
          <a:off x="3157561" y="1678183"/>
          <a:ext cx="1623888" cy="10311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err="1" smtClean="0"/>
            <a:t>Небарионная</a:t>
          </a:r>
          <a:endParaRPr lang="ru-RU" sz="900" kern="1200" dirty="0"/>
        </a:p>
      </dsp:txBody>
      <dsp:txXfrm>
        <a:off x="3187763" y="1708385"/>
        <a:ext cx="1563484" cy="970765"/>
      </dsp:txXfrm>
    </dsp:sp>
    <dsp:sp modelId="{591A354C-4C78-46A6-9E12-86A0981AF00A}">
      <dsp:nvSpPr>
        <dsp:cNvPr id="0" name=""/>
        <dsp:cNvSpPr/>
      </dsp:nvSpPr>
      <dsp:spPr>
        <a:xfrm>
          <a:off x="1984753" y="3010223"/>
          <a:ext cx="1623888" cy="10311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D343F4-9928-4AE4-BE1F-94387C8F04B2}">
      <dsp:nvSpPr>
        <dsp:cNvPr id="0" name=""/>
        <dsp:cNvSpPr/>
      </dsp:nvSpPr>
      <dsp:spPr>
        <a:xfrm>
          <a:off x="2165185" y="3181634"/>
          <a:ext cx="1623888" cy="10311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Холодная</a:t>
          </a:r>
          <a:br>
            <a:rPr lang="ru-RU" sz="900" kern="1200" dirty="0" smtClean="0"/>
          </a:br>
          <a:r>
            <a:rPr lang="ru-RU" sz="900" kern="1200" dirty="0" smtClean="0"/>
            <a:t>Массивные, медленные частицы. Могут накапливаться в галактиках</a:t>
          </a:r>
          <a:endParaRPr lang="ru-RU" sz="900" kern="1200" dirty="0"/>
        </a:p>
      </dsp:txBody>
      <dsp:txXfrm>
        <a:off x="2195387" y="3211836"/>
        <a:ext cx="1563484" cy="970765"/>
      </dsp:txXfrm>
    </dsp:sp>
    <dsp:sp modelId="{0B2B2356-D22D-4E36-A023-8B63AB30A7A7}">
      <dsp:nvSpPr>
        <dsp:cNvPr id="0" name=""/>
        <dsp:cNvSpPr/>
      </dsp:nvSpPr>
      <dsp:spPr>
        <a:xfrm>
          <a:off x="1984753" y="4513674"/>
          <a:ext cx="1623888" cy="10311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028E3D-20DC-40A3-89B0-3159462E96E1}">
      <dsp:nvSpPr>
        <dsp:cNvPr id="0" name=""/>
        <dsp:cNvSpPr/>
      </dsp:nvSpPr>
      <dsp:spPr>
        <a:xfrm>
          <a:off x="2165185" y="4685084"/>
          <a:ext cx="1623888" cy="10311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WIMP</a:t>
          </a:r>
          <a:r>
            <a:rPr lang="ru-RU" sz="900" kern="1200" dirty="0" smtClean="0"/>
            <a:t/>
          </a:r>
          <a:br>
            <a:rPr lang="ru-RU" sz="900" kern="1200" dirty="0" smtClean="0"/>
          </a:br>
          <a:r>
            <a:rPr lang="ru-RU" sz="900" kern="1200" dirty="0" smtClean="0"/>
            <a:t>(Слабовзаимодействующие массивные частицы)</a:t>
          </a:r>
          <a:endParaRPr lang="ru-RU" sz="900" kern="1200" dirty="0"/>
        </a:p>
      </dsp:txBody>
      <dsp:txXfrm>
        <a:off x="2195387" y="4715286"/>
        <a:ext cx="1563484" cy="970765"/>
      </dsp:txXfrm>
    </dsp:sp>
    <dsp:sp modelId="{D12A704A-642C-40AE-973E-9637ACCC40B3}">
      <dsp:nvSpPr>
        <dsp:cNvPr id="0" name=""/>
        <dsp:cNvSpPr/>
      </dsp:nvSpPr>
      <dsp:spPr>
        <a:xfrm>
          <a:off x="3969506" y="3010223"/>
          <a:ext cx="1623888" cy="10311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4CE8D0-F636-4B53-A2A5-65CD7A2AF046}">
      <dsp:nvSpPr>
        <dsp:cNvPr id="0" name=""/>
        <dsp:cNvSpPr/>
      </dsp:nvSpPr>
      <dsp:spPr>
        <a:xfrm>
          <a:off x="4149938" y="3181634"/>
          <a:ext cx="1623888" cy="10311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Горячая</a:t>
          </a:r>
          <a:br>
            <a:rPr lang="ru-RU" sz="900" kern="1200" dirty="0" smtClean="0"/>
          </a:br>
          <a:r>
            <a:rPr lang="ru-RU" sz="900" kern="1200" dirty="0" smtClean="0"/>
            <a:t>Легкие, быстрые частицы. Не накапливаются в галактиках. Могут составлять ТМ в межгалактической среде</a:t>
          </a:r>
          <a:endParaRPr lang="ru-RU" sz="900" kern="1200" dirty="0"/>
        </a:p>
      </dsp:txBody>
      <dsp:txXfrm>
        <a:off x="4180140" y="3211836"/>
        <a:ext cx="1563484" cy="970765"/>
      </dsp:txXfrm>
    </dsp:sp>
    <dsp:sp modelId="{6BF47416-0981-4394-B4ED-172539E19166}">
      <dsp:nvSpPr>
        <dsp:cNvPr id="0" name=""/>
        <dsp:cNvSpPr/>
      </dsp:nvSpPr>
      <dsp:spPr>
        <a:xfrm>
          <a:off x="3969506" y="4513674"/>
          <a:ext cx="1623888" cy="10311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5F085C-4353-4562-8FBC-59AE7BAA7FFB}">
      <dsp:nvSpPr>
        <dsp:cNvPr id="0" name=""/>
        <dsp:cNvSpPr/>
      </dsp:nvSpPr>
      <dsp:spPr>
        <a:xfrm>
          <a:off x="4149938" y="4685084"/>
          <a:ext cx="1623888" cy="10311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Нейтрино</a:t>
          </a:r>
          <a:endParaRPr lang="ru-RU" sz="900" kern="1200" dirty="0"/>
        </a:p>
      </dsp:txBody>
      <dsp:txXfrm>
        <a:off x="4180140" y="4715286"/>
        <a:ext cx="1563484" cy="9707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AE270A-E5D3-4AA0-8BE2-E8420CA1A74F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5661FC-263A-4890-9A3C-5C7C31FC54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845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661FC-263A-4890-9A3C-5C7C31FC54C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618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табличку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661FC-263A-4890-9A3C-5C7C31FC54C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024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4E97F-ED0F-4A99-A30E-C6C6DFD1B2A9}" type="datetime1">
              <a:rPr lang="ru-RU" smtClean="0"/>
              <a:t>19.11.2020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МКТЭФ-2019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71671-A6BD-423E-8892-C7C419BA4D0F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2654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6319779-0790-490E-B49A-54A67BCF55C4}" type="datetime1">
              <a:rPr lang="ru-RU" smtClean="0"/>
              <a:t>19.11.2020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МКТЭФ-2019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9C71671-A6BD-423E-8892-C7C419BA4D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189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30C3E-89B7-420B-A453-A70124A779CB}" type="datetime1">
              <a:rPr lang="ru-RU" smtClean="0"/>
              <a:t>19.11.2020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МКТЭФ-2019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71671-A6BD-423E-8892-C7C419BA4D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726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2DDDC-CA6C-4408-84E2-209256F97931}" type="datetime1">
              <a:rPr lang="ru-RU" smtClean="0"/>
              <a:t>19.11.2020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МКТЭФ-2019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71671-A6BD-423E-8892-C7C419BA4D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741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B158C-4AB8-4AD8-AFEB-3B2B0D44B50C}" type="datetime1">
              <a:rPr lang="ru-RU" smtClean="0"/>
              <a:t>19.11.2020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МКТЭФ-2019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71671-A6BD-423E-8892-C7C419BA4D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953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4AB40-E048-425C-BB18-BF8DFA19F131}" type="datetime1">
              <a:rPr lang="ru-RU" smtClean="0"/>
              <a:t>19.11.2020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МКТЭФ-2019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71671-A6BD-423E-8892-C7C419BA4D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593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F4406-3493-45F9-84EB-AF3A2BBFEA48}" type="datetime1">
              <a:rPr lang="ru-RU" smtClean="0"/>
              <a:t>19.11.2020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МКТЭФ-2019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71671-A6BD-423E-8892-C7C419BA4D0F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9661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8053-76B9-40A1-BC95-B58246F30D4D}" type="datetime1">
              <a:rPr lang="ru-RU" smtClean="0"/>
              <a:t>19.11.2020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МКТЭФ-2019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71671-A6BD-423E-8892-C7C419BA4D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934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40D55-E7DA-4861-935C-9BC60E8FF197}" type="datetime1">
              <a:rPr lang="ru-RU" smtClean="0"/>
              <a:t>19.11.2020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МКТЭФ-2019</a:t>
            </a: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71671-A6BD-423E-8892-C7C419BA4D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3055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D061C-A413-4084-B27E-E691FAE3D4DA}" type="datetime1">
              <a:rPr lang="ru-RU" smtClean="0"/>
              <a:t>19.11.2020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МКТЭФ-2019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71671-A6BD-423E-8892-C7C419BA4D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322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7DE57-7A3A-4E1A-BC28-299C1D3573EA}" type="datetime1">
              <a:rPr lang="ru-RU" smtClean="0"/>
              <a:t>19.11.2020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МКТЭФ-2019</a:t>
            </a:r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fld id="{79C71671-A6BD-423E-8892-C7C419BA4D0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Rectangle 4"/>
          <p:cNvSpPr/>
          <p:nvPr userDrawn="1"/>
        </p:nvSpPr>
        <p:spPr>
          <a:xfrm>
            <a:off x="0" y="-1"/>
            <a:ext cx="12188825" cy="55517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4015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2C1D9-9B05-4BF3-9DAD-7F7C813BE0AC}" type="datetime1">
              <a:rPr lang="ru-RU" smtClean="0"/>
              <a:t>19.11.2020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МКТЭФ-2019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71671-A6BD-423E-8892-C7C419BA4D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401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2C1D9-9B05-4BF3-9DAD-7F7C813BE0AC}" type="datetime1">
              <a:rPr lang="ru-RU" smtClean="0"/>
              <a:t>19.11.2020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МКТЭФ-2019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71671-A6BD-423E-8892-C7C419BA4D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805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622C1D9-9B05-4BF3-9DAD-7F7C813BE0AC}" type="datetime1">
              <a:rPr lang="ru-RU" smtClean="0"/>
              <a:t>19.11.2020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МКТЭФ-2019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9C71671-A6BD-423E-8892-C7C419BA4D0F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4018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3" r:id="rId8"/>
    <p:sldLayoutId id="2147483672" r:id="rId9"/>
    <p:sldLayoutId id="2147483668" r:id="rId10"/>
    <p:sldLayoutId id="2147483669" r:id="rId11"/>
    <p:sldLayoutId id="2147483670" r:id="rId12"/>
    <p:sldLayoutId id="2147483671" r:id="rId13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pandax.physics.sjtu.edu.cn/wp-content/uploads/2012/01/pandax-tpc.png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124989" y="619880"/>
            <a:ext cx="9942021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 очистки рабочего вещества для ксеноновых двухфазных эмиссионных детекторов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-1" y="5361422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Международная молодежная школа-конференция по ядерной физике и </a:t>
            </a:r>
            <a:r>
              <a:rPr lang="ru-RU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технологиям</a:t>
            </a:r>
            <a:endParaRPr lang="en-US" sz="2400" dirty="0" smtClean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en-US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19-20</a:t>
            </a:r>
            <a:r>
              <a:rPr lang="ru-RU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ноября </a:t>
            </a:r>
            <a:r>
              <a:rPr lang="en-US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2020</a:t>
            </a:r>
            <a:endParaRPr lang="ru-RU" sz="2400" dirty="0" smtClean="0"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26641" y="3023631"/>
            <a:ext cx="3738716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А. В. </a:t>
            </a:r>
            <a:r>
              <a:rPr lang="ru-RU" sz="28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Шакиров</a:t>
            </a:r>
          </a:p>
          <a:p>
            <a:pPr algn="ctr"/>
            <a:r>
              <a:rPr lang="ru-RU" sz="2800" dirty="0" err="1" smtClean="0">
                <a:latin typeface="Calibri" panose="020F0502020204030204" pitchFamily="34" charset="0"/>
                <a:ea typeface="Times New Roman" panose="02020603050405020304" pitchFamily="18" charset="0"/>
              </a:rPr>
              <a:t>Коллаборация</a:t>
            </a:r>
            <a:r>
              <a:rPr lang="ru-RU" sz="28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РЭД-100</a:t>
            </a:r>
            <a:endParaRPr lang="ru-RU" sz="2800" dirty="0" smtClean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НИЯУ МИФИ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617785" cy="150132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573" y="0"/>
            <a:ext cx="1504425" cy="150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26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05885" y="620688"/>
            <a:ext cx="4129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Анализ произведенной титановой пыли</a:t>
            </a:r>
            <a:endParaRPr lang="ru-RU" dirty="0"/>
          </a:p>
        </p:txBody>
      </p:sp>
      <p:pic>
        <p:nvPicPr>
          <p:cNvPr id="4" name="Рисунок 3" descr="img_50000X_BSE_20kV - 0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240" y="1078044"/>
            <a:ext cx="2988000" cy="2311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G_2500X_SE_20kV - 09__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803" y="1078044"/>
            <a:ext cx="2988000" cy="2311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350" y="3457357"/>
            <a:ext cx="2988000" cy="22629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67750" y="6025480"/>
            <a:ext cx="10795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Вывод – образуется титановая пыль в виде титановых шариков вплоть до </a:t>
            </a:r>
            <a:r>
              <a:rPr lang="ru-RU" dirty="0" err="1" smtClean="0"/>
              <a:t>нанометровых</a:t>
            </a:r>
            <a:r>
              <a:rPr lang="ru-RU" dirty="0" smtClean="0"/>
              <a:t> размеров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803" y="3457357"/>
            <a:ext cx="2988000" cy="22594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240" y="3460820"/>
            <a:ext cx="2988000" cy="22560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9" t="4199" r="25187" b="25452"/>
          <a:stretch/>
        </p:blipFill>
        <p:spPr>
          <a:xfrm>
            <a:off x="1396350" y="1078045"/>
            <a:ext cx="2988000" cy="2311540"/>
          </a:xfrm>
          <a:prstGeom prst="rect">
            <a:avLst/>
          </a:prstGeom>
        </p:spPr>
      </p:pic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71671-A6BD-423E-8892-C7C419BA4D0F}" type="slidenum">
              <a:rPr lang="ru-RU" smtClean="0"/>
              <a:t>10</a:t>
            </a:fld>
            <a:r>
              <a:rPr lang="ru-RU" dirty="0"/>
              <a:t>/13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3372" y="0"/>
            <a:ext cx="12195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Электроискровая очистка ксенона для детектора РЭД-100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3939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372" y="0"/>
            <a:ext cx="12195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Циркуляционная </a:t>
            </a:r>
            <a:r>
              <a:rPr lang="ru-RU" sz="2400" dirty="0"/>
              <a:t>о</a:t>
            </a:r>
            <a:r>
              <a:rPr lang="ru-RU" sz="2400" dirty="0" smtClean="0"/>
              <a:t>чистка ксенона в режиме работы детектора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785349" y="1192296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Тренд времени жизни электронов в предварительно очищенном жидком ксеноне во время циркуляции</a:t>
            </a:r>
            <a:endParaRPr lang="ru-RU" sz="1600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1" y="3524663"/>
            <a:ext cx="3243215" cy="2690187"/>
            <a:chOff x="5652119" y="404664"/>
            <a:chExt cx="3494491" cy="2898617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2119" y="404664"/>
              <a:ext cx="3494491" cy="2898617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6604718" y="519493"/>
              <a:ext cx="198323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>
                  <a:solidFill>
                    <a:srgbClr val="FF0000"/>
                  </a:solidFill>
                </a:rPr>
                <a:t>типичный мюонный сигнал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6940340" y="2315769"/>
              <a:ext cx="1885453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000" dirty="0">
                  <a:solidFill>
                    <a:srgbClr val="1616FF"/>
                  </a:solidFill>
                </a:rPr>
                <a:t>усредненный мюонный сигнал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8316416" y="1635173"/>
                  <a:ext cx="690958" cy="3276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00FFFF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type m:val="skw"/>
                                <m:ctrlPr>
                                  <a:rPr lang="en-US" b="0" i="1" smtClean="0">
                                    <a:solidFill>
                                      <a:srgbClr val="00FF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solidFill>
                                      <a:srgbClr val="00FFFF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solidFill>
                                      <a:srgbClr val="00FF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ru-RU" dirty="0">
                    <a:solidFill>
                      <a:srgbClr val="00FFFF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6416" y="1635173"/>
                  <a:ext cx="690958" cy="327654"/>
                </a:xfrm>
                <a:prstGeom prst="rect">
                  <a:avLst/>
                </a:prstGeom>
                <a:blipFill>
                  <a:blip r:embed="rId4"/>
                  <a:stretch>
                    <a:fillRect l="-7018" t="-140741" r="-80702" b="-175926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Прямая со стрелкой 9"/>
            <p:cNvCxnSpPr>
              <a:stCxn id="9" idx="0"/>
            </p:cNvCxnSpPr>
            <p:nvPr/>
          </p:nvCxnSpPr>
          <p:spPr>
            <a:xfrm flipV="1">
              <a:off x="8661895" y="1421243"/>
              <a:ext cx="230585" cy="213930"/>
            </a:xfrm>
            <a:prstGeom prst="straightConnector1">
              <a:avLst/>
            </a:prstGeom>
            <a:ln w="12700">
              <a:solidFill>
                <a:srgbClr val="04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 стрелкой 10"/>
            <p:cNvCxnSpPr/>
            <p:nvPr/>
          </p:nvCxnSpPr>
          <p:spPr>
            <a:xfrm flipH="1" flipV="1">
              <a:off x="6732240" y="1916832"/>
              <a:ext cx="208100" cy="522047"/>
            </a:xfrm>
            <a:prstGeom prst="straightConnector1">
              <a:avLst/>
            </a:prstGeom>
            <a:ln w="12700">
              <a:solidFill>
                <a:srgbClr val="1616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 стрелкой 11"/>
            <p:cNvCxnSpPr/>
            <p:nvPr/>
          </p:nvCxnSpPr>
          <p:spPr>
            <a:xfrm>
              <a:off x="7596336" y="748867"/>
              <a:ext cx="0" cy="19701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7155724" y="2031576"/>
                  <a:ext cx="1406475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=450±40 </m:t>
                        </m:r>
                        <m:r>
                          <a:rPr lang="ru-RU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мкс</m:t>
                        </m:r>
                      </m:oMath>
                    </m:oMathPara>
                  </a14:m>
                  <a:endParaRPr lang="ru-RU" sz="1400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55724" y="2031576"/>
                  <a:ext cx="1406475" cy="215444"/>
                </a:xfrm>
                <a:prstGeom prst="rect">
                  <a:avLst/>
                </a:prstGeom>
                <a:blipFill>
                  <a:blip r:embed="rId5"/>
                  <a:stretch>
                    <a:fillRect l="-1732" r="-1299" b="-16667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71671-A6BD-423E-8892-C7C419BA4D0F}" type="slidenum">
              <a:rPr lang="ru-RU" smtClean="0"/>
              <a:t>11</a:t>
            </a:fld>
            <a:r>
              <a:rPr lang="ru-RU" dirty="0"/>
              <a:t>/13</a:t>
            </a:r>
          </a:p>
        </p:txBody>
      </p:sp>
      <p:grpSp>
        <p:nvGrpSpPr>
          <p:cNvPr id="40" name="Группа 39"/>
          <p:cNvGrpSpPr/>
          <p:nvPr/>
        </p:nvGrpSpPr>
        <p:grpSpPr>
          <a:xfrm>
            <a:off x="76200" y="641128"/>
            <a:ext cx="2411968" cy="2740144"/>
            <a:chOff x="391654" y="1489762"/>
            <a:chExt cx="4477672" cy="5086911"/>
          </a:xfrm>
        </p:grpSpPr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594" y="1878182"/>
              <a:ext cx="2159732" cy="4698491"/>
            </a:xfrm>
            <a:prstGeom prst="rect">
              <a:avLst/>
            </a:prstGeom>
          </p:spPr>
        </p:pic>
        <p:cxnSp>
          <p:nvCxnSpPr>
            <p:cNvPr id="42" name="Прямая соединительная линия 41"/>
            <p:cNvCxnSpPr/>
            <p:nvPr/>
          </p:nvCxnSpPr>
          <p:spPr>
            <a:xfrm>
              <a:off x="3275856" y="1772816"/>
              <a:ext cx="0" cy="416185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 flipH="1">
              <a:off x="1334727" y="1810863"/>
              <a:ext cx="199813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 flipV="1">
              <a:off x="1393138" y="1772816"/>
              <a:ext cx="0" cy="1080120"/>
            </a:xfrm>
            <a:prstGeom prst="line">
              <a:avLst/>
            </a:prstGeom>
            <a:ln w="76200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Прямоугольник 44"/>
            <p:cNvSpPr/>
            <p:nvPr/>
          </p:nvSpPr>
          <p:spPr>
            <a:xfrm>
              <a:off x="1043608" y="2852936"/>
              <a:ext cx="720080" cy="1800200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6" name="Прямая соединительная линия 45"/>
            <p:cNvCxnSpPr/>
            <p:nvPr/>
          </p:nvCxnSpPr>
          <p:spPr>
            <a:xfrm flipV="1">
              <a:off x="1393655" y="4662662"/>
              <a:ext cx="0" cy="108012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>
              <a:off x="467543" y="1489762"/>
              <a:ext cx="0" cy="421761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 flipH="1">
              <a:off x="391654" y="5707380"/>
              <a:ext cx="107274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 flipH="1">
              <a:off x="435319" y="1528064"/>
              <a:ext cx="377577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flipV="1">
              <a:off x="4139952" y="1489763"/>
              <a:ext cx="0" cy="1781121"/>
            </a:xfrm>
            <a:prstGeom prst="line">
              <a:avLst/>
            </a:prstGeom>
            <a:ln w="76200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Прямоугольник 50"/>
            <p:cNvSpPr/>
            <p:nvPr/>
          </p:nvSpPr>
          <p:spPr>
            <a:xfrm rot="16200000">
              <a:off x="540610" y="3261515"/>
              <a:ext cx="1708516" cy="9830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SAES</a:t>
              </a:r>
              <a:endParaRPr lang="ru-RU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31876" y="622869"/>
            <a:ext cx="26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2159587" y="650927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ж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83791" y="736097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ж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54414" y="749730"/>
            <a:ext cx="26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770" y="1911158"/>
            <a:ext cx="8857958" cy="447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26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372" y="0"/>
            <a:ext cx="12195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Заключение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639293"/>
            <a:ext cx="12192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/>
              <a:t>Разработан метод подготовки рабочих сред для двухфазных эмиссионных детекторов на основе благородных газов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/>
              <a:t>В </a:t>
            </a:r>
            <a:r>
              <a:rPr lang="ru-RU" sz="2800" dirty="0"/>
              <a:t>жидком ксеноне массой </a:t>
            </a:r>
            <a:r>
              <a:rPr lang="en-US" sz="2800" dirty="0"/>
              <a:t>~</a:t>
            </a:r>
            <a:r>
              <a:rPr lang="ru-RU" sz="2800" dirty="0"/>
              <a:t>200 </a:t>
            </a:r>
            <a:r>
              <a:rPr lang="ru-RU" sz="2800" dirty="0" smtClean="0"/>
              <a:t>кг метод позволяет </a:t>
            </a:r>
            <a:r>
              <a:rPr lang="ru-RU" sz="2800" dirty="0"/>
              <a:t>достичь времени жизни электронов </a:t>
            </a:r>
            <a:r>
              <a:rPr lang="en-US" sz="2800" dirty="0" smtClean="0"/>
              <a:t>~5</a:t>
            </a:r>
            <a:r>
              <a:rPr lang="ru-RU" sz="2800" dirty="0" smtClean="0"/>
              <a:t>000 мкс при </a:t>
            </a:r>
            <a:r>
              <a:rPr lang="ru-RU" sz="2800" dirty="0"/>
              <a:t>начальном уровне </a:t>
            </a:r>
            <a:r>
              <a:rPr lang="en-US" sz="2800" dirty="0"/>
              <a:t>&lt;</a:t>
            </a:r>
            <a:r>
              <a:rPr lang="ru-RU" sz="2800" dirty="0"/>
              <a:t> </a:t>
            </a:r>
            <a:r>
              <a:rPr lang="en-US" sz="2800" dirty="0"/>
              <a:t>1 </a:t>
            </a:r>
            <a:r>
              <a:rPr lang="ru-RU" sz="2800" dirty="0" err="1" smtClean="0"/>
              <a:t>мкс</a:t>
            </a:r>
            <a:r>
              <a:rPr lang="ru-RU" sz="2800" dirty="0" smtClean="0"/>
              <a:t> за время </a:t>
            </a:r>
            <a:r>
              <a:rPr lang="en-US" sz="2800" dirty="0" smtClean="0"/>
              <a:t>~</a:t>
            </a:r>
            <a:r>
              <a:rPr lang="ru-RU" sz="2800" dirty="0" smtClean="0"/>
              <a:t>2 месяцев.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/>
              <a:t>В перспективе данный метод может быть использован для детекторов на основе жидкого ксенона масштаба </a:t>
            </a:r>
            <a:r>
              <a:rPr lang="en-US" sz="2800" dirty="0" smtClean="0"/>
              <a:t>~</a:t>
            </a:r>
            <a:r>
              <a:rPr lang="ru-RU" sz="2800" dirty="0" smtClean="0"/>
              <a:t>тонн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71671-A6BD-423E-8892-C7C419BA4D0F}" type="slidenum">
              <a:rPr lang="ru-RU" smtClean="0"/>
              <a:t>12</a:t>
            </a:fld>
            <a:r>
              <a:rPr lang="ru-RU" dirty="0"/>
              <a:t>/13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5234478"/>
            <a:ext cx="12192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/>
              <a:t>Выражается </a:t>
            </a:r>
            <a:r>
              <a:rPr lang="ru-RU" sz="1400" dirty="0" smtClean="0"/>
              <a:t>благодарность:</a:t>
            </a:r>
          </a:p>
          <a:p>
            <a:pPr algn="r"/>
            <a:r>
              <a:rPr lang="ru-RU" sz="1400" dirty="0" smtClean="0"/>
              <a:t>Российскому Научному Фонду (грант </a:t>
            </a:r>
            <a:r>
              <a:rPr lang="ru-RU" sz="1400" dirty="0"/>
              <a:t>№</a:t>
            </a:r>
            <a:r>
              <a:rPr lang="ru-RU" sz="1400" dirty="0" smtClean="0"/>
              <a:t>18-12-00135, 12.04.2018)</a:t>
            </a:r>
          </a:p>
          <a:p>
            <a:pPr algn="r"/>
            <a:r>
              <a:rPr lang="ru-RU" sz="1400" dirty="0" smtClean="0"/>
              <a:t>Программе </a:t>
            </a:r>
            <a:r>
              <a:rPr lang="ru-RU" sz="1400" dirty="0"/>
              <a:t>повышения конкурентоспособности  </a:t>
            </a:r>
            <a:r>
              <a:rPr lang="ru-RU" sz="1400" dirty="0" smtClean="0"/>
              <a:t>НИЯУ </a:t>
            </a:r>
            <a:r>
              <a:rPr lang="ru-RU" sz="1400" dirty="0"/>
              <a:t>МИФИ (контракт № </a:t>
            </a:r>
            <a:r>
              <a:rPr lang="ru-RU" sz="1400" dirty="0" smtClean="0"/>
              <a:t>02.a03.21.0005, 27.08.2013)</a:t>
            </a:r>
          </a:p>
          <a:p>
            <a:pPr algn="r"/>
            <a:r>
              <a:rPr lang="ru-RU" sz="1400" dirty="0" smtClean="0"/>
              <a:t>Министерству </a:t>
            </a:r>
            <a:r>
              <a:rPr lang="ru-RU" sz="1400" dirty="0"/>
              <a:t>науки и высшего образования </a:t>
            </a:r>
            <a:r>
              <a:rPr lang="ru-RU" sz="1400" dirty="0" smtClean="0"/>
              <a:t>РФ (проект </a:t>
            </a:r>
            <a:r>
              <a:rPr lang="ru-RU" sz="1400" dirty="0"/>
              <a:t>"Фундаментальные свойства элементарных частиц и космология" № </a:t>
            </a:r>
            <a:r>
              <a:rPr lang="ru-RU" sz="1400" dirty="0" smtClean="0"/>
              <a:t>0723-2020-0041)</a:t>
            </a:r>
          </a:p>
          <a:p>
            <a:pPr algn="r"/>
            <a:r>
              <a:rPr lang="ru-RU" sz="1400" dirty="0" smtClean="0"/>
              <a:t>Российскому Фонду Фундаментальных Исследований (грант № 18-32-00920)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75344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51298" y="2967335"/>
            <a:ext cx="7889404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ru-RU" sz="5400" dirty="0" smtClean="0"/>
              <a:t>СПАСИБО ЗА ВНИМАНИЕ !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02306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23355" y="2967335"/>
            <a:ext cx="5745291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ru-RU" sz="5400" dirty="0" smtClean="0"/>
              <a:t>Резервные слайды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88591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71671-A6BD-423E-8892-C7C419BA4D0F}" type="slidenum">
              <a:rPr lang="ru-RU" smtClean="0"/>
              <a:pPr/>
              <a:t>15</a:t>
            </a:fld>
            <a:endParaRPr lang="ru-RU" dirty="0"/>
          </a:p>
        </p:txBody>
      </p:sp>
      <p:pic>
        <p:nvPicPr>
          <p:cNvPr id="5" name="Рисунок 4" descr="D:\Clouds\Google\Аспирантура RED100 COHERENT\Аспирантура\3 курс\Детекторы ядерных излучений\Схема возбуждения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52" y="664615"/>
            <a:ext cx="4540250" cy="506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управление пик1-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174" y="1002752"/>
            <a:ext cx="3599815" cy="43846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-3372" y="0"/>
            <a:ext cx="12195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Схема высвечивания и принцип регистрации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0932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71671-A6BD-423E-8892-C7C419BA4D0F}" type="slidenum">
              <a:rPr lang="ru-RU" smtClean="0"/>
              <a:pPr/>
              <a:t>16</a:t>
            </a:fld>
            <a:endParaRPr lang="ru-RU" dirty="0"/>
          </a:p>
        </p:txBody>
      </p:sp>
      <p:pic>
        <p:nvPicPr>
          <p:cNvPr id="4" name="Рисунок 3" descr="D:\Clouds\Google\Аспирантура RED100 COHERENT\Аспирантура\Картинки диссертации\Фото ионизационной камеры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26"/>
          <a:stretch/>
        </p:blipFill>
        <p:spPr bwMode="auto">
          <a:xfrm>
            <a:off x="0" y="581219"/>
            <a:ext cx="2955560" cy="2667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Clouds\Google\Аспирантура RED100 COHERENT\Аспирантура\Картинки диссертации\Processing\IMG_20170908_15441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90" t="8975" r="2390" b="2387"/>
          <a:stretch/>
        </p:blipFill>
        <p:spPr bwMode="auto">
          <a:xfrm>
            <a:off x="-32307" y="3357309"/>
            <a:ext cx="2486749" cy="29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Clouds\Google\Аспирантура RED100 COHERENT\Аспирантура\Картинки диссертации\Processing\IMG_20170908_15431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953" y="3368080"/>
            <a:ext cx="2196145" cy="293222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-3372" y="0"/>
            <a:ext cx="12195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Мойдодыр</a:t>
            </a:r>
            <a:endParaRPr lang="ru-RU" sz="2400" dirty="0"/>
          </a:p>
        </p:txBody>
      </p:sp>
      <p:pic>
        <p:nvPicPr>
          <p:cNvPr id="8" name="Рисунок 7" descr="D:\Clouds\Google Диск\Аспирантура RED100 COHERENT\Аспирантура\Картинки диссертации\Схема_цепи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453" y="2412890"/>
            <a:ext cx="5151436" cy="280831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 flipH="1">
            <a:off x="6364142" y="5380464"/>
            <a:ext cx="5151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Схема подачи напряжения на разрядный промежуток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127916" y="728815"/>
            <a:ext cx="74130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Используются: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Высоковольтный источник ВС20-10 (до </a:t>
            </a:r>
            <a:r>
              <a:rPr lang="en-US" dirty="0" smtClean="0"/>
              <a:t>10</a:t>
            </a:r>
            <a:r>
              <a:rPr lang="ru-RU" dirty="0" smtClean="0"/>
              <a:t>мА при </a:t>
            </a:r>
            <a:r>
              <a:rPr lang="en-US" dirty="0" smtClean="0"/>
              <a:t>U = </a:t>
            </a:r>
            <a:r>
              <a:rPr lang="ru-RU" dirty="0" smtClean="0"/>
              <a:t>20</a:t>
            </a:r>
            <a:r>
              <a:rPr lang="en-US" dirty="0" smtClean="0"/>
              <a:t> </a:t>
            </a:r>
            <a:r>
              <a:rPr lang="ru-RU" dirty="0" smtClean="0"/>
              <a:t>кВ)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Эл/статический киловольтметр С196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Балластные сопротивления типа кэв-5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Кабель емкостью </a:t>
            </a:r>
            <a:r>
              <a:rPr lang="en-US" dirty="0" smtClean="0"/>
              <a:t>~</a:t>
            </a:r>
            <a:r>
              <a:rPr lang="ru-RU" dirty="0" smtClean="0"/>
              <a:t>600 пФ (6 метров с погонной емкостью 100 пФ/м)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895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71671-A6BD-423E-8892-C7C419BA4D0F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820615"/>
            <a:ext cx="12192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>
              <a:lnSpc>
                <a:spcPct val="150000"/>
              </a:lnSpc>
              <a:buNone/>
            </a:pPr>
            <a:r>
              <a:rPr lang="ru-RU" dirty="0" smtClean="0"/>
              <a:t>Ксенон:</a:t>
            </a:r>
            <a:endParaRPr lang="ru-RU" dirty="0"/>
          </a:p>
          <a:p>
            <a:pPr marL="33147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/>
              <a:t>Выше конверсионная </a:t>
            </a:r>
            <a:r>
              <a:rPr lang="ru-RU" dirty="0" err="1" smtClean="0"/>
              <a:t>эфф-ть</a:t>
            </a:r>
            <a:r>
              <a:rPr lang="ru-RU" dirty="0" smtClean="0"/>
              <a:t> (отношение энергии световой вспышки к энергии, оставленной заряженной частицей в сцинтилляторе) : 14% против 3% у </a:t>
            </a:r>
            <a:r>
              <a:rPr lang="en-US" dirty="0" smtClean="0"/>
              <a:t>Ar</a:t>
            </a:r>
            <a:endParaRPr lang="ru-RU" dirty="0" smtClean="0"/>
          </a:p>
          <a:p>
            <a:pPr marL="33147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/>
              <a:t>Практически полное отсутствие радиоактивных примесей из </a:t>
            </a:r>
            <a:r>
              <a:rPr lang="ru-RU" dirty="0"/>
              <a:t>U/Th рядов и собственных долгоживущих радиоактивных изотопов</a:t>
            </a:r>
            <a:endParaRPr lang="ru-RU" dirty="0" smtClean="0"/>
          </a:p>
          <a:p>
            <a:pPr marL="33147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/>
              <a:t>Больший атомный номер -</a:t>
            </a:r>
            <a:r>
              <a:rPr lang="en-US" dirty="0" smtClean="0"/>
              <a:t>&gt; </a:t>
            </a:r>
            <a:r>
              <a:rPr lang="ru-RU" dirty="0" smtClean="0"/>
              <a:t>эффективный «бесстеночный» режим, большое сечение УКРН на ядре</a:t>
            </a:r>
          </a:p>
          <a:p>
            <a:pPr marL="33147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/>
              <a:t>Возможность использования  в </a:t>
            </a:r>
            <a:r>
              <a:rPr lang="ru-RU" dirty="0"/>
              <a:t>одном и том же детекторе </a:t>
            </a:r>
            <a:r>
              <a:rPr lang="ru-RU" dirty="0" smtClean="0"/>
              <a:t>изотопов ксенона со спинами </a:t>
            </a:r>
            <a:r>
              <a:rPr lang="ru-RU" dirty="0"/>
              <a:t>1/2 и </a:t>
            </a:r>
            <a:r>
              <a:rPr lang="ru-RU" dirty="0" smtClean="0"/>
              <a:t>3/2, </a:t>
            </a:r>
            <a:r>
              <a:rPr lang="ru-RU" dirty="0"/>
              <a:t>и выделения разностным методом спин‑зависимого </a:t>
            </a:r>
            <a:r>
              <a:rPr lang="ru-RU" dirty="0" smtClean="0"/>
              <a:t>взаимодействия</a:t>
            </a:r>
          </a:p>
          <a:p>
            <a:pPr marL="33147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45720" indent="0">
              <a:lnSpc>
                <a:spcPct val="150000"/>
              </a:lnSpc>
              <a:buNone/>
            </a:pPr>
            <a:r>
              <a:rPr lang="ru-RU" dirty="0" smtClean="0"/>
              <a:t>Аргон:</a:t>
            </a:r>
            <a:endParaRPr lang="ru-RU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/>
              <a:t>Дешевизна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/>
              <a:t>Меньший порог энергии ядра отдачи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Ar vs </a:t>
            </a:r>
            <a:r>
              <a:rPr lang="en-US" sz="2400" dirty="0" smtClean="0"/>
              <a:t>Xe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205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71671-A6BD-423E-8892-C7C419BA4D0F}" type="slidenum">
              <a:rPr lang="ru-RU" smtClean="0"/>
              <a:pPr/>
              <a:t>18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69"/>
          <a:stretch/>
        </p:blipFill>
        <p:spPr>
          <a:xfrm>
            <a:off x="774597" y="588518"/>
            <a:ext cx="10646517" cy="56471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372" y="0"/>
            <a:ext cx="12195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Тренд массы ксенона в двухфазных эмиссионных детекторах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47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71671-A6BD-423E-8892-C7C419BA4D0F}" type="slidenum">
              <a:rPr lang="ru-RU" smtClean="0"/>
              <a:pPr/>
              <a:t>19</a:t>
            </a:fld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6813858"/>
              </p:ext>
            </p:extLst>
          </p:nvPr>
        </p:nvGraphicFramePr>
        <p:xfrm>
          <a:off x="0" y="596902"/>
          <a:ext cx="12192000" cy="57657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5993">
                  <a:extLst>
                    <a:ext uri="{9D8B030D-6E8A-4147-A177-3AD203B41FA5}">
                      <a16:colId xmlns:a16="http://schemas.microsoft.com/office/drawing/2014/main" val="1979305031"/>
                    </a:ext>
                  </a:extLst>
                </a:gridCol>
                <a:gridCol w="4314137">
                  <a:extLst>
                    <a:ext uri="{9D8B030D-6E8A-4147-A177-3AD203B41FA5}">
                      <a16:colId xmlns:a16="http://schemas.microsoft.com/office/drawing/2014/main" val="3309550274"/>
                    </a:ext>
                  </a:extLst>
                </a:gridCol>
                <a:gridCol w="2588482">
                  <a:extLst>
                    <a:ext uri="{9D8B030D-6E8A-4147-A177-3AD203B41FA5}">
                      <a16:colId xmlns:a16="http://schemas.microsoft.com/office/drawing/2014/main" val="1819822025"/>
                    </a:ext>
                  </a:extLst>
                </a:gridCol>
                <a:gridCol w="3603388">
                  <a:extLst>
                    <a:ext uri="{9D8B030D-6E8A-4147-A177-3AD203B41FA5}">
                      <a16:colId xmlns:a16="http://schemas.microsoft.com/office/drawing/2014/main" val="3125237504"/>
                    </a:ext>
                  </a:extLst>
                </a:gridCol>
              </a:tblGrid>
              <a:tr h="9510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800" dirty="0">
                          <a:effectLst/>
                        </a:rPr>
                        <a:t>Эксперимент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Масса рабочего </a:t>
                      </a:r>
                      <a:r>
                        <a:rPr lang="ru-RU" sz="1800" dirty="0" smtClean="0">
                          <a:effectLst/>
                        </a:rPr>
                        <a:t>вещества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общая / доверительного </a:t>
                      </a:r>
                      <a:r>
                        <a:rPr lang="ru-RU" sz="1800" dirty="0">
                          <a:effectLst/>
                        </a:rPr>
                        <a:t>объёма , кг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800">
                          <a:effectLst/>
                        </a:rPr>
                        <a:t>Время проведения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800">
                          <a:effectLst/>
                        </a:rPr>
                        <a:t>Место проведения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4092665"/>
                  </a:ext>
                </a:extLst>
              </a:tr>
              <a:tr h="5349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XENON-10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25/5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2006-2007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Gran</a:t>
                      </a:r>
                      <a:r>
                        <a:rPr lang="ru-RU" sz="1800" dirty="0" smtClean="0">
                          <a:effectLst/>
                        </a:rPr>
                        <a:t> </a:t>
                      </a:r>
                      <a:r>
                        <a:rPr lang="en-US" sz="1800" dirty="0" err="1" smtClean="0">
                          <a:effectLst/>
                        </a:rPr>
                        <a:t>Sasso</a:t>
                      </a:r>
                      <a:r>
                        <a:rPr lang="ru-RU" sz="1800" dirty="0" smtClean="0">
                          <a:effectLst/>
                        </a:rPr>
                        <a:t>, Италия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3951986"/>
                  </a:ext>
                </a:extLst>
              </a:tr>
              <a:tr h="5349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ZEPLIN II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31/8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2006-2007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err="1" smtClean="0">
                          <a:effectLst/>
                        </a:rPr>
                        <a:t>Boulby</a:t>
                      </a:r>
                      <a:r>
                        <a:rPr lang="en-US" sz="1800" dirty="0" smtClean="0">
                          <a:effectLst/>
                        </a:rPr>
                        <a:t> Mine</a:t>
                      </a:r>
                      <a:r>
                        <a:rPr lang="ru-RU" sz="1800" dirty="0" smtClean="0">
                          <a:effectLst/>
                        </a:rPr>
                        <a:t>, Великобритания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0793910"/>
                  </a:ext>
                </a:extLst>
              </a:tr>
              <a:tr h="5349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ZEPLIN III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12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2008-2009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err="1" smtClean="0">
                          <a:effectLst/>
                        </a:rPr>
                        <a:t>Boulby</a:t>
                      </a:r>
                      <a:r>
                        <a:rPr lang="en-US" sz="1800" dirty="0" smtClean="0">
                          <a:effectLst/>
                        </a:rPr>
                        <a:t> Mine</a:t>
                      </a:r>
                      <a:r>
                        <a:rPr lang="ru-RU" sz="1800" dirty="0" smtClean="0">
                          <a:effectLst/>
                        </a:rPr>
                        <a:t>, Великобритания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3185299"/>
                  </a:ext>
                </a:extLst>
              </a:tr>
              <a:tr h="5349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XENON-100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170/62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2008-2014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Gran</a:t>
                      </a:r>
                      <a:r>
                        <a:rPr lang="ru-RU" sz="1800" dirty="0" smtClean="0">
                          <a:effectLst/>
                        </a:rPr>
                        <a:t> </a:t>
                      </a:r>
                      <a:r>
                        <a:rPr lang="en-US" sz="1800" dirty="0" err="1" smtClean="0">
                          <a:effectLst/>
                        </a:rPr>
                        <a:t>Sasso</a:t>
                      </a:r>
                      <a:r>
                        <a:rPr lang="ru-RU" sz="1800" dirty="0" smtClean="0">
                          <a:effectLst/>
                        </a:rPr>
                        <a:t>, Италия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8311177"/>
                  </a:ext>
                </a:extLst>
              </a:tr>
              <a:tr h="5349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LUX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360/250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20</a:t>
                      </a:r>
                      <a:r>
                        <a:rPr lang="ru-RU" sz="1800">
                          <a:effectLst/>
                        </a:rPr>
                        <a:t>12</a:t>
                      </a:r>
                      <a:r>
                        <a:rPr lang="en-US" sz="1800">
                          <a:effectLst/>
                        </a:rPr>
                        <a:t>-2016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err="1" smtClean="0">
                          <a:effectLst/>
                        </a:rPr>
                        <a:t>Homestake</a:t>
                      </a:r>
                      <a:r>
                        <a:rPr lang="ru-RU" sz="1800" dirty="0" smtClean="0">
                          <a:effectLst/>
                        </a:rPr>
                        <a:t>, США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1237168"/>
                  </a:ext>
                </a:extLst>
              </a:tr>
              <a:tr h="5349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PandaX-II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500/300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2015-…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Jinping, </a:t>
                      </a:r>
                      <a:r>
                        <a:rPr lang="ru-RU" sz="1800" dirty="0" smtClean="0">
                          <a:effectLst/>
                        </a:rPr>
                        <a:t>Китай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4579028"/>
                  </a:ext>
                </a:extLst>
              </a:tr>
              <a:tr h="5349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XENON1T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2200/1100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2016-…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Gran</a:t>
                      </a:r>
                      <a:r>
                        <a:rPr lang="ru-RU" sz="1800" dirty="0" smtClean="0">
                          <a:effectLst/>
                        </a:rPr>
                        <a:t> </a:t>
                      </a:r>
                      <a:r>
                        <a:rPr lang="en-US" sz="1800" dirty="0" err="1" smtClean="0">
                          <a:effectLst/>
                        </a:rPr>
                        <a:t>Sasso</a:t>
                      </a:r>
                      <a:r>
                        <a:rPr lang="ru-RU" sz="1800" dirty="0" smtClean="0">
                          <a:effectLst/>
                        </a:rPr>
                        <a:t>, Италия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7946800"/>
                  </a:ext>
                </a:extLst>
              </a:tr>
              <a:tr h="5349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LZ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7000/6000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2018-</a:t>
                      </a:r>
                      <a:r>
                        <a:rPr lang="ru-RU" sz="1800">
                          <a:effectLst/>
                        </a:rPr>
                        <a:t>…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err="1" smtClean="0">
                          <a:effectLst/>
                        </a:rPr>
                        <a:t>Homestake</a:t>
                      </a:r>
                      <a:r>
                        <a:rPr lang="ru-RU" sz="1800" dirty="0" smtClean="0">
                          <a:effectLst/>
                        </a:rPr>
                        <a:t>, США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856479"/>
                  </a:ext>
                </a:extLst>
              </a:tr>
              <a:tr h="5349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DARWIN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40000/30000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2023-</a:t>
                      </a:r>
                      <a:r>
                        <a:rPr lang="ru-RU" sz="1800">
                          <a:effectLst/>
                        </a:rPr>
                        <a:t>…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Gran</a:t>
                      </a:r>
                      <a:r>
                        <a:rPr lang="ru-RU" sz="1800" dirty="0" smtClean="0">
                          <a:effectLst/>
                        </a:rPr>
                        <a:t> </a:t>
                      </a:r>
                      <a:r>
                        <a:rPr lang="en-US" sz="1800" dirty="0" err="1" smtClean="0">
                          <a:effectLst/>
                        </a:rPr>
                        <a:t>Sasso</a:t>
                      </a:r>
                      <a:r>
                        <a:rPr lang="ru-RU" sz="1800" dirty="0" smtClean="0">
                          <a:effectLst/>
                        </a:rPr>
                        <a:t>, Италия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770645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-3372" y="0"/>
            <a:ext cx="12195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Эксперименты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3603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Двухфазные эмиссионные детекторы на основе </a:t>
            </a:r>
            <a:r>
              <a:rPr lang="ru-RU" sz="2400" dirty="0" smtClean="0"/>
              <a:t>конденсированного ксенона</a:t>
            </a:r>
            <a:endParaRPr lang="ru-RU" sz="24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01969" y="2691706"/>
            <a:ext cx="2847493" cy="2608728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8" name="TextBox 7"/>
          <p:cNvSpPr txBox="1"/>
          <p:nvPr/>
        </p:nvSpPr>
        <p:spPr>
          <a:xfrm>
            <a:off x="6301969" y="2845318"/>
            <a:ext cx="2847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Поиск темной материи</a:t>
            </a:r>
          </a:p>
          <a:p>
            <a:pPr algn="ctr"/>
            <a:r>
              <a:rPr lang="ru-RU" sz="2000" dirty="0" smtClean="0"/>
              <a:t>(в виде </a:t>
            </a:r>
            <a:r>
              <a:rPr lang="en-US" sz="2000" dirty="0" smtClean="0"/>
              <a:t>WIMP</a:t>
            </a:r>
            <a:r>
              <a:rPr lang="ru-RU" sz="2000" dirty="0" smtClean="0"/>
              <a:t>)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922803" y="4083177"/>
            <a:ext cx="160582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/>
              <a:t>XENON</a:t>
            </a:r>
            <a:endParaRPr lang="ru-RU" sz="2000" dirty="0" smtClean="0"/>
          </a:p>
          <a:p>
            <a:pPr algn="ctr"/>
            <a:r>
              <a:rPr lang="en-US" sz="2000" dirty="0" smtClean="0"/>
              <a:t>LUX</a:t>
            </a:r>
            <a:r>
              <a:rPr lang="ru-RU" sz="2000" dirty="0" smtClean="0"/>
              <a:t> </a:t>
            </a:r>
            <a:r>
              <a:rPr lang="en-US" sz="2000" dirty="0" smtClean="0"/>
              <a:t>/ LZ</a:t>
            </a:r>
          </a:p>
          <a:p>
            <a:pPr algn="ctr"/>
            <a:r>
              <a:rPr lang="en-US" sz="2000" dirty="0" smtClean="0"/>
              <a:t>PandaX ( I, II 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08546" y="677030"/>
            <a:ext cx="61834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Принцип</a:t>
            </a:r>
          </a:p>
          <a:p>
            <a:pPr algn="ctr"/>
            <a:r>
              <a:rPr lang="ru-RU" dirty="0"/>
              <a:t>Р</a:t>
            </a:r>
            <a:r>
              <a:rPr lang="ru-RU" dirty="0" smtClean="0"/>
              <a:t>егистрация световых вспышек от сцинтилляции («</a:t>
            </a:r>
            <a:r>
              <a:rPr lang="en-US" dirty="0" smtClean="0"/>
              <a:t>S1</a:t>
            </a:r>
            <a:r>
              <a:rPr lang="ru-RU" dirty="0" smtClean="0"/>
              <a:t>») и последующей электролюминесценции («</a:t>
            </a:r>
            <a:r>
              <a:rPr lang="en-US" dirty="0" smtClean="0"/>
              <a:t>S</a:t>
            </a:r>
            <a:r>
              <a:rPr lang="ru-RU" dirty="0" smtClean="0"/>
              <a:t>2»)</a:t>
            </a:r>
          </a:p>
          <a:p>
            <a:pPr algn="ctr"/>
            <a:r>
              <a:rPr lang="ru-RU" b="1" dirty="0" smtClean="0"/>
              <a:t>Применение</a:t>
            </a:r>
          </a:p>
          <a:p>
            <a:pPr algn="ctr"/>
            <a:r>
              <a:rPr lang="ru-RU" dirty="0" smtClean="0"/>
              <a:t>Поиск и исследование процессов рассеяния нейтральных частиц на атомном ядре </a:t>
            </a:r>
            <a:r>
              <a:rPr lang="en-US" dirty="0" smtClean="0"/>
              <a:t>(</a:t>
            </a:r>
            <a:r>
              <a:rPr lang="ru-RU" dirty="0" smtClean="0"/>
              <a:t>по слабому взаимодействию</a:t>
            </a:r>
            <a:r>
              <a:rPr lang="en-US" dirty="0" smtClean="0"/>
              <a:t>)</a:t>
            </a: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242077" y="2691706"/>
            <a:ext cx="2628786" cy="2608728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15" name="TextBox 14"/>
          <p:cNvSpPr txBox="1"/>
          <p:nvPr/>
        </p:nvSpPr>
        <p:spPr>
          <a:xfrm>
            <a:off x="9242077" y="2845318"/>
            <a:ext cx="2628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Исследование УКРН </a:t>
            </a:r>
            <a:r>
              <a:rPr lang="en-US" sz="2000" dirty="0" smtClean="0"/>
              <a:t>(CENNS)</a:t>
            </a:r>
            <a:endParaRPr lang="ru-RU" sz="20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0013693" y="4390953"/>
            <a:ext cx="10855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/>
              <a:t>РЭД-100</a:t>
            </a:r>
            <a:endParaRPr lang="en-US" sz="2000" dirty="0" smtClean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71671-A6BD-423E-8892-C7C419BA4D0F}" type="slidenum">
              <a:rPr lang="ru-RU" smtClean="0"/>
              <a:t>2</a:t>
            </a:fld>
            <a:r>
              <a:rPr lang="en-US" dirty="0" smtClean="0"/>
              <a:t>/13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5560786"/>
            <a:ext cx="60612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/>
              <a:t>Двухфазный эмиссионный метод регистрации </a:t>
            </a:r>
          </a:p>
          <a:p>
            <a:r>
              <a:rPr lang="ru-RU" sz="1200" i="1" dirty="0" smtClean="0"/>
              <a:t>Б.А</a:t>
            </a:r>
            <a:r>
              <a:rPr lang="ru-RU" sz="1200" i="1" dirty="0"/>
              <a:t>.. Долгошеин, В.Н. Лебеденко, Б.У. </a:t>
            </a:r>
            <a:r>
              <a:rPr lang="ru-RU" sz="1200" i="1" dirty="0" smtClean="0"/>
              <a:t>Родионов.</a:t>
            </a:r>
          </a:p>
          <a:p>
            <a:r>
              <a:rPr lang="ru-RU" sz="1200" i="1" dirty="0" smtClean="0"/>
              <a:t>Новый </a:t>
            </a:r>
            <a:r>
              <a:rPr lang="ru-RU" sz="1200" i="1" dirty="0"/>
              <a:t>метод регистрации следов ионизующих частиц в конденсированном </a:t>
            </a:r>
            <a:r>
              <a:rPr lang="ru-RU" sz="1200" i="1" dirty="0" smtClean="0"/>
              <a:t>веществе.</a:t>
            </a:r>
          </a:p>
          <a:p>
            <a:r>
              <a:rPr lang="ru-RU" sz="1200" i="1" dirty="0" smtClean="0"/>
              <a:t>Письма </a:t>
            </a:r>
            <a:r>
              <a:rPr lang="ru-RU" sz="1200" i="1" dirty="0"/>
              <a:t>в </a:t>
            </a:r>
            <a:r>
              <a:rPr lang="ru-RU" sz="1200" i="1" dirty="0" smtClean="0"/>
              <a:t>ЖЭТФ, 1970.</a:t>
            </a:r>
          </a:p>
        </p:txBody>
      </p:sp>
      <p:sp>
        <p:nvSpPr>
          <p:cNvPr id="12" name="Стрелка вниз 11"/>
          <p:cNvSpPr/>
          <p:nvPr/>
        </p:nvSpPr>
        <p:spPr>
          <a:xfrm>
            <a:off x="7573315" y="3621116"/>
            <a:ext cx="304800" cy="3657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10404070" y="3619337"/>
            <a:ext cx="304800" cy="3657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7" descr="&amp;Kcy;&amp;acy;&amp;rcy;&amp;tcy;&amp;icy;&amp;ncy;&amp;kcy;&amp;icy; &amp;pcy;&amp;ocy; &amp;zcy;&amp;acy;&amp;pcy;&amp;rcy;&amp;ocy;&amp;scy;&amp;ucy; two-phase noble gas det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2068"/>
            <a:ext cx="5407332" cy="501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506308" y="5560785"/>
            <a:ext cx="56856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/>
              <a:t>Идея регистрации квазиточечных событий (от нейтрино либо </a:t>
            </a:r>
            <a:r>
              <a:rPr lang="en-US" sz="1200" b="1" dirty="0" smtClean="0"/>
              <a:t>WIMP)</a:t>
            </a:r>
            <a:r>
              <a:rPr lang="ru-RU" sz="1200" b="1" dirty="0" smtClean="0"/>
              <a:t> по </a:t>
            </a:r>
            <a:r>
              <a:rPr lang="en-US" sz="1200" b="1" dirty="0" smtClean="0"/>
              <a:t>S1</a:t>
            </a:r>
            <a:r>
              <a:rPr lang="ru-RU" sz="1200" b="1" dirty="0" smtClean="0"/>
              <a:t> и </a:t>
            </a:r>
            <a:r>
              <a:rPr lang="en-US" sz="1200" b="1" dirty="0" smtClean="0"/>
              <a:t>S2</a:t>
            </a:r>
            <a:endParaRPr lang="ru-RU" sz="1200" i="1" dirty="0" smtClean="0"/>
          </a:p>
          <a:p>
            <a:r>
              <a:rPr lang="en-US" sz="1200" i="1" dirty="0" err="1" smtClean="0"/>
              <a:t>A.I.Bolozdynya</a:t>
            </a:r>
            <a:r>
              <a:rPr lang="en-US" sz="1200" i="1" dirty="0"/>
              <a:t>, </a:t>
            </a:r>
            <a:r>
              <a:rPr lang="en-US" sz="1200" i="1" dirty="0" err="1"/>
              <a:t>V.V.Egorov</a:t>
            </a:r>
            <a:r>
              <a:rPr lang="en-US" sz="1200" i="1" dirty="0"/>
              <a:t>, </a:t>
            </a:r>
            <a:r>
              <a:rPr lang="en-US" sz="1200" i="1" dirty="0" err="1"/>
              <a:t>V.P.Miroshnichenko</a:t>
            </a:r>
            <a:r>
              <a:rPr lang="en-US" sz="1200" i="1" dirty="0"/>
              <a:t>, </a:t>
            </a:r>
            <a:r>
              <a:rPr lang="en-US" sz="1200" i="1" dirty="0" err="1"/>
              <a:t>B.U.Rodionov</a:t>
            </a:r>
            <a:r>
              <a:rPr lang="en-US" sz="1200" i="1" dirty="0"/>
              <a:t>. </a:t>
            </a:r>
          </a:p>
          <a:p>
            <a:r>
              <a:rPr lang="en-US" sz="1200" i="1" dirty="0"/>
              <a:t>Emission detectors.</a:t>
            </a:r>
          </a:p>
          <a:p>
            <a:r>
              <a:rPr lang="en-US" sz="1200" i="1" dirty="0" smtClean="0"/>
              <a:t>IEEE </a:t>
            </a:r>
            <a:r>
              <a:rPr lang="en-US" sz="1200" i="1" dirty="0"/>
              <a:t>Transactions on Nuclear Science, 1995.</a:t>
            </a:r>
          </a:p>
        </p:txBody>
      </p:sp>
    </p:spTree>
    <p:extLst>
      <p:ext uri="{BB962C8B-B14F-4D97-AF65-F5344CB8AC3E}">
        <p14:creationId xmlns:p14="http://schemas.microsoft.com/office/powerpoint/2010/main" val="241431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71671-A6BD-423E-8892-C7C419BA4D0F}" type="slidenum">
              <a:rPr lang="ru-RU" smtClean="0"/>
              <a:pPr/>
              <a:t>20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9420"/>
          <a:stretch/>
        </p:blipFill>
        <p:spPr>
          <a:xfrm>
            <a:off x="8178800" y="609390"/>
            <a:ext cx="3994976" cy="30098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22534"/>
            <a:ext cx="8013701" cy="54137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173" y="3606800"/>
            <a:ext cx="4095603" cy="27640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3372" y="0"/>
            <a:ext cx="12195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Результаты прямого поиска темной материи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4882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71671-A6BD-423E-8892-C7C419BA4D0F}" type="slidenum">
              <a:rPr lang="ru-RU" smtClean="0"/>
              <a:pPr/>
              <a:t>21</a:t>
            </a:fld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Таблица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2195300"/>
                  </p:ext>
                </p:extLst>
              </p:nvPr>
            </p:nvGraphicFramePr>
            <p:xfrm>
              <a:off x="36558" y="622298"/>
              <a:ext cx="12155440" cy="571652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038860">
                      <a:extLst>
                        <a:ext uri="{9D8B030D-6E8A-4147-A177-3AD203B41FA5}">
                          <a16:colId xmlns:a16="http://schemas.microsoft.com/office/drawing/2014/main" val="527543041"/>
                        </a:ext>
                      </a:extLst>
                    </a:gridCol>
                    <a:gridCol w="3038860">
                      <a:extLst>
                        <a:ext uri="{9D8B030D-6E8A-4147-A177-3AD203B41FA5}">
                          <a16:colId xmlns:a16="http://schemas.microsoft.com/office/drawing/2014/main" val="402173552"/>
                        </a:ext>
                      </a:extLst>
                    </a:gridCol>
                    <a:gridCol w="3038860">
                      <a:extLst>
                        <a:ext uri="{9D8B030D-6E8A-4147-A177-3AD203B41FA5}">
                          <a16:colId xmlns:a16="http://schemas.microsoft.com/office/drawing/2014/main" val="2287646767"/>
                        </a:ext>
                      </a:extLst>
                    </a:gridCol>
                    <a:gridCol w="3038860">
                      <a:extLst>
                        <a:ext uri="{9D8B030D-6E8A-4147-A177-3AD203B41FA5}">
                          <a16:colId xmlns:a16="http://schemas.microsoft.com/office/drawing/2014/main" val="298675019"/>
                        </a:ext>
                      </a:extLst>
                    </a:gridCol>
                  </a:tblGrid>
                  <a:tr h="4094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XENON10</a:t>
                          </a:r>
                          <a:endParaRPr lang="ru-RU" sz="2000" dirty="0"/>
                        </a:p>
                      </a:txBody>
                      <a:tcPr marL="102362" marR="102362" marT="51181" marB="5118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XENON100</a:t>
                          </a:r>
                          <a:endParaRPr lang="ru-RU" sz="2000" dirty="0"/>
                        </a:p>
                      </a:txBody>
                      <a:tcPr marL="102362" marR="102362" marT="51181" marB="5118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XENON1T</a:t>
                          </a:r>
                          <a:endParaRPr lang="ru-RU" sz="2000" dirty="0"/>
                        </a:p>
                      </a:txBody>
                      <a:tcPr marL="102362" marR="102362" marT="51181" marB="5118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err="1" smtClean="0"/>
                            <a:t>XENONnT</a:t>
                          </a:r>
                          <a:endParaRPr lang="ru-RU" sz="2000" dirty="0"/>
                        </a:p>
                      </a:txBody>
                      <a:tcPr marL="102362" marR="102362" marT="51181" marB="5118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459731254"/>
                      </a:ext>
                    </a:extLst>
                  </a:tr>
                  <a:tr h="3665868">
                    <a:tc>
                      <a:txBody>
                        <a:bodyPr/>
                        <a:lstStyle/>
                        <a:p>
                          <a:pPr algn="ctr"/>
                          <a:endParaRPr lang="ru-RU" sz="2000" dirty="0"/>
                        </a:p>
                      </a:txBody>
                      <a:tcPr marL="102362" marR="102362" marT="51181" marB="5118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 dirty="0"/>
                        </a:p>
                      </a:txBody>
                      <a:tcPr marL="102362" marR="102362" marT="51181" marB="5118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 dirty="0"/>
                        </a:p>
                      </a:txBody>
                      <a:tcPr marL="102362" marR="102362" marT="51181" marB="5118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 dirty="0"/>
                        </a:p>
                      </a:txBody>
                      <a:tcPr marL="102362" marR="102362" marT="51181" marB="5118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995504344"/>
                      </a:ext>
                    </a:extLst>
                  </a:tr>
                  <a:tr h="4094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2005-2007</a:t>
                          </a:r>
                          <a:endParaRPr lang="ru-RU" sz="2000" dirty="0"/>
                        </a:p>
                      </a:txBody>
                      <a:tcPr marL="102362" marR="102362" marT="51181" marB="5118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2008-2016</a:t>
                          </a:r>
                          <a:endParaRPr lang="ru-RU" sz="2000" dirty="0"/>
                        </a:p>
                      </a:txBody>
                      <a:tcPr marL="102362" marR="102362" marT="51181" marB="5118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2012-</a:t>
                          </a:r>
                          <a:r>
                            <a:rPr lang="ru-RU" sz="2000" dirty="0" smtClean="0"/>
                            <a:t>…</a:t>
                          </a:r>
                          <a:endParaRPr lang="ru-RU" sz="2000" dirty="0"/>
                        </a:p>
                      </a:txBody>
                      <a:tcPr marL="102362" marR="102362" marT="51181" marB="5118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 smtClean="0"/>
                            <a:t>Планируется</a:t>
                          </a:r>
                          <a:endParaRPr lang="ru-RU" sz="2000" dirty="0"/>
                        </a:p>
                      </a:txBody>
                      <a:tcPr marL="102362" marR="102362" marT="51181" marB="5118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20761387"/>
                      </a:ext>
                    </a:extLst>
                  </a:tr>
                  <a:tr h="40944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2000" b="0" i="1" smtClean="0">
                                    <a:latin typeface="Cambria Math" panose="02040503050406030204" pitchFamily="18" charset="0"/>
                                  </a:rPr>
                                  <m:t>25 кг</m:t>
                                </m:r>
                              </m:oMath>
                            </m:oMathPara>
                          </a14:m>
                          <a:endParaRPr lang="ru-RU" sz="2000" dirty="0"/>
                        </a:p>
                      </a:txBody>
                      <a:tcPr marL="102362" marR="102362" marT="51181" marB="5118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2000" b="0" i="1" smtClean="0">
                                    <a:latin typeface="Cambria Math" panose="02040503050406030204" pitchFamily="18" charset="0"/>
                                  </a:rPr>
                                  <m:t>161 кг</m:t>
                                </m:r>
                              </m:oMath>
                            </m:oMathPara>
                          </a14:m>
                          <a:endParaRPr lang="ru-RU" sz="2000" dirty="0"/>
                        </a:p>
                      </a:txBody>
                      <a:tcPr marL="102362" marR="102362" marT="51181" marB="5118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2000" b="0" i="1" smtClean="0">
                                    <a:latin typeface="Cambria Math" panose="02040503050406030204" pitchFamily="18" charset="0"/>
                                  </a:rPr>
                                  <m:t>3.2 т</m:t>
                                </m:r>
                              </m:oMath>
                            </m:oMathPara>
                          </a14:m>
                          <a:endParaRPr lang="ru-RU" sz="2000" dirty="0"/>
                        </a:p>
                      </a:txBody>
                      <a:tcPr marL="102362" marR="102362" marT="51181" marB="5118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2000" b="0" i="1" smtClean="0">
                                    <a:latin typeface="Cambria Math" panose="02040503050406030204" pitchFamily="18" charset="0"/>
                                  </a:rPr>
                                  <m:t>8 т</m:t>
                                </m:r>
                              </m:oMath>
                            </m:oMathPara>
                          </a14:m>
                          <a:endParaRPr lang="ru-RU" sz="2000" dirty="0"/>
                        </a:p>
                      </a:txBody>
                      <a:tcPr marL="102362" marR="102362" marT="51181" marB="5118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62834891"/>
                      </a:ext>
                    </a:extLst>
                  </a:tr>
                  <a:tr h="40944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ru-RU" sz="2000" b="0" i="1" smtClean="0">
                                  <a:latin typeface="Cambria Math" panose="02040503050406030204" pitchFamily="18" charset="0"/>
                                </a:rPr>
                                <m:t>15 см</m:t>
                              </m:r>
                            </m:oMath>
                          </a14:m>
                          <a:r>
                            <a:rPr lang="ru-RU" sz="2000" dirty="0" smtClean="0"/>
                            <a:t> дрейф</a:t>
                          </a:r>
                          <a:endParaRPr lang="ru-RU" sz="2000" dirty="0"/>
                        </a:p>
                      </a:txBody>
                      <a:tcPr marL="102362" marR="102362" marT="51181" marB="5118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ru-RU" sz="2000" b="0" i="1" smtClean="0">
                                  <a:latin typeface="Cambria Math" panose="02040503050406030204" pitchFamily="18" charset="0"/>
                                </a:rPr>
                                <m:t>30 см</m:t>
                              </m:r>
                            </m:oMath>
                          </a14:m>
                          <a:r>
                            <a:rPr lang="ru-RU" sz="2000" dirty="0" smtClean="0"/>
                            <a:t> дрейф</a:t>
                          </a:r>
                        </a:p>
                      </a:txBody>
                      <a:tcPr marL="102362" marR="102362" marT="51181" marB="5118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ru-RU" sz="2000" b="0" i="1" smtClean="0">
                                  <a:latin typeface="Cambria Math" panose="02040503050406030204" pitchFamily="18" charset="0"/>
                                </a:rPr>
                                <m:t>1 м</m:t>
                              </m:r>
                            </m:oMath>
                          </a14:m>
                          <a:r>
                            <a:rPr lang="ru-RU" sz="2000" dirty="0" smtClean="0"/>
                            <a:t> дрейф</a:t>
                          </a:r>
                        </a:p>
                      </a:txBody>
                      <a:tcPr marL="102362" marR="102362" marT="51181" marB="5118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ru-RU" sz="2000" b="0" i="1" smtClean="0">
                                  <a:latin typeface="Cambria Math" panose="02040503050406030204" pitchFamily="18" charset="0"/>
                                </a:rPr>
                                <m:t>1.5 м</m:t>
                              </m:r>
                            </m:oMath>
                          </a14:m>
                          <a:r>
                            <a:rPr lang="ru-RU" sz="2000" dirty="0" smtClean="0"/>
                            <a:t> дрейф</a:t>
                          </a:r>
                        </a:p>
                      </a:txBody>
                      <a:tcPr marL="102362" marR="102362" marT="51181" marB="5118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77550538"/>
                      </a:ext>
                    </a:extLst>
                  </a:tr>
                  <a:tr h="41286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ru-RU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20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ru-RU" sz="2000" b="0" i="1" smtClean="0">
                                        <a:latin typeface="Cambria Math" panose="02040503050406030204" pitchFamily="18" charset="0"/>
                                      </a:rPr>
                                      <m:t>−43</m:t>
                                    </m:r>
                                  </m:sup>
                                </m:sSup>
                                <m:r>
                                  <a:rPr lang="ru-RU" sz="20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ru-RU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2000" b="0" i="1" smtClean="0">
                                        <a:latin typeface="Cambria Math" panose="02040503050406030204" pitchFamily="18" charset="0"/>
                                      </a:rPr>
                                      <m:t>см</m:t>
                                    </m:r>
                                  </m:e>
                                  <m:sup>
                                    <m:r>
                                      <a:rPr lang="ru-RU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2000" dirty="0" smtClean="0"/>
                        </a:p>
                      </a:txBody>
                      <a:tcPr marL="102362" marR="102362" marT="51181" marB="5118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ru-RU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20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ru-RU" sz="2000" b="0" i="1" smtClean="0">
                                        <a:latin typeface="Cambria Math" panose="02040503050406030204" pitchFamily="18" charset="0"/>
                                      </a:rPr>
                                      <m:t>−45</m:t>
                                    </m:r>
                                  </m:sup>
                                </m:sSup>
                                <m:r>
                                  <a:rPr lang="ru-RU" sz="20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ru-RU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2000" b="0" i="1" smtClean="0">
                                        <a:latin typeface="Cambria Math" panose="02040503050406030204" pitchFamily="18" charset="0"/>
                                      </a:rPr>
                                      <m:t>см</m:t>
                                    </m:r>
                                  </m:e>
                                  <m:sup>
                                    <m:r>
                                      <a:rPr lang="ru-RU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2000" dirty="0"/>
                        </a:p>
                      </a:txBody>
                      <a:tcPr marL="102362" marR="102362" marT="51181" marB="5118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ru-RU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20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ru-RU" sz="2000" b="0" i="1" smtClean="0">
                                        <a:latin typeface="Cambria Math" panose="02040503050406030204" pitchFamily="18" charset="0"/>
                                      </a:rPr>
                                      <m:t>−47</m:t>
                                    </m:r>
                                  </m:sup>
                                </m:sSup>
                                <m:r>
                                  <a:rPr lang="ru-RU" sz="20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ru-RU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2000" b="0" i="1" smtClean="0">
                                        <a:latin typeface="Cambria Math" panose="02040503050406030204" pitchFamily="18" charset="0"/>
                                      </a:rPr>
                                      <m:t>см</m:t>
                                    </m:r>
                                  </m:e>
                                  <m:sup>
                                    <m:r>
                                      <a:rPr lang="ru-RU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2000" dirty="0"/>
                        </a:p>
                      </a:txBody>
                      <a:tcPr marL="102362" marR="102362" marT="51181" marB="5118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ru-RU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20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ru-RU" sz="2000" b="0" i="1" smtClean="0">
                                        <a:latin typeface="Cambria Math" panose="02040503050406030204" pitchFamily="18" charset="0"/>
                                      </a:rPr>
                                      <m:t>−48</m:t>
                                    </m:r>
                                  </m:sup>
                                </m:sSup>
                                <m:r>
                                  <a:rPr lang="ru-RU" sz="20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ru-RU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2000" b="0" i="1" smtClean="0">
                                        <a:latin typeface="Cambria Math" panose="02040503050406030204" pitchFamily="18" charset="0"/>
                                      </a:rPr>
                                      <m:t>см</m:t>
                                    </m:r>
                                  </m:e>
                                  <m:sup>
                                    <m:r>
                                      <a:rPr lang="ru-RU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2000" dirty="0"/>
                        </a:p>
                      </a:txBody>
                      <a:tcPr marL="102362" marR="102362" marT="51181" marB="5118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8755491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Таблица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2195300"/>
                  </p:ext>
                </p:extLst>
              </p:nvPr>
            </p:nvGraphicFramePr>
            <p:xfrm>
              <a:off x="36558" y="622298"/>
              <a:ext cx="12155440" cy="571652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038860">
                      <a:extLst>
                        <a:ext uri="{9D8B030D-6E8A-4147-A177-3AD203B41FA5}">
                          <a16:colId xmlns:a16="http://schemas.microsoft.com/office/drawing/2014/main" val="527543041"/>
                        </a:ext>
                      </a:extLst>
                    </a:gridCol>
                    <a:gridCol w="3038860">
                      <a:extLst>
                        <a:ext uri="{9D8B030D-6E8A-4147-A177-3AD203B41FA5}">
                          <a16:colId xmlns:a16="http://schemas.microsoft.com/office/drawing/2014/main" val="402173552"/>
                        </a:ext>
                      </a:extLst>
                    </a:gridCol>
                    <a:gridCol w="3038860">
                      <a:extLst>
                        <a:ext uri="{9D8B030D-6E8A-4147-A177-3AD203B41FA5}">
                          <a16:colId xmlns:a16="http://schemas.microsoft.com/office/drawing/2014/main" val="2287646767"/>
                        </a:ext>
                      </a:extLst>
                    </a:gridCol>
                    <a:gridCol w="3038860">
                      <a:extLst>
                        <a:ext uri="{9D8B030D-6E8A-4147-A177-3AD203B41FA5}">
                          <a16:colId xmlns:a16="http://schemas.microsoft.com/office/drawing/2014/main" val="298675019"/>
                        </a:ext>
                      </a:extLst>
                    </a:gridCol>
                  </a:tblGrid>
                  <a:tr h="4094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XENON10</a:t>
                          </a:r>
                          <a:endParaRPr lang="ru-RU" sz="2000" dirty="0"/>
                        </a:p>
                      </a:txBody>
                      <a:tcPr marL="102362" marR="102362" marT="51181" marB="5118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XENON100</a:t>
                          </a:r>
                          <a:endParaRPr lang="ru-RU" sz="2000" dirty="0"/>
                        </a:p>
                      </a:txBody>
                      <a:tcPr marL="102362" marR="102362" marT="51181" marB="5118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XENON1T</a:t>
                          </a:r>
                          <a:endParaRPr lang="ru-RU" sz="2000" dirty="0"/>
                        </a:p>
                      </a:txBody>
                      <a:tcPr marL="102362" marR="102362" marT="51181" marB="5118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err="1" smtClean="0"/>
                            <a:t>XENONnT</a:t>
                          </a:r>
                          <a:endParaRPr lang="ru-RU" sz="2000" dirty="0"/>
                        </a:p>
                      </a:txBody>
                      <a:tcPr marL="102362" marR="102362" marT="51181" marB="5118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459731254"/>
                      </a:ext>
                    </a:extLst>
                  </a:tr>
                  <a:tr h="3665868">
                    <a:tc>
                      <a:txBody>
                        <a:bodyPr/>
                        <a:lstStyle/>
                        <a:p>
                          <a:pPr algn="ctr"/>
                          <a:endParaRPr lang="ru-RU" sz="2000" dirty="0"/>
                        </a:p>
                      </a:txBody>
                      <a:tcPr marL="102362" marR="102362" marT="51181" marB="5118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 dirty="0"/>
                        </a:p>
                      </a:txBody>
                      <a:tcPr marL="102362" marR="102362" marT="51181" marB="5118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 dirty="0"/>
                        </a:p>
                      </a:txBody>
                      <a:tcPr marL="102362" marR="102362" marT="51181" marB="5118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 dirty="0"/>
                        </a:p>
                      </a:txBody>
                      <a:tcPr marL="102362" marR="102362" marT="51181" marB="5118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995504344"/>
                      </a:ext>
                    </a:extLst>
                  </a:tr>
                  <a:tr h="4094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2005-2007</a:t>
                          </a:r>
                          <a:endParaRPr lang="ru-RU" sz="2000" dirty="0"/>
                        </a:p>
                      </a:txBody>
                      <a:tcPr marL="102362" marR="102362" marT="51181" marB="5118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2008-2016</a:t>
                          </a:r>
                          <a:endParaRPr lang="ru-RU" sz="2000" dirty="0"/>
                        </a:p>
                      </a:txBody>
                      <a:tcPr marL="102362" marR="102362" marT="51181" marB="5118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2012-</a:t>
                          </a:r>
                          <a:r>
                            <a:rPr lang="ru-RU" sz="2000" dirty="0" smtClean="0"/>
                            <a:t>…</a:t>
                          </a:r>
                          <a:endParaRPr lang="ru-RU" sz="2000" dirty="0"/>
                        </a:p>
                      </a:txBody>
                      <a:tcPr marL="102362" marR="102362" marT="51181" marB="5118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 smtClean="0"/>
                            <a:t>Планируется</a:t>
                          </a:r>
                          <a:endParaRPr lang="ru-RU" sz="2000" dirty="0"/>
                        </a:p>
                      </a:txBody>
                      <a:tcPr marL="102362" marR="102362" marT="51181" marB="5118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20761387"/>
                      </a:ext>
                    </a:extLst>
                  </a:tr>
                  <a:tr h="409449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102362" marR="102362" marT="51181" marB="5118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1104478" r="-299800" b="-2014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102362" marR="102362" marT="51181" marB="5118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00000" t="-1104478" r="-199800" b="-2014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102362" marR="102362" marT="51181" marB="5118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00402" t="-1104478" r="-100201" b="-2014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102362" marR="102362" marT="51181" marB="5118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99800" t="-1104478" b="-2014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62834891"/>
                      </a:ext>
                    </a:extLst>
                  </a:tr>
                  <a:tr h="409449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102362" marR="102362" marT="51181" marB="5118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1204478" r="-299800" b="-1014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102362" marR="102362" marT="51181" marB="5118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00000" t="-1204478" r="-199800" b="-1014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102362" marR="102362" marT="51181" marB="5118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00402" t="-1204478" r="-100201" b="-1014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102362" marR="102362" marT="51181" marB="5118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99800" t="-1204478" b="-1014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77550538"/>
                      </a:ext>
                    </a:extLst>
                  </a:tr>
                  <a:tr h="412861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102362" marR="102362" marT="51181" marB="5118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1285294" r="-2998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102362" marR="102362" marT="51181" marB="5118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00000" t="-1285294" r="-1998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102362" marR="102362" marT="51181" marB="5118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00402" t="-1285294" r="-1002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102362" marR="102362" marT="51181" marB="5118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99800" t="-128529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87554919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55" y="1412218"/>
            <a:ext cx="2197263" cy="2633424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3411" y="1412218"/>
            <a:ext cx="1719787" cy="26334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9191" y="1412218"/>
            <a:ext cx="1940620" cy="26334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2364" y="1412219"/>
            <a:ext cx="1876694" cy="26334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Поколения детекторов эксперимента </a:t>
            </a:r>
            <a:r>
              <a:rPr lang="en-US" sz="2400" dirty="0" smtClean="0"/>
              <a:t>XENON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4600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71671-A6BD-423E-8892-C7C419BA4D0F}" type="slidenum">
              <a:rPr lang="ru-RU" smtClean="0"/>
              <a:pPr/>
              <a:t>22</a:t>
            </a:fld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Таблица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3946620"/>
                  </p:ext>
                </p:extLst>
              </p:nvPr>
            </p:nvGraphicFramePr>
            <p:xfrm>
              <a:off x="61876" y="584201"/>
              <a:ext cx="12130124" cy="577007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032531">
                      <a:extLst>
                        <a:ext uri="{9D8B030D-6E8A-4147-A177-3AD203B41FA5}">
                          <a16:colId xmlns:a16="http://schemas.microsoft.com/office/drawing/2014/main" val="527543041"/>
                        </a:ext>
                      </a:extLst>
                    </a:gridCol>
                    <a:gridCol w="3032531">
                      <a:extLst>
                        <a:ext uri="{9D8B030D-6E8A-4147-A177-3AD203B41FA5}">
                          <a16:colId xmlns:a16="http://schemas.microsoft.com/office/drawing/2014/main" val="402173552"/>
                        </a:ext>
                      </a:extLst>
                    </a:gridCol>
                    <a:gridCol w="3032531">
                      <a:extLst>
                        <a:ext uri="{9D8B030D-6E8A-4147-A177-3AD203B41FA5}">
                          <a16:colId xmlns:a16="http://schemas.microsoft.com/office/drawing/2014/main" val="2287646767"/>
                        </a:ext>
                      </a:extLst>
                    </a:gridCol>
                    <a:gridCol w="3032531">
                      <a:extLst>
                        <a:ext uri="{9D8B030D-6E8A-4147-A177-3AD203B41FA5}">
                          <a16:colId xmlns:a16="http://schemas.microsoft.com/office/drawing/2014/main" val="298675019"/>
                        </a:ext>
                      </a:extLst>
                    </a:gridCol>
                  </a:tblGrid>
                  <a:tr h="4135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ZEPLIN II</a:t>
                          </a:r>
                          <a:endParaRPr lang="ru-RU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ZEPLIN III</a:t>
                          </a:r>
                          <a:endParaRPr lang="ru-RU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LUX</a:t>
                          </a:r>
                          <a:endParaRPr lang="ru-RU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LZ</a:t>
                          </a:r>
                          <a:endParaRPr lang="ru-RU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459731254"/>
                      </a:ext>
                    </a:extLst>
                  </a:tr>
                  <a:tr h="3702421">
                    <a:tc>
                      <a:txBody>
                        <a:bodyPr/>
                        <a:lstStyle/>
                        <a:p>
                          <a:pPr algn="ctr"/>
                          <a:endParaRPr lang="ru-RU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995504344"/>
                      </a:ext>
                    </a:extLst>
                  </a:tr>
                  <a:tr h="4135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</a:t>
                          </a:r>
                          <a:r>
                            <a:rPr lang="ru-RU" dirty="0" smtClean="0"/>
                            <a:t>6</a:t>
                          </a:r>
                          <a:r>
                            <a:rPr lang="en-US" dirty="0" smtClean="0"/>
                            <a:t>-2007</a:t>
                          </a:r>
                          <a:endParaRPr lang="ru-RU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</a:t>
                          </a:r>
                          <a:r>
                            <a:rPr lang="ru-RU" dirty="0" smtClean="0"/>
                            <a:t>6</a:t>
                          </a:r>
                          <a:r>
                            <a:rPr lang="en-US" dirty="0" smtClean="0"/>
                            <a:t>-201</a:t>
                          </a:r>
                          <a:r>
                            <a:rPr lang="ru-RU" dirty="0" smtClean="0"/>
                            <a:t>1</a:t>
                          </a:r>
                          <a:endParaRPr lang="ru-RU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201</a:t>
                          </a:r>
                          <a:r>
                            <a:rPr lang="ru-RU" dirty="0" smtClean="0"/>
                            <a:t>3</a:t>
                          </a:r>
                          <a:r>
                            <a:rPr lang="en-US" dirty="0" smtClean="0"/>
                            <a:t>-201</a:t>
                          </a:r>
                          <a:r>
                            <a:rPr lang="ru-RU" dirty="0" smtClean="0"/>
                            <a:t>7</a:t>
                          </a:r>
                          <a:endParaRPr lang="ru-RU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dirty="0" smtClean="0"/>
                            <a:t>Планируется</a:t>
                          </a:r>
                          <a:endParaRPr lang="ru-RU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20761387"/>
                      </a:ext>
                    </a:extLst>
                  </a:tr>
                  <a:tr h="41353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ru-RU" b="0" i="1" smtClean="0">
                                    <a:latin typeface="Cambria Math" panose="02040503050406030204" pitchFamily="18" charset="0"/>
                                  </a:rPr>
                                  <m:t> (8) кг</m:t>
                                </m:r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b="0" i="1" smtClean="0">
                                    <a:latin typeface="Cambria Math" panose="02040503050406030204" pitchFamily="18" charset="0"/>
                                  </a:rPr>
                                  <m:t>12 кг</m:t>
                                </m:r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370 </a:t>
                          </a:r>
                          <a:r>
                            <a:rPr lang="ru-RU" dirty="0" smtClean="0"/>
                            <a:t>(118) кг</a:t>
                          </a:r>
                          <a:endParaRPr lang="ru-RU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b="0" i="1" smtClean="0">
                                    <a:latin typeface="Cambria Math" panose="02040503050406030204" pitchFamily="18" charset="0"/>
                                  </a:rPr>
                                  <m:t>7 (5.6) т</m:t>
                                </m:r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62834891"/>
                      </a:ext>
                    </a:extLst>
                  </a:tr>
                  <a:tr h="41353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ru-RU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ru-RU" b="0" i="1" smtClean="0">
                                  <a:latin typeface="Cambria Math" panose="02040503050406030204" pitchFamily="18" charset="0"/>
                                </a:rPr>
                                <m:t> см</m:t>
                              </m:r>
                            </m:oMath>
                          </a14:m>
                          <a:r>
                            <a:rPr lang="ru-RU" dirty="0" smtClean="0"/>
                            <a:t> дрейф</a:t>
                          </a:r>
                          <a:endParaRPr lang="ru-RU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ru-RU" b="0" i="1" smtClean="0">
                                  <a:latin typeface="Cambria Math" panose="02040503050406030204" pitchFamily="18" charset="0"/>
                                </a:rPr>
                                <m:t>4 см</m:t>
                              </m:r>
                            </m:oMath>
                          </a14:m>
                          <a:r>
                            <a:rPr lang="ru-RU" dirty="0" smtClean="0"/>
                            <a:t> дрейф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ru-RU" b="0" i="1" smtClean="0">
                                  <a:latin typeface="Cambria Math" panose="02040503050406030204" pitchFamily="18" charset="0"/>
                                </a:rPr>
                                <m:t>48 см</m:t>
                              </m:r>
                            </m:oMath>
                          </a14:m>
                          <a:r>
                            <a:rPr lang="ru-RU" dirty="0" smtClean="0"/>
                            <a:t> дрейф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ru-RU" b="0" i="1" smtClean="0">
                                  <a:latin typeface="Cambria Math" panose="02040503050406030204" pitchFamily="18" charset="0"/>
                                </a:rPr>
                                <m:t>1.5 м</m:t>
                              </m:r>
                            </m:oMath>
                          </a14:m>
                          <a:r>
                            <a:rPr lang="ru-RU" dirty="0" smtClean="0"/>
                            <a:t> дрейф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77550538"/>
                      </a:ext>
                    </a:extLst>
                  </a:tr>
                  <a:tr h="41353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  <m:t>−42</m:t>
                                    </m:r>
                                  </m:sup>
                                </m:sSup>
                                <m:r>
                                  <a:rPr lang="ru-RU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  <m:t>см</m:t>
                                    </m:r>
                                  </m:e>
                                  <m:sup>
                                    <m: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dirty="0" smtClean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  <m:t>−44</m:t>
                                    </m:r>
                                  </m:sup>
                                </m:sSup>
                                <m:r>
                                  <a:rPr lang="ru-RU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  <m:t>см</m:t>
                                    </m:r>
                                  </m:e>
                                  <m:sup>
                                    <m: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  <m:t>−46</m:t>
                                    </m:r>
                                  </m:sup>
                                </m:sSup>
                                <m:r>
                                  <a:rPr lang="ru-RU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  <m:t>см</m:t>
                                    </m:r>
                                  </m:e>
                                  <m:sup>
                                    <m: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  <m:t>−48</m:t>
                                    </m:r>
                                  </m:sup>
                                </m:sSup>
                                <m:r>
                                  <a:rPr lang="ru-RU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  <m:t>см</m:t>
                                    </m:r>
                                  </m:e>
                                  <m:sup>
                                    <m: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8755491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Таблица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3946620"/>
                  </p:ext>
                </p:extLst>
              </p:nvPr>
            </p:nvGraphicFramePr>
            <p:xfrm>
              <a:off x="61876" y="584201"/>
              <a:ext cx="12130124" cy="577007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032531">
                      <a:extLst>
                        <a:ext uri="{9D8B030D-6E8A-4147-A177-3AD203B41FA5}">
                          <a16:colId xmlns:a16="http://schemas.microsoft.com/office/drawing/2014/main" val="527543041"/>
                        </a:ext>
                      </a:extLst>
                    </a:gridCol>
                    <a:gridCol w="3032531">
                      <a:extLst>
                        <a:ext uri="{9D8B030D-6E8A-4147-A177-3AD203B41FA5}">
                          <a16:colId xmlns:a16="http://schemas.microsoft.com/office/drawing/2014/main" val="402173552"/>
                        </a:ext>
                      </a:extLst>
                    </a:gridCol>
                    <a:gridCol w="3032531">
                      <a:extLst>
                        <a:ext uri="{9D8B030D-6E8A-4147-A177-3AD203B41FA5}">
                          <a16:colId xmlns:a16="http://schemas.microsoft.com/office/drawing/2014/main" val="2287646767"/>
                        </a:ext>
                      </a:extLst>
                    </a:gridCol>
                    <a:gridCol w="3032531">
                      <a:extLst>
                        <a:ext uri="{9D8B030D-6E8A-4147-A177-3AD203B41FA5}">
                          <a16:colId xmlns:a16="http://schemas.microsoft.com/office/drawing/2014/main" val="298675019"/>
                        </a:ext>
                      </a:extLst>
                    </a:gridCol>
                  </a:tblGrid>
                  <a:tr h="4135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ZEPLIN II</a:t>
                          </a:r>
                          <a:endParaRPr lang="ru-RU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ZEPLIN III</a:t>
                          </a:r>
                          <a:endParaRPr lang="ru-RU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LUX</a:t>
                          </a:r>
                          <a:endParaRPr lang="ru-RU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LZ</a:t>
                          </a:r>
                          <a:endParaRPr lang="ru-RU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459731254"/>
                      </a:ext>
                    </a:extLst>
                  </a:tr>
                  <a:tr h="3702421">
                    <a:tc>
                      <a:txBody>
                        <a:bodyPr/>
                        <a:lstStyle/>
                        <a:p>
                          <a:pPr algn="ctr"/>
                          <a:endParaRPr lang="ru-RU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995504344"/>
                      </a:ext>
                    </a:extLst>
                  </a:tr>
                  <a:tr h="4135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</a:t>
                          </a:r>
                          <a:r>
                            <a:rPr lang="ru-RU" dirty="0" smtClean="0"/>
                            <a:t>6</a:t>
                          </a:r>
                          <a:r>
                            <a:rPr lang="en-US" dirty="0" smtClean="0"/>
                            <a:t>-2007</a:t>
                          </a:r>
                          <a:endParaRPr lang="ru-RU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</a:t>
                          </a:r>
                          <a:r>
                            <a:rPr lang="ru-RU" dirty="0" smtClean="0"/>
                            <a:t>6</a:t>
                          </a:r>
                          <a:r>
                            <a:rPr lang="en-US" dirty="0" smtClean="0"/>
                            <a:t>-201</a:t>
                          </a:r>
                          <a:r>
                            <a:rPr lang="ru-RU" dirty="0" smtClean="0"/>
                            <a:t>1</a:t>
                          </a:r>
                          <a:endParaRPr lang="ru-RU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201</a:t>
                          </a:r>
                          <a:r>
                            <a:rPr lang="ru-RU" dirty="0" smtClean="0"/>
                            <a:t>3</a:t>
                          </a:r>
                          <a:r>
                            <a:rPr lang="en-US" dirty="0" smtClean="0"/>
                            <a:t>-201</a:t>
                          </a:r>
                          <a:r>
                            <a:rPr lang="ru-RU" dirty="0" smtClean="0"/>
                            <a:t>7</a:t>
                          </a:r>
                          <a:endParaRPr lang="ru-RU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dirty="0" smtClean="0"/>
                            <a:t>Планируется</a:t>
                          </a:r>
                          <a:endParaRPr lang="ru-RU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20761387"/>
                      </a:ext>
                    </a:extLst>
                  </a:tr>
                  <a:tr h="413531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1095588" r="-299598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00201" t="-1095588" r="-200201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370 </a:t>
                          </a:r>
                          <a:r>
                            <a:rPr lang="ru-RU" dirty="0" smtClean="0"/>
                            <a:t>(118) кг</a:t>
                          </a:r>
                          <a:endParaRPr lang="ru-RU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00402" t="-109558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62834891"/>
                      </a:ext>
                    </a:extLst>
                  </a:tr>
                  <a:tr h="413531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1195588" r="-29959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00201" t="-1195588" r="-20020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99799" t="-1195588" r="-9979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00402" t="-119558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77550538"/>
                      </a:ext>
                    </a:extLst>
                  </a:tr>
                  <a:tr h="413531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1295588" r="-2995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00201" t="-1295588" r="-2002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99799" t="-1295588" r="-9979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00402" t="-129558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87554919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5" name="Picture 2" descr="ZepII_Cut_Away.jpg (234460 bytes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01" y="1451373"/>
            <a:ext cx="1949255" cy="283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AstroPart 27(2007)46 ZIII pic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094" y="1451373"/>
            <a:ext cx="1605774" cy="2837792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824" y="1451373"/>
            <a:ext cx="1460909" cy="28377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871" y="1451373"/>
            <a:ext cx="2237426" cy="28409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87" y="0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Поколения детекторов экспериментов </a:t>
            </a:r>
            <a:r>
              <a:rPr lang="en-US" sz="2400" dirty="0" smtClean="0"/>
              <a:t>LUX/ZEPLIN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9556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71671-A6BD-423E-8892-C7C419BA4D0F}" type="slidenum">
              <a:rPr lang="ru-RU" smtClean="0"/>
              <a:pPr/>
              <a:t>23</a:t>
            </a:fld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Таблица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55351310"/>
                  </p:ext>
                </p:extLst>
              </p:nvPr>
            </p:nvGraphicFramePr>
            <p:xfrm>
              <a:off x="123091" y="698499"/>
              <a:ext cx="12068910" cy="559374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022970">
                      <a:extLst>
                        <a:ext uri="{9D8B030D-6E8A-4147-A177-3AD203B41FA5}">
                          <a16:colId xmlns:a16="http://schemas.microsoft.com/office/drawing/2014/main" val="527543041"/>
                        </a:ext>
                      </a:extLst>
                    </a:gridCol>
                    <a:gridCol w="4022970">
                      <a:extLst>
                        <a:ext uri="{9D8B030D-6E8A-4147-A177-3AD203B41FA5}">
                          <a16:colId xmlns:a16="http://schemas.microsoft.com/office/drawing/2014/main" val="402173552"/>
                        </a:ext>
                      </a:extLst>
                    </a:gridCol>
                    <a:gridCol w="4022970">
                      <a:extLst>
                        <a:ext uri="{9D8B030D-6E8A-4147-A177-3AD203B41FA5}">
                          <a16:colId xmlns:a16="http://schemas.microsoft.com/office/drawing/2014/main" val="2287646767"/>
                        </a:ext>
                      </a:extLst>
                    </a:gridCol>
                  </a:tblGrid>
                  <a:tr h="40089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 smtClean="0"/>
                            <a:t>PandaX</a:t>
                          </a:r>
                          <a:r>
                            <a:rPr lang="en-US" dirty="0" smtClean="0"/>
                            <a:t>-I</a:t>
                          </a:r>
                          <a:endParaRPr lang="ru-RU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 smtClean="0"/>
                            <a:t>PandaX</a:t>
                          </a:r>
                          <a:r>
                            <a:rPr lang="en-US" dirty="0" smtClean="0"/>
                            <a:t>-II</a:t>
                          </a:r>
                          <a:endParaRPr lang="ru-RU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PandaX-4T</a:t>
                          </a:r>
                          <a:endParaRPr lang="ru-RU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459731254"/>
                      </a:ext>
                    </a:extLst>
                  </a:tr>
                  <a:tr h="3589276">
                    <a:tc>
                      <a:txBody>
                        <a:bodyPr/>
                        <a:lstStyle/>
                        <a:p>
                          <a:pPr algn="ctr"/>
                          <a:endParaRPr lang="ru-RU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995504344"/>
                      </a:ext>
                    </a:extLst>
                  </a:tr>
                  <a:tr h="40089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</a:t>
                          </a:r>
                          <a:r>
                            <a:rPr lang="ru-RU" dirty="0" smtClean="0"/>
                            <a:t>14-2014</a:t>
                          </a:r>
                          <a:endParaRPr lang="ru-RU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</a:t>
                          </a:r>
                          <a:r>
                            <a:rPr lang="ru-RU" dirty="0" smtClean="0"/>
                            <a:t>15</a:t>
                          </a:r>
                          <a:r>
                            <a:rPr lang="en-US" dirty="0" smtClean="0"/>
                            <a:t>-</a:t>
                          </a:r>
                          <a:r>
                            <a:rPr lang="ru-RU" dirty="0" smtClean="0"/>
                            <a:t>…</a:t>
                          </a:r>
                          <a:endParaRPr lang="ru-RU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dirty="0" smtClean="0"/>
                            <a:t>Планируется</a:t>
                          </a:r>
                          <a:endParaRPr lang="ru-RU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20761387"/>
                      </a:ext>
                    </a:extLst>
                  </a:tr>
                  <a:tr h="40089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b="0" i="1" smtClean="0">
                                    <a:latin typeface="Cambria Math" panose="02040503050406030204" pitchFamily="18" charset="0"/>
                                  </a:rPr>
                                  <m:t>120 (37) кг</m:t>
                                </m:r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b="0" i="1" smtClean="0">
                                    <a:latin typeface="Cambria Math" panose="02040503050406030204" pitchFamily="18" charset="0"/>
                                  </a:rPr>
                                  <m:t>580 (30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ru-RU" b="0" i="1" smtClean="0">
                                    <a:latin typeface="Cambria Math" panose="02040503050406030204" pitchFamily="18" charset="0"/>
                                  </a:rPr>
                                  <m:t>) кг</m:t>
                                </m:r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b="0" i="1" smtClean="0">
                                    <a:latin typeface="Cambria Math" panose="02040503050406030204" pitchFamily="18" charset="0"/>
                                  </a:rPr>
                                  <m:t>6 (4) т</m:t>
                                </m:r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62834891"/>
                      </a:ext>
                    </a:extLst>
                  </a:tr>
                  <a:tr h="40089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ru-RU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15 см</m:t>
                              </m:r>
                            </m:oMath>
                          </a14:m>
                          <a:r>
                            <a:rPr lang="ru-RU" dirty="0" smtClean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ru-RU" dirty="0" smtClean="0"/>
                            <a:t>дрейф</a:t>
                          </a:r>
                          <a:endParaRPr lang="ru-RU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ru-RU" b="0" i="1" smtClean="0">
                                  <a:latin typeface="Cambria Math" panose="02040503050406030204" pitchFamily="18" charset="0"/>
                                </a:rPr>
                                <m:t>60 см</m:t>
                              </m:r>
                            </m:oMath>
                          </a14:m>
                          <a:r>
                            <a:rPr lang="ru-RU" dirty="0" smtClean="0"/>
                            <a:t> дрейф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ru-RU" b="0" i="1" smtClean="0">
                                  <a:latin typeface="Cambria Math" panose="02040503050406030204" pitchFamily="18" charset="0"/>
                                </a:rPr>
                                <m:t>1.2 м</m:t>
                              </m:r>
                            </m:oMath>
                          </a14:m>
                          <a:r>
                            <a:rPr lang="ru-RU" dirty="0" smtClean="0"/>
                            <a:t> дрейф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77550538"/>
                      </a:ext>
                    </a:extLst>
                  </a:tr>
                  <a:tr h="40089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ru-RU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ru-RU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−44</m:t>
                                    </m:r>
                                  </m:sup>
                                </m:sSup>
                                <m:r>
                                  <a:rPr lang="ru-RU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ru-RU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см</m:t>
                                    </m:r>
                                  </m:e>
                                  <m:sup>
                                    <m:r>
                                      <a:rPr lang="ru-RU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dirty="0" smtClean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ru-RU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ru-RU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−46</m:t>
                                    </m:r>
                                  </m:sup>
                                </m:sSup>
                                <m:r>
                                  <a:rPr lang="ru-RU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  <m:t>см</m:t>
                                    </m:r>
                                  </m:e>
                                  <m:sup>
                                    <m: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  <m:t>−47</m:t>
                                    </m:r>
                                  </m:sup>
                                </m:sSup>
                                <m:r>
                                  <a:rPr lang="ru-RU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  <m:t>см</m:t>
                                    </m:r>
                                  </m:e>
                                  <m:sup>
                                    <m: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8755491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Таблица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55351310"/>
                  </p:ext>
                </p:extLst>
              </p:nvPr>
            </p:nvGraphicFramePr>
            <p:xfrm>
              <a:off x="123091" y="698499"/>
              <a:ext cx="12068910" cy="559374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022970">
                      <a:extLst>
                        <a:ext uri="{9D8B030D-6E8A-4147-A177-3AD203B41FA5}">
                          <a16:colId xmlns:a16="http://schemas.microsoft.com/office/drawing/2014/main" val="527543041"/>
                        </a:ext>
                      </a:extLst>
                    </a:gridCol>
                    <a:gridCol w="4022970">
                      <a:extLst>
                        <a:ext uri="{9D8B030D-6E8A-4147-A177-3AD203B41FA5}">
                          <a16:colId xmlns:a16="http://schemas.microsoft.com/office/drawing/2014/main" val="402173552"/>
                        </a:ext>
                      </a:extLst>
                    </a:gridCol>
                    <a:gridCol w="4022970">
                      <a:extLst>
                        <a:ext uri="{9D8B030D-6E8A-4147-A177-3AD203B41FA5}">
                          <a16:colId xmlns:a16="http://schemas.microsoft.com/office/drawing/2014/main" val="2287646767"/>
                        </a:ext>
                      </a:extLst>
                    </a:gridCol>
                  </a:tblGrid>
                  <a:tr h="40089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 smtClean="0"/>
                            <a:t>PandaX</a:t>
                          </a:r>
                          <a:r>
                            <a:rPr lang="en-US" dirty="0" smtClean="0"/>
                            <a:t>-I</a:t>
                          </a:r>
                          <a:endParaRPr lang="ru-RU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 smtClean="0"/>
                            <a:t>PandaX</a:t>
                          </a:r>
                          <a:r>
                            <a:rPr lang="en-US" dirty="0" smtClean="0"/>
                            <a:t>-II</a:t>
                          </a:r>
                          <a:endParaRPr lang="ru-RU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PandaX-4T</a:t>
                          </a:r>
                          <a:endParaRPr lang="ru-RU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459731254"/>
                      </a:ext>
                    </a:extLst>
                  </a:tr>
                  <a:tr h="3589276">
                    <a:tc>
                      <a:txBody>
                        <a:bodyPr/>
                        <a:lstStyle/>
                        <a:p>
                          <a:pPr algn="ctr"/>
                          <a:endParaRPr lang="ru-RU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995504344"/>
                      </a:ext>
                    </a:extLst>
                  </a:tr>
                  <a:tr h="40089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</a:t>
                          </a:r>
                          <a:r>
                            <a:rPr lang="ru-RU" dirty="0" smtClean="0"/>
                            <a:t>14-2014</a:t>
                          </a:r>
                          <a:endParaRPr lang="ru-RU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</a:t>
                          </a:r>
                          <a:r>
                            <a:rPr lang="ru-RU" dirty="0" smtClean="0"/>
                            <a:t>15</a:t>
                          </a:r>
                          <a:r>
                            <a:rPr lang="en-US" dirty="0" smtClean="0"/>
                            <a:t>-</a:t>
                          </a:r>
                          <a:r>
                            <a:rPr lang="ru-RU" dirty="0" smtClean="0"/>
                            <a:t>…</a:t>
                          </a:r>
                          <a:endParaRPr lang="ru-RU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dirty="0" smtClean="0"/>
                            <a:t>Планируется</a:t>
                          </a:r>
                          <a:endParaRPr lang="ru-RU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20761387"/>
                      </a:ext>
                    </a:extLst>
                  </a:tr>
                  <a:tr h="400894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1095455" r="-20000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99849" t="-1095455" r="-99697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00152" t="-1095455" r="152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62834891"/>
                      </a:ext>
                    </a:extLst>
                  </a:tr>
                  <a:tr h="400894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1195455" r="-2000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99849" t="-1195455" r="-9969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00152" t="-1195455" r="152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77550538"/>
                      </a:ext>
                    </a:extLst>
                  </a:tr>
                  <a:tr h="400894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1295455" r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99849" t="-1295455" r="-996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00152" t="-1295455" r="1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8755491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TextBox 4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Поколения детекторов</a:t>
            </a:r>
            <a:r>
              <a:rPr lang="en-US" sz="2400" dirty="0" smtClean="0"/>
              <a:t> </a:t>
            </a:r>
            <a:r>
              <a:rPr lang="ru-RU" sz="2400" dirty="0" smtClean="0"/>
              <a:t>эксперимента </a:t>
            </a:r>
            <a:r>
              <a:rPr lang="en-US" sz="2400" dirty="0" err="1" smtClean="0"/>
              <a:t>PandaX</a:t>
            </a:r>
            <a:endParaRPr lang="ru-RU" sz="2400" dirty="0"/>
          </a:p>
        </p:txBody>
      </p:sp>
      <p:pic>
        <p:nvPicPr>
          <p:cNvPr id="7" name="Picture 13" descr="pandax-tpc-231x300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21" y="1487765"/>
            <a:ext cx="2183941" cy="2837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379" y="1360765"/>
            <a:ext cx="1695241" cy="2837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440" y="1487765"/>
            <a:ext cx="1942043" cy="283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27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71671-A6BD-423E-8892-C7C419BA4D0F}" type="slidenum">
              <a:rPr lang="ru-RU" smtClean="0"/>
              <a:pPr/>
              <a:t>24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98" y="692244"/>
            <a:ext cx="11875602" cy="54582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372" y="0"/>
            <a:ext cx="12195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Рынок ксенона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5632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71671-A6BD-423E-8892-C7C419BA4D0F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5524421"/>
            <a:ext cx="9160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Пример обработки сигналов с ионизационной камеры:</a:t>
            </a:r>
          </a:p>
          <a:p>
            <a:r>
              <a:rPr lang="ru-RU" dirty="0" smtClean="0"/>
              <a:t>1. Дифференцирование + коррекция вклада от разряда ёмкости обратной связи ЗЧПУ</a:t>
            </a:r>
          </a:p>
          <a:p>
            <a:r>
              <a:rPr lang="ru-RU" dirty="0" smtClean="0"/>
              <a:t>2. Аппроксимация сигнала экспонентой для нахождения времени жизни электрона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56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Контроль </a:t>
            </a:r>
            <a:r>
              <a:rPr lang="ru-RU" sz="2400" dirty="0"/>
              <a:t>чистоты ксенона по времени жизни </a:t>
            </a:r>
            <a:r>
              <a:rPr lang="ru-RU" sz="2400" dirty="0" smtClean="0"/>
              <a:t>электронов до захвата</a:t>
            </a:r>
            <a:endParaRPr lang="ru-RU" sz="2400" dirty="0"/>
          </a:p>
        </p:txBody>
      </p:sp>
      <p:pic>
        <p:nvPicPr>
          <p:cNvPr id="6" name="Рисунок 5" descr="D:\Clouds\Google Диск\Аспирантура RED100 COHERENT\Аспирантура\Картинки диссертации\Ochistka_3-color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30434"/>
            <a:ext cx="9144000" cy="46939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78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71671-A6BD-423E-8892-C7C419BA4D0F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4" name="Номер слайда 1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/>
              <a:pPr/>
              <a:t>26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Исследование упругого когерентного рассеяния нейтрино на атомных ядрах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178" y="728024"/>
            <a:ext cx="3972479" cy="52585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893460"/>
            <a:ext cx="62869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Предсказан в 1974 году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Впервые зарегистрирован в 2017 году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Может быть применен на практике как средство мониторинга ядерных реакторов. РЭД-100 </a:t>
            </a:r>
            <a:r>
              <a:rPr lang="ru-RU" dirty="0"/>
              <a:t>- первый эмиссионный детектор, построенный для регистрации реакторных </a:t>
            </a:r>
            <a:r>
              <a:rPr lang="ru-RU" dirty="0" smtClean="0"/>
              <a:t>антинейтрино по такому типу взаимодействия.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Требуются дальнейшие </a:t>
            </a:r>
            <a:r>
              <a:rPr lang="ru-RU" dirty="0" smtClean="0"/>
              <a:t>исследования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0" y="926715"/>
            <a:ext cx="6338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Процесс, при котором нейтрино передает часть своей энергии ядру как целому</a:t>
            </a:r>
            <a:endParaRPr lang="ru-RU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1261529" y="1988569"/>
            <a:ext cx="3026347" cy="711009"/>
            <a:chOff x="5992553" y="1579382"/>
            <a:chExt cx="3026347" cy="7110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6017050" y="1579382"/>
                  <a:ext cx="2932406" cy="6637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&lt;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𝑟𝑒𝑐𝑜𝑖𝑙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&gt;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=</m:t>
                        </m:r>
                        <m:r>
                          <a:rPr lang="en-US" b="0" i="1" smtClean="0">
                            <a:latin typeface="Cambria Math"/>
                          </a:rPr>
                          <m:t>716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∙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ru-RU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ru-RU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ru-RU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𝜈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/>
                                <a:ea typeface="Cambria Math"/>
                              </a:rPr>
                              <m:t>𝐴</m:t>
                            </m:r>
                          </m:den>
                        </m:f>
                        <m:r>
                          <a:rPr lang="en-US" b="0" i="0" smtClean="0">
                            <a:latin typeface="Cambria Math"/>
                            <a:ea typeface="Cambria Math"/>
                          </a:rPr>
                          <m:t>[</m:t>
                        </m:r>
                        <m:r>
                          <a:rPr lang="ru-RU" b="0" i="0" smtClean="0">
                            <a:latin typeface="Cambria Math"/>
                            <a:ea typeface="Cambria Math"/>
                          </a:rPr>
                          <m:t>эВ</m:t>
                        </m:r>
                        <m:r>
                          <a:rPr lang="en-US" b="0" i="0" smtClean="0">
                            <a:latin typeface="Cambria Math"/>
                            <a:ea typeface="Cambria Math"/>
                          </a:rPr>
                          <m:t>]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17050" y="1579382"/>
                  <a:ext cx="2932406" cy="66377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Скругленный прямоугольник 10"/>
            <p:cNvSpPr/>
            <p:nvPr/>
          </p:nvSpPr>
          <p:spPr>
            <a:xfrm>
              <a:off x="5992553" y="1626620"/>
              <a:ext cx="3026347" cy="663771"/>
            </a:xfrm>
            <a:prstGeom prst="roundRect">
              <a:avLst>
                <a:gd name="adj" fmla="val 24667"/>
              </a:avLst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1261529" y="2872032"/>
            <a:ext cx="3107332" cy="476240"/>
            <a:chOff x="-1" y="1715383"/>
            <a:chExt cx="3107332" cy="476240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-1" y="1715383"/>
              <a:ext cx="2993448" cy="476240"/>
            </a:xfrm>
            <a:prstGeom prst="roundRect">
              <a:avLst>
                <a:gd name="adj" fmla="val 2466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185441" y="1775388"/>
                  <a:ext cx="2921890" cy="3862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i="1" smtClean="0">
                            <a:latin typeface="Cambria Math"/>
                            <a:ea typeface="Cambria Math"/>
                          </a:rPr>
                          <m:t>𝜎</m:t>
                        </m:r>
                        <m:r>
                          <a:rPr lang="ru-RU" i="1" smtClean="0">
                            <a:latin typeface="Cambria Math"/>
                            <a:ea typeface="Cambria Math"/>
                          </a:rPr>
                          <m:t>≈4∙</m:t>
                        </m:r>
                        <m:sSup>
                          <m:sSupPr>
                            <m:ctrlPr>
                              <a:rPr lang="ru-RU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ru-RU" b="0" i="1" smtClean="0">
                                <a:latin typeface="Cambria Math"/>
                                <a:ea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ru-RU" b="0" i="1" smtClean="0">
                                <a:latin typeface="Cambria Math"/>
                                <a:ea typeface="Cambria Math"/>
                              </a:rPr>
                              <m:t>−45</m:t>
                            </m:r>
                          </m:sup>
                        </m:sSup>
                        <m:sSup>
                          <m:sSupPr>
                            <m:ctrlPr>
                              <a:rPr lang="ru-RU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𝑁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ru-RU" i="1">
                            <a:latin typeface="Cambria Math"/>
                            <a:ea typeface="Cambria Math"/>
                          </a:rPr>
                          <m:t>∙</m:t>
                        </m:r>
                        <m:sSup>
                          <m:sSupPr>
                            <m:ctrlPr>
                              <a:rPr lang="ru-RU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ru-RU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ru-RU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sub>
                            </m:sSub>
                          </m:e>
                          <m:sup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ru-RU" b="0" i="1" smtClean="0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[</m:t>
                        </m:r>
                        <m:sSup>
                          <m:sSupPr>
                            <m:ctrlPr>
                              <a:rPr lang="ru-RU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ru-RU" b="0" i="1" smtClean="0">
                                <a:latin typeface="Cambria Math"/>
                                <a:ea typeface="Cambria Math"/>
                              </a:rPr>
                              <m:t>см</m:t>
                            </m:r>
                          </m:e>
                          <m:sup>
                            <m:r>
                              <a:rPr lang="ru-RU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]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441" y="1775388"/>
                  <a:ext cx="2921890" cy="386260"/>
                </a:xfrm>
                <a:prstGeom prst="rect">
                  <a:avLst/>
                </a:prstGeom>
                <a:blipFill>
                  <a:blip r:embed="rId4"/>
                  <a:stretch>
                    <a:fillRect b="-15873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57368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71671-A6BD-423E-8892-C7C419BA4D0F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Поиск темной материи в виде слабовзаимодействующих массивных частиц </a:t>
            </a:r>
            <a:r>
              <a:rPr lang="en-US" sz="2400" dirty="0" smtClean="0"/>
              <a:t>(WIMP)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887697" y="999719"/>
            <a:ext cx="1596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Предпосылки:</a:t>
            </a:r>
            <a:endParaRPr lang="ru-RU" dirty="0"/>
          </a:p>
        </p:txBody>
      </p:sp>
      <p:pic>
        <p:nvPicPr>
          <p:cNvPr id="6" name="Рисунок 5" descr="D:\Clouds\Google\Аспирантура RED100 COHERENT\Аспирантура\Картинки диссертации\RotCurve2.gif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" t="12627" r="2859" b="9282"/>
          <a:stretch/>
        </p:blipFill>
        <p:spPr bwMode="auto">
          <a:xfrm>
            <a:off x="6359210" y="902842"/>
            <a:ext cx="3707904" cy="21716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2" descr="https://upload.wikimedia.org/wikipedia/commons/thumb/a/a8/1e0657_scale.jpg/1280px-1e0657_sca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210" y="3110010"/>
            <a:ext cx="3707904" cy="267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09839" y="1665511"/>
            <a:ext cx="4591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Зависимость скорости вращения объектов в галактике от их расстояния до центра: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709839" y="4126614"/>
            <a:ext cx="4591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Гравитационное </a:t>
            </a:r>
            <a:r>
              <a:rPr lang="ru-RU" dirty="0" err="1" smtClean="0"/>
              <a:t>линзирование</a:t>
            </a:r>
            <a:r>
              <a:rPr lang="ru-RU" dirty="0" smtClean="0"/>
              <a:t> в местах отсутствия видимой барионной материи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799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71671-A6BD-423E-8892-C7C419BA4D0F}" type="slidenum">
              <a:rPr lang="ru-RU" smtClean="0"/>
              <a:pPr/>
              <a:t>28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Поиск темной материи в виде слабовзаимодействующих массивных частиц </a:t>
            </a:r>
            <a:r>
              <a:rPr lang="en-US" sz="2400" dirty="0" smtClean="0"/>
              <a:t>(WIMP)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10823" y="885855"/>
            <a:ext cx="30598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Следствие:</a:t>
            </a:r>
          </a:p>
          <a:p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Требуются поправки в закон всемирного тяготения (малоубедительно)</a:t>
            </a:r>
          </a:p>
          <a:p>
            <a:r>
              <a:rPr lang="ru-RU" dirty="0" smtClean="0"/>
              <a:t>либо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Существует скрытая масса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50897" y="3457425"/>
            <a:ext cx="30661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Предположение:</a:t>
            </a:r>
          </a:p>
          <a:p>
            <a:endParaRPr lang="ru-RU" dirty="0" smtClean="0"/>
          </a:p>
          <a:p>
            <a:r>
              <a:rPr lang="ru-RU" dirty="0" smtClean="0"/>
              <a:t>Одним из наиболее вероятных кандидатов на роль скрытой массы является </a:t>
            </a:r>
            <a:r>
              <a:rPr lang="ru-RU" dirty="0" err="1" smtClean="0"/>
              <a:t>небарионная</a:t>
            </a:r>
            <a:r>
              <a:rPr lang="ru-RU" dirty="0" smtClean="0"/>
              <a:t> темная материя, не участвующая в сильном и электромагнитном взаимодействиях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769653053"/>
              </p:ext>
            </p:extLst>
          </p:nvPr>
        </p:nvGraphicFramePr>
        <p:xfrm>
          <a:off x="4126631" y="600170"/>
          <a:ext cx="5773827" cy="57195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3597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71671-A6BD-423E-8892-C7C419BA4D0F}" type="slidenum">
              <a:rPr lang="ru-RU" smtClean="0"/>
              <a:pPr/>
              <a:t>29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145"/>
            <a:ext cx="5852172" cy="43708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Дрейф электронов в газе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2966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Clouds\Google Диск\Аспирантура RED100 COHERENT\Аспирантура\3 курс\Детекторы ядерных излучений\2010(Pr) plante_ucla_dm2010_004 - копия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9693"/>
            <a:ext cx="4992992" cy="561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Требования к чистоте рабочего вещества двухфазных эмиссионных детекторов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546601" y="658635"/>
            <a:ext cx="7645400" cy="286232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Необходимо обеспечить:</a:t>
            </a:r>
          </a:p>
          <a:p>
            <a:endParaRPr lang="ru-R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Длину дрейфа до захвата э/о примесями электронов порядка расстояния между электродами время-проекционной камеры</a:t>
            </a:r>
            <a:r>
              <a:rPr lang="en-US" sz="2000" dirty="0" smtClean="0"/>
              <a:t> </a:t>
            </a:r>
            <a:r>
              <a:rPr lang="ru-RU" sz="2000" dirty="0" smtClean="0"/>
              <a:t>(</a:t>
            </a:r>
            <a:r>
              <a:rPr lang="en-US" sz="2000" dirty="0" smtClean="0"/>
              <a:t>~1</a:t>
            </a:r>
            <a:r>
              <a:rPr lang="ru-RU" sz="2000" dirty="0" smtClean="0"/>
              <a:t>м для современных экспериментов)</a:t>
            </a:r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Высокую вероятность эмиссии электронов из жидкой фазы в газовую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Высокий выход электролюминесценции в газовом зазоре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Прозрачность рабочего вещества к сцинтилляции</a:t>
            </a:r>
          </a:p>
        </p:txBody>
      </p:sp>
      <p:sp>
        <p:nvSpPr>
          <p:cNvPr id="4" name="Стрелка вправо 3"/>
          <p:cNvSpPr/>
          <p:nvPr/>
        </p:nvSpPr>
        <p:spPr>
          <a:xfrm rot="5400000">
            <a:off x="7757231" y="3969530"/>
            <a:ext cx="1224136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546600" y="5445961"/>
            <a:ext cx="7645399" cy="40011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Требуется очистка рабочего вещества от разного рода примесей</a:t>
            </a:r>
            <a:endParaRPr lang="ru-RU" sz="2000" b="1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71671-A6BD-423E-8892-C7C419BA4D0F}" type="slidenum">
              <a:rPr lang="ru-RU" smtClean="0"/>
              <a:pPr/>
              <a:t>3</a:t>
            </a:fld>
            <a:r>
              <a:rPr lang="en-US" dirty="0" smtClean="0"/>
              <a:t>/13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18785" y="6172013"/>
            <a:ext cx="44278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 </a:t>
            </a:r>
            <a:r>
              <a:rPr lang="en-US" sz="1000" i="1" dirty="0" smtClean="0"/>
              <a:t>An</a:t>
            </a:r>
            <a:r>
              <a:rPr lang="en-US" sz="1000" i="1" dirty="0"/>
              <a:t>ni</a:t>
            </a:r>
            <a:r>
              <a:rPr lang="en-US" sz="1000" i="1" dirty="0" smtClean="0"/>
              <a:t>ka Behrens </a:t>
            </a:r>
            <a:r>
              <a:rPr lang="en-US" sz="1000" i="1" dirty="0"/>
              <a:t>“Photomultiplier tubes for XENON1T” // Zurich PhD seminar 2012</a:t>
            </a:r>
            <a:endParaRPr lang="ru-RU" sz="1000" i="1" dirty="0"/>
          </a:p>
        </p:txBody>
      </p:sp>
    </p:spTree>
    <p:extLst>
      <p:ext uri="{BB962C8B-B14F-4D97-AF65-F5344CB8AC3E}">
        <p14:creationId xmlns:p14="http://schemas.microsoft.com/office/powerpoint/2010/main" val="147323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Стандартное решение – очистка при помощи стационарных геттеров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76320"/>
            <a:ext cx="10556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настоящее время </a:t>
            </a:r>
            <a:r>
              <a:rPr lang="ru-RU" dirty="0"/>
              <a:t>н</a:t>
            </a:r>
            <a:r>
              <a:rPr lang="ru-RU" dirty="0" smtClean="0"/>
              <a:t>аиболее распространенный способ – циркуляция ксенона в газовой фазе через промышленные горячие металлические геттеры типа </a:t>
            </a:r>
            <a:r>
              <a:rPr lang="en-US" dirty="0" smtClean="0"/>
              <a:t>SAES </a:t>
            </a:r>
            <a:r>
              <a:rPr lang="en-US" dirty="0" err="1" smtClean="0"/>
              <a:t>Monotorr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188140" y="1550356"/>
            <a:ext cx="34290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Преимущества: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Возможность очистки ксенона в процессе работы детектора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r>
              <a:rPr lang="ru-RU" dirty="0" smtClean="0"/>
              <a:t>Недостатки: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Высокая стоимость картриджей геттеров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Длительный процесс очистки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Избирательность (очистка только стандартных примесей)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0698669" y="4819609"/>
            <a:ext cx="14118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Используют: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XENON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PandaX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EXO</a:t>
            </a:r>
            <a:endParaRPr lang="ru-RU" dirty="0"/>
          </a:p>
        </p:txBody>
      </p:sp>
      <p:pic>
        <p:nvPicPr>
          <p:cNvPr id="6" name="Picture 2" descr="http://www.saespuregas.com/Library/products/ps4-open-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7200" y="612083"/>
            <a:ext cx="1574800" cy="325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r>
              <a:rPr lang="ru-RU" dirty="0" smtClean="0"/>
              <a:t>/13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556470" y="3986099"/>
            <a:ext cx="1609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SAES </a:t>
            </a:r>
            <a:r>
              <a:rPr lang="en-US" dirty="0" err="1"/>
              <a:t>Monotorr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0356"/>
            <a:ext cx="7188140" cy="40671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8794" y="5617536"/>
            <a:ext cx="5151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/>
              <a:t>Очистка ксенона для эксперимента </a:t>
            </a:r>
            <a:r>
              <a:rPr lang="en-US" sz="1200" i="1" dirty="0" smtClean="0"/>
              <a:t>XENON1T </a:t>
            </a:r>
            <a:r>
              <a:rPr lang="ru-RU" sz="1200" i="1" dirty="0" smtClean="0"/>
              <a:t>по поиску темной материи</a:t>
            </a:r>
          </a:p>
          <a:p>
            <a:r>
              <a:rPr lang="en-US" sz="1200" i="1" dirty="0" err="1"/>
              <a:t>Kaixuan</a:t>
            </a:r>
            <a:r>
              <a:rPr lang="en-US" sz="1200" i="1" dirty="0"/>
              <a:t> N. The </a:t>
            </a:r>
            <a:r>
              <a:rPr lang="en-US" sz="1200" i="1" dirty="0" err="1"/>
              <a:t>XENONnT</a:t>
            </a:r>
            <a:r>
              <a:rPr lang="en-US" sz="1200" i="1" dirty="0"/>
              <a:t> Dark Matter Experiment. Batavia, 2017.</a:t>
            </a:r>
            <a:endParaRPr lang="ru-RU" sz="1200" i="1" dirty="0"/>
          </a:p>
        </p:txBody>
      </p:sp>
    </p:spTree>
    <p:extLst>
      <p:ext uri="{BB962C8B-B14F-4D97-AF65-F5344CB8AC3E}">
        <p14:creationId xmlns:p14="http://schemas.microsoft.com/office/powerpoint/2010/main" val="265714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Детектор РЭД-100 и особенности используемого ксенона</a:t>
            </a:r>
            <a:endParaRPr lang="ru-RU" sz="2400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-1" y="638175"/>
            <a:ext cx="6115051" cy="5705475"/>
            <a:chOff x="973811" y="620688"/>
            <a:chExt cx="6352241" cy="5991432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7948" y="620688"/>
              <a:ext cx="5508104" cy="5991432"/>
            </a:xfrm>
            <a:prstGeom prst="rect">
              <a:avLst/>
            </a:prstGeom>
          </p:spPr>
        </p:pic>
        <p:cxnSp>
          <p:nvCxnSpPr>
            <p:cNvPr id="5" name="Прямая со стрелкой 4"/>
            <p:cNvCxnSpPr/>
            <p:nvPr/>
          </p:nvCxnSpPr>
          <p:spPr>
            <a:xfrm flipV="1">
              <a:off x="1475656" y="4581128"/>
              <a:ext cx="1519503" cy="108012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 стрелкой 5"/>
            <p:cNvCxnSpPr/>
            <p:nvPr/>
          </p:nvCxnSpPr>
          <p:spPr>
            <a:xfrm flipV="1">
              <a:off x="2995159" y="4211597"/>
              <a:ext cx="712745" cy="36953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ятно 1 6"/>
            <p:cNvSpPr/>
            <p:nvPr/>
          </p:nvSpPr>
          <p:spPr>
            <a:xfrm>
              <a:off x="2883647" y="4509120"/>
              <a:ext cx="223024" cy="189737"/>
            </a:xfrm>
            <a:prstGeom prst="irregularSeal1">
              <a:avLst/>
            </a:prstGeom>
            <a:solidFill>
              <a:srgbClr val="00B0F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" name="Прямая со стрелкой 7"/>
            <p:cNvCxnSpPr/>
            <p:nvPr/>
          </p:nvCxnSpPr>
          <p:spPr>
            <a:xfrm flipV="1">
              <a:off x="2987824" y="3717032"/>
              <a:ext cx="0" cy="79208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 flipH="1">
              <a:off x="2953904" y="4232121"/>
              <a:ext cx="3202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e</a:t>
              </a:r>
              <a:r>
                <a:rPr lang="en-US" sz="1200" baseline="30000" dirty="0" smtClean="0"/>
                <a:t>-</a:t>
              </a:r>
              <a:endParaRPr lang="ru-RU" sz="1200" baseline="30000" dirty="0"/>
            </a:p>
          </p:txBody>
        </p:sp>
        <p:sp>
          <p:nvSpPr>
            <p:cNvPr id="10" name="TextBox 9"/>
            <p:cNvSpPr txBox="1"/>
            <p:nvPr/>
          </p:nvSpPr>
          <p:spPr>
            <a:xfrm flipH="1">
              <a:off x="2738048" y="4093621"/>
              <a:ext cx="3202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e</a:t>
              </a:r>
              <a:r>
                <a:rPr lang="en-US" sz="1200" baseline="30000" dirty="0" smtClean="0"/>
                <a:t>-</a:t>
              </a:r>
              <a:endParaRPr lang="ru-RU" sz="1200" baseline="30000" dirty="0"/>
            </a:p>
          </p:txBody>
        </p:sp>
        <p:sp>
          <p:nvSpPr>
            <p:cNvPr id="11" name="TextBox 10"/>
            <p:cNvSpPr txBox="1"/>
            <p:nvPr/>
          </p:nvSpPr>
          <p:spPr>
            <a:xfrm flipH="1">
              <a:off x="2905482" y="3934598"/>
              <a:ext cx="3202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e</a:t>
              </a:r>
              <a:r>
                <a:rPr lang="en-US" sz="1200" baseline="30000" dirty="0" smtClean="0"/>
                <a:t>-</a:t>
              </a:r>
              <a:endParaRPr lang="ru-RU" sz="1200" baseline="30000" dirty="0"/>
            </a:p>
          </p:txBody>
        </p:sp>
        <p:sp>
          <p:nvSpPr>
            <p:cNvPr id="12" name="Пятно 1 11"/>
            <p:cNvSpPr/>
            <p:nvPr/>
          </p:nvSpPr>
          <p:spPr>
            <a:xfrm>
              <a:off x="2827723" y="3546729"/>
              <a:ext cx="320201" cy="177361"/>
            </a:xfrm>
            <a:prstGeom prst="irregularSeal1">
              <a:avLst/>
            </a:prstGeom>
            <a:solidFill>
              <a:srgbClr val="00B0F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973811" y="5477575"/>
                  <a:ext cx="501845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̃"/>
                            <m:ctrlPr>
                              <a:rPr lang="ru-RU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ru-RU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lang="ru-RU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811" y="5477575"/>
                  <a:ext cx="501845" cy="369332"/>
                </a:xfrm>
                <a:prstGeom prst="rect">
                  <a:avLst/>
                </a:prstGeom>
                <a:blipFill>
                  <a:blip r:embed="rId4"/>
                  <a:stretch>
                    <a:fillRect t="-8197" r="-50000" b="-9836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Прямоугольник 13"/>
          <p:cNvSpPr/>
          <p:nvPr/>
        </p:nvSpPr>
        <p:spPr>
          <a:xfrm>
            <a:off x="6565900" y="638175"/>
            <a:ext cx="56261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/>
              <a:t>Общая масса ксенона </a:t>
            </a:r>
            <a:r>
              <a:rPr lang="en-US" sz="2000" b="1" dirty="0" smtClean="0"/>
              <a:t>~</a:t>
            </a:r>
            <a:r>
              <a:rPr lang="ru-RU" sz="2000" b="1" dirty="0"/>
              <a:t>2</a:t>
            </a:r>
            <a:r>
              <a:rPr lang="ru-RU" sz="2000" b="1" dirty="0" smtClean="0"/>
              <a:t>00 кг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/>
              <a:t>Длина дрейфа электронов </a:t>
            </a:r>
            <a:r>
              <a:rPr lang="en-US" sz="2000" b="1" dirty="0" smtClean="0"/>
              <a:t>~</a:t>
            </a:r>
            <a:r>
              <a:rPr lang="ru-RU" sz="2000" b="1" dirty="0" smtClean="0"/>
              <a:t>40 см</a:t>
            </a:r>
            <a:endParaRPr lang="en-US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/>
              <a:t>Позволяет регистрировать одиночные электроны ионизации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/>
              <a:t>Готовится к постановке на КАЭС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565900" y="2693111"/>
            <a:ext cx="56261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Особенности </a:t>
            </a:r>
            <a:r>
              <a:rPr lang="ru-RU" sz="2000" b="1" dirty="0" smtClean="0"/>
              <a:t>ксенона</a:t>
            </a:r>
          </a:p>
          <a:p>
            <a:pPr algn="ctr"/>
            <a:endParaRPr lang="ru-RU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/>
              <a:t>Был </a:t>
            </a:r>
            <a:r>
              <a:rPr lang="ru-RU" sz="2000" b="1" dirty="0" err="1" smtClean="0"/>
              <a:t>изотопически</a:t>
            </a:r>
            <a:r>
              <a:rPr lang="ru-RU" sz="2000" b="1" dirty="0" smtClean="0"/>
              <a:t> обеднен по </a:t>
            </a:r>
            <a:r>
              <a:rPr lang="ru-RU" sz="2000" b="1" baseline="30000" dirty="0" smtClean="0"/>
              <a:t>136</a:t>
            </a:r>
            <a:r>
              <a:rPr lang="en-US" sz="2000" b="1" dirty="0" err="1" smtClean="0"/>
              <a:t>Xe</a:t>
            </a:r>
            <a:endParaRPr lang="ru-RU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Вследствие технологии разделения изотопов оказался чрезвычайно </a:t>
            </a:r>
            <a:r>
              <a:rPr lang="ru-RU" sz="2000" b="1" dirty="0" smtClean="0"/>
              <a:t>загрязнен</a:t>
            </a:r>
            <a:endParaRPr lang="ru-RU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Не </a:t>
            </a:r>
            <a:r>
              <a:rPr lang="ru-RU" sz="2000" b="1" dirty="0" smtClean="0"/>
              <a:t>поддавался </a:t>
            </a:r>
            <a:r>
              <a:rPr lang="ru-RU" sz="2000" b="1" dirty="0"/>
              <a:t>очистке стандартным промышленным геттером типа </a:t>
            </a:r>
            <a:r>
              <a:rPr lang="en-US" sz="2000" b="1" dirty="0"/>
              <a:t>SAES </a:t>
            </a:r>
            <a:r>
              <a:rPr lang="en-US" sz="2000" b="1" dirty="0" err="1" smtClean="0"/>
              <a:t>Monotorr</a:t>
            </a:r>
            <a:endParaRPr lang="ru-RU" sz="2000" b="1" dirty="0"/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71671-A6BD-423E-8892-C7C419BA4D0F}" type="slidenum">
              <a:rPr lang="ru-RU" smtClean="0"/>
              <a:pPr/>
              <a:t>5</a:t>
            </a:fld>
            <a:r>
              <a:rPr lang="en-US" dirty="0" smtClean="0"/>
              <a:t>/13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918158" y="5438160"/>
            <a:ext cx="52738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Эксперименты по поиску </a:t>
            </a:r>
            <a:r>
              <a:rPr lang="en-US" b="1" dirty="0" smtClean="0">
                <a:solidFill>
                  <a:srgbClr val="FF0000"/>
                </a:solidFill>
              </a:rPr>
              <a:t>2</a:t>
            </a:r>
            <a:r>
              <a:rPr lang="el-GR" b="1" dirty="0" smtClean="0">
                <a:solidFill>
                  <a:srgbClr val="FF0000"/>
                </a:solidFill>
              </a:rPr>
              <a:t>β</a:t>
            </a:r>
            <a:r>
              <a:rPr lang="en-US" b="1" dirty="0" smtClean="0">
                <a:solidFill>
                  <a:srgbClr val="FF0000"/>
                </a:solidFill>
              </a:rPr>
              <a:t>-</a:t>
            </a:r>
            <a:r>
              <a:rPr lang="ru-RU" b="1" dirty="0" smtClean="0">
                <a:solidFill>
                  <a:srgbClr val="FF0000"/>
                </a:solidFill>
              </a:rPr>
              <a:t>распада с использованием </a:t>
            </a:r>
            <a:r>
              <a:rPr lang="ru-RU" b="1" baseline="30000" dirty="0">
                <a:solidFill>
                  <a:srgbClr val="FF0000"/>
                </a:solidFill>
              </a:rPr>
              <a:t>136</a:t>
            </a:r>
            <a:r>
              <a:rPr lang="en-US" b="1" dirty="0" err="1" smtClean="0">
                <a:solidFill>
                  <a:srgbClr val="FF0000"/>
                </a:solidFill>
              </a:rPr>
              <a:t>Xe</a:t>
            </a:r>
            <a:r>
              <a:rPr lang="ru-RU" b="1" dirty="0" smtClean="0">
                <a:solidFill>
                  <a:srgbClr val="FF0000"/>
                </a:solidFill>
              </a:rPr>
              <a:t> столкнутся с аналогичной проблемой!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36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1715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 целью очистки ксенона для РЭД-100 был разработан комплексный метод, представляющий собой последовательность следующих этапов: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15987" y="1927280"/>
            <a:ext cx="56739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ru-RU" dirty="0" smtClean="0"/>
              <a:t>1. Предварительная очистка внутренних поверхностей детектора и инфраструктуры циркуляцией ксенона в газовой фазе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15987" y="3451247"/>
            <a:ext cx="56739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ru-RU" dirty="0" smtClean="0"/>
              <a:t>2. Электроискровая очистка всей массы ксенона при помощи отдельного устройства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4526157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ru-RU" dirty="0" smtClean="0"/>
              <a:t>3. Конденсация ксенона в детектор через стандартный геттер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5635490"/>
            <a:ext cx="5362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ru-RU" dirty="0" smtClean="0"/>
              <a:t>4. Циркуляция ксенона через стандартный геттер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Комплексный метод очистки </a:t>
            </a: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71671-A6BD-423E-8892-C7C419BA4D0F}" type="slidenum">
              <a:rPr lang="ru-RU" smtClean="0"/>
              <a:t>6</a:t>
            </a:fld>
            <a:r>
              <a:rPr lang="ru-RU" dirty="0"/>
              <a:t>/13</a:t>
            </a:r>
          </a:p>
        </p:txBody>
      </p:sp>
      <p:cxnSp>
        <p:nvCxnSpPr>
          <p:cNvPr id="10" name="Прямая со стрелкой 9"/>
          <p:cNvCxnSpPr>
            <a:stCxn id="18" idx="1"/>
            <a:endCxn id="3" idx="3"/>
          </p:cNvCxnSpPr>
          <p:nvPr/>
        </p:nvCxnSpPr>
        <p:spPr>
          <a:xfrm flipH="1" flipV="1">
            <a:off x="7389913" y="2388945"/>
            <a:ext cx="1258787" cy="5983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18" idx="1"/>
            <a:endCxn id="4" idx="3"/>
          </p:cNvCxnSpPr>
          <p:nvPr/>
        </p:nvCxnSpPr>
        <p:spPr>
          <a:xfrm flipH="1">
            <a:off x="7389913" y="2987269"/>
            <a:ext cx="1258787" cy="787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8648700" y="2664103"/>
            <a:ext cx="31229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ru-RU" dirty="0" smtClean="0"/>
              <a:t>Эти 2 этапа можно выполнять параллельно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107647" y="1656314"/>
            <a:ext cx="1441753" cy="1654120"/>
            <a:chOff x="435319" y="1489547"/>
            <a:chExt cx="4434007" cy="5087126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594" y="1878182"/>
              <a:ext cx="2159732" cy="4698491"/>
            </a:xfrm>
            <a:prstGeom prst="rect">
              <a:avLst/>
            </a:prstGeom>
          </p:spPr>
        </p:pic>
        <p:cxnSp>
          <p:nvCxnSpPr>
            <p:cNvPr id="23" name="Прямая соединительная линия 22"/>
            <p:cNvCxnSpPr/>
            <p:nvPr/>
          </p:nvCxnSpPr>
          <p:spPr>
            <a:xfrm>
              <a:off x="3275856" y="1772816"/>
              <a:ext cx="0" cy="416185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 flipH="1">
              <a:off x="1369736" y="1810862"/>
              <a:ext cx="194421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 flipV="1">
              <a:off x="1393138" y="1772816"/>
              <a:ext cx="0" cy="1080120"/>
            </a:xfrm>
            <a:prstGeom prst="line">
              <a:avLst/>
            </a:prstGeom>
            <a:ln w="38100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Прямоугольник 25"/>
            <p:cNvSpPr/>
            <p:nvPr/>
          </p:nvSpPr>
          <p:spPr>
            <a:xfrm>
              <a:off x="1043608" y="2852936"/>
              <a:ext cx="720080" cy="18002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 flipV="1">
              <a:off x="1393655" y="4662662"/>
              <a:ext cx="0" cy="108012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467544" y="1489547"/>
              <a:ext cx="0" cy="424847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 flipH="1">
              <a:off x="435319" y="5707381"/>
              <a:ext cx="97210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 flipH="1">
              <a:off x="467544" y="1528064"/>
              <a:ext cx="367240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 flipV="1">
              <a:off x="4139952" y="1489763"/>
              <a:ext cx="0" cy="1781121"/>
            </a:xfrm>
            <a:prstGeom prst="line">
              <a:avLst/>
            </a:prstGeom>
            <a:ln w="38100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Прямоугольник 31"/>
            <p:cNvSpPr/>
            <p:nvPr/>
          </p:nvSpPr>
          <p:spPr>
            <a:xfrm rot="16200000">
              <a:off x="549485" y="3276156"/>
              <a:ext cx="1690766" cy="9537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00" b="1" dirty="0" smtClean="0">
                  <a:ln w="9525">
                    <a:solidFill>
                      <a:schemeClr val="bg1"/>
                    </a:solidFill>
                    <a:prstDash val="solid"/>
                  </a:ln>
                </a:rPr>
                <a:t>SAES</a:t>
              </a:r>
              <a:endParaRPr lang="ru-RU" sz="1600" b="1" dirty="0">
                <a:ln w="9525">
                  <a:solidFill>
                    <a:schemeClr val="bg1"/>
                  </a:solidFill>
                  <a:prstDash val="solid"/>
                </a:ln>
              </a:endParaRPr>
            </a:p>
          </p:txBody>
        </p:sp>
      </p:grp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7" t="71246" r="21062" b="18550"/>
          <a:stretch/>
        </p:blipFill>
        <p:spPr>
          <a:xfrm>
            <a:off x="0" y="3498282"/>
            <a:ext cx="1549400" cy="552262"/>
          </a:xfrm>
          <a:prstGeom prst="rect">
            <a:avLst/>
          </a:prstGeom>
        </p:spPr>
      </p:pic>
      <p:grpSp>
        <p:nvGrpSpPr>
          <p:cNvPr id="45" name="Группа 44"/>
          <p:cNvGrpSpPr/>
          <p:nvPr/>
        </p:nvGrpSpPr>
        <p:grpSpPr>
          <a:xfrm>
            <a:off x="6283325" y="4511056"/>
            <a:ext cx="2806239" cy="1911399"/>
            <a:chOff x="-3571852" y="827178"/>
            <a:chExt cx="8441178" cy="5749495"/>
          </a:xfrm>
        </p:grpSpPr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594" y="1878182"/>
              <a:ext cx="2159732" cy="4698491"/>
            </a:xfrm>
            <a:prstGeom prst="rect">
              <a:avLst/>
            </a:prstGeom>
          </p:spPr>
        </p:pic>
        <p:cxnSp>
          <p:nvCxnSpPr>
            <p:cNvPr id="48" name="Прямая соединительная линия 47"/>
            <p:cNvCxnSpPr>
              <a:stCxn id="50" idx="1"/>
            </p:cNvCxnSpPr>
            <p:nvPr/>
          </p:nvCxnSpPr>
          <p:spPr>
            <a:xfrm flipH="1" flipV="1">
              <a:off x="-3571852" y="1528064"/>
              <a:ext cx="1866716" cy="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Прямоугольник 49"/>
            <p:cNvSpPr/>
            <p:nvPr/>
          </p:nvSpPr>
          <p:spPr>
            <a:xfrm>
              <a:off x="-1705135" y="1122945"/>
              <a:ext cx="2102863" cy="81024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SAES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cxnSp>
          <p:nvCxnSpPr>
            <p:cNvPr id="54" name="Прямая соединительная линия 53"/>
            <p:cNvCxnSpPr>
              <a:endCxn id="50" idx="3"/>
            </p:cNvCxnSpPr>
            <p:nvPr/>
          </p:nvCxnSpPr>
          <p:spPr>
            <a:xfrm flipH="1">
              <a:off x="397728" y="1528065"/>
              <a:ext cx="383832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/>
            <p:cNvCxnSpPr/>
            <p:nvPr/>
          </p:nvCxnSpPr>
          <p:spPr>
            <a:xfrm flipV="1">
              <a:off x="4139952" y="1489763"/>
              <a:ext cx="0" cy="1781121"/>
            </a:xfrm>
            <a:prstGeom prst="line">
              <a:avLst/>
            </a:prstGeom>
            <a:ln w="38100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Прямоугольник 55"/>
            <p:cNvSpPr/>
            <p:nvPr/>
          </p:nvSpPr>
          <p:spPr>
            <a:xfrm rot="16200000">
              <a:off x="-1059130" y="1347679"/>
              <a:ext cx="1325161" cy="284160"/>
            </a:xfrm>
            <a:prstGeom prst="rect">
              <a:avLst/>
            </a:prstGeom>
            <a:noFill/>
          </p:spPr>
          <p:txBody>
            <a:bodyPr vert="vert" wrap="none" lIns="91440" tIns="45720" rIns="91440" bIns="45720">
              <a:spAutoFit/>
            </a:bodyPr>
            <a:lstStyle/>
            <a:p>
              <a:pPr algn="ctr"/>
              <a:endParaRPr lang="ru-RU" sz="1600" b="1" dirty="0">
                <a:ln w="9525">
                  <a:solidFill>
                    <a:schemeClr val="bg1"/>
                  </a:solidFill>
                  <a:prstDash val="solid"/>
                </a:ln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5213814" y="5025521"/>
            <a:ext cx="1892042" cy="1286849"/>
            <a:chOff x="435319" y="1469326"/>
            <a:chExt cx="7795237" cy="5301832"/>
          </a:xfrm>
        </p:grpSpPr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0825" y="2072669"/>
              <a:ext cx="2159731" cy="4698489"/>
            </a:xfrm>
            <a:prstGeom prst="rect">
              <a:avLst/>
            </a:prstGeom>
          </p:spPr>
        </p:pic>
        <p:cxnSp>
          <p:nvCxnSpPr>
            <p:cNvPr id="73" name="Прямая соединительная линия 72"/>
            <p:cNvCxnSpPr/>
            <p:nvPr/>
          </p:nvCxnSpPr>
          <p:spPr>
            <a:xfrm>
              <a:off x="6585361" y="1810863"/>
              <a:ext cx="0" cy="42524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Прямая соединительная линия 73"/>
            <p:cNvCxnSpPr/>
            <p:nvPr/>
          </p:nvCxnSpPr>
          <p:spPr>
            <a:xfrm flipH="1">
              <a:off x="1369738" y="1810863"/>
              <a:ext cx="521562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Прямая соединительная линия 74"/>
            <p:cNvCxnSpPr/>
            <p:nvPr/>
          </p:nvCxnSpPr>
          <p:spPr>
            <a:xfrm flipV="1">
              <a:off x="1393138" y="1772816"/>
              <a:ext cx="0" cy="1080120"/>
            </a:xfrm>
            <a:prstGeom prst="line">
              <a:avLst/>
            </a:prstGeom>
            <a:ln w="38100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Прямоугольник 75"/>
            <p:cNvSpPr/>
            <p:nvPr/>
          </p:nvSpPr>
          <p:spPr>
            <a:xfrm>
              <a:off x="1043608" y="2852936"/>
              <a:ext cx="720080" cy="18002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77" name="Прямая соединительная линия 76"/>
            <p:cNvCxnSpPr/>
            <p:nvPr/>
          </p:nvCxnSpPr>
          <p:spPr>
            <a:xfrm flipV="1">
              <a:off x="1393655" y="4662662"/>
              <a:ext cx="0" cy="108012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единительная линия 77"/>
            <p:cNvCxnSpPr/>
            <p:nvPr/>
          </p:nvCxnSpPr>
          <p:spPr>
            <a:xfrm>
              <a:off x="467544" y="1489547"/>
              <a:ext cx="0" cy="424847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Прямая соединительная линия 78"/>
            <p:cNvCxnSpPr/>
            <p:nvPr/>
          </p:nvCxnSpPr>
          <p:spPr>
            <a:xfrm flipH="1">
              <a:off x="435319" y="5707381"/>
              <a:ext cx="97210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Прямая соединительная линия 79"/>
            <p:cNvCxnSpPr/>
            <p:nvPr/>
          </p:nvCxnSpPr>
          <p:spPr>
            <a:xfrm flipH="1">
              <a:off x="467546" y="1469326"/>
              <a:ext cx="6961754" cy="5873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Прямая соединительная линия 80"/>
            <p:cNvCxnSpPr/>
            <p:nvPr/>
          </p:nvCxnSpPr>
          <p:spPr>
            <a:xfrm flipV="1">
              <a:off x="7429300" y="1477039"/>
              <a:ext cx="0" cy="1781122"/>
            </a:xfrm>
            <a:prstGeom prst="line">
              <a:avLst/>
            </a:prstGeom>
            <a:ln w="38100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Прямоугольник 81"/>
            <p:cNvSpPr/>
            <p:nvPr/>
          </p:nvSpPr>
          <p:spPr>
            <a:xfrm rot="16200000">
              <a:off x="266312" y="3119015"/>
              <a:ext cx="2257115" cy="126804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400" b="1" dirty="0" smtClean="0">
                  <a:ln w="9525">
                    <a:solidFill>
                      <a:schemeClr val="bg1"/>
                    </a:solidFill>
                    <a:prstDash val="solid"/>
                  </a:ln>
                </a:rPr>
                <a:t>SAES</a:t>
              </a:r>
              <a:endParaRPr lang="ru-RU" sz="1400" b="1" dirty="0">
                <a:ln w="9525">
                  <a:solidFill>
                    <a:schemeClr val="bg1"/>
                  </a:solidFill>
                  <a:prstDash val="solid"/>
                </a:ln>
              </a:endParaRPr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6286415" y="5521028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ж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5763177" y="5090371"/>
            <a:ext cx="26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</a:t>
            </a:r>
            <a:endParaRPr lang="ru-RU" dirty="0"/>
          </a:p>
        </p:txBody>
      </p:sp>
      <p:sp>
        <p:nvSpPr>
          <p:cNvPr id="92" name="TextBox 91"/>
          <p:cNvSpPr txBox="1"/>
          <p:nvPr/>
        </p:nvSpPr>
        <p:spPr>
          <a:xfrm>
            <a:off x="4989051" y="4927137"/>
            <a:ext cx="26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</a:t>
            </a:r>
            <a:endParaRPr lang="ru-RU" dirty="0"/>
          </a:p>
        </p:txBody>
      </p:sp>
      <p:sp>
        <p:nvSpPr>
          <p:cNvPr id="93" name="TextBox 92"/>
          <p:cNvSpPr txBox="1"/>
          <p:nvPr/>
        </p:nvSpPr>
        <p:spPr>
          <a:xfrm>
            <a:off x="6923851" y="4968632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ж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6600306" y="4431651"/>
            <a:ext cx="26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</a:t>
            </a:r>
            <a:endParaRPr lang="ru-RU" dirty="0"/>
          </a:p>
        </p:txBody>
      </p:sp>
      <p:sp>
        <p:nvSpPr>
          <p:cNvPr id="95" name="TextBox 94"/>
          <p:cNvSpPr txBox="1"/>
          <p:nvPr/>
        </p:nvSpPr>
        <p:spPr>
          <a:xfrm>
            <a:off x="8867439" y="4656189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ж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1307143" y="1587072"/>
            <a:ext cx="26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</a:t>
            </a:r>
            <a:endParaRPr lang="ru-RU" dirty="0"/>
          </a:p>
        </p:txBody>
      </p:sp>
      <p:sp>
        <p:nvSpPr>
          <p:cNvPr id="97" name="TextBox 96"/>
          <p:cNvSpPr txBox="1"/>
          <p:nvPr/>
        </p:nvSpPr>
        <p:spPr>
          <a:xfrm>
            <a:off x="577685" y="1677388"/>
            <a:ext cx="26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</a:t>
            </a:r>
            <a:endParaRPr lang="ru-RU" dirty="0"/>
          </a:p>
        </p:txBody>
      </p:sp>
      <p:sp>
        <p:nvSpPr>
          <p:cNvPr id="98" name="TextBox 97"/>
          <p:cNvSpPr txBox="1"/>
          <p:nvPr/>
        </p:nvSpPr>
        <p:spPr>
          <a:xfrm>
            <a:off x="72432" y="1341441"/>
            <a:ext cx="26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540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679" y="581506"/>
            <a:ext cx="2080242" cy="54574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42495" y="2830064"/>
            <a:ext cx="6888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Сконструирована и построена в ИТЭФ в 1980-х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Вместимость 100 литров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Присутствует возможность контроля чистоты в самой установке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6660" y="868691"/>
            <a:ext cx="90981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Принцип действия: высоковольтный разряд между металлическими электродами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Показал высокую эффективность для очистки криптона, аргона, ксенона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Может применяться как в газовой, так и в жидкой фазе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Очищает ксенон как от электроотрицательных, так и от высокомолекулярных примесей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832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Метод электроискровой очистки благородных газов</a:t>
            </a:r>
            <a:endParaRPr lang="ru-RU" sz="2400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71671-A6BD-423E-8892-C7C419BA4D0F}" type="slidenum">
              <a:rPr lang="ru-RU" smtClean="0"/>
              <a:t>7</a:t>
            </a:fld>
            <a:r>
              <a:rPr lang="ru-RU" dirty="0"/>
              <a:t>/13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94003" y="2264876"/>
            <a:ext cx="5165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Установка электроискровой очистки «</a:t>
            </a:r>
            <a:r>
              <a:rPr lang="ru-RU" dirty="0" err="1"/>
              <a:t>Мойдодыр</a:t>
            </a:r>
            <a:r>
              <a:rPr lang="ru-RU" dirty="0"/>
              <a:t>»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3" t="8768" r="5892"/>
          <a:stretch/>
        </p:blipFill>
        <p:spPr>
          <a:xfrm>
            <a:off x="16660" y="2294216"/>
            <a:ext cx="2189393" cy="408769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065357" y="5281495"/>
            <a:ext cx="2520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Ионизационная камера</a:t>
            </a:r>
            <a:endParaRPr lang="ru-RU" dirty="0"/>
          </a:p>
        </p:txBody>
      </p:sp>
      <p:sp>
        <p:nvSpPr>
          <p:cNvPr id="20" name="Овал 19"/>
          <p:cNvSpPr/>
          <p:nvPr/>
        </p:nvSpPr>
        <p:spPr>
          <a:xfrm>
            <a:off x="6444710" y="4062675"/>
            <a:ext cx="2318290" cy="220977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 стрелкой 21"/>
          <p:cNvCxnSpPr>
            <a:stCxn id="20" idx="7"/>
          </p:cNvCxnSpPr>
          <p:nvPr/>
        </p:nvCxnSpPr>
        <p:spPr>
          <a:xfrm>
            <a:off x="8423494" y="4386289"/>
            <a:ext cx="1914306" cy="185711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16" idx="3"/>
          </p:cNvCxnSpPr>
          <p:nvPr/>
        </p:nvCxnSpPr>
        <p:spPr>
          <a:xfrm>
            <a:off x="5585406" y="5466161"/>
            <a:ext cx="1564694" cy="452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065357" y="4764029"/>
            <a:ext cx="2331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Титановые электроды</a:t>
            </a:r>
            <a:endParaRPr lang="ru-RU" dirty="0"/>
          </a:p>
        </p:txBody>
      </p:sp>
      <p:cxnSp>
        <p:nvCxnSpPr>
          <p:cNvPr id="30" name="Прямая со стрелкой 29"/>
          <p:cNvCxnSpPr>
            <a:stCxn id="29" idx="3"/>
          </p:cNvCxnSpPr>
          <p:nvPr/>
        </p:nvCxnSpPr>
        <p:spPr>
          <a:xfrm>
            <a:off x="5396444" y="4948695"/>
            <a:ext cx="1334556" cy="1076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206053" y="5901980"/>
            <a:ext cx="2304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Рентгеновская трубка</a:t>
            </a:r>
            <a:endParaRPr lang="ru-RU" dirty="0"/>
          </a:p>
        </p:txBody>
      </p:sp>
      <p:cxnSp>
        <p:nvCxnSpPr>
          <p:cNvPr id="37" name="Прямая со стрелкой 36"/>
          <p:cNvCxnSpPr>
            <a:stCxn id="36" idx="1"/>
          </p:cNvCxnSpPr>
          <p:nvPr/>
        </p:nvCxnSpPr>
        <p:spPr>
          <a:xfrm flipH="1">
            <a:off x="1489922" y="6086646"/>
            <a:ext cx="7161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0" y="542272"/>
            <a:ext cx="1219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err="1"/>
              <a:t>Ободовский</a:t>
            </a:r>
            <a:r>
              <a:rPr lang="ru-RU" sz="1200" i="1" dirty="0"/>
              <a:t> И.М., </a:t>
            </a:r>
            <a:r>
              <a:rPr lang="ru-RU" sz="1200" i="1" dirty="0" err="1"/>
              <a:t>Покачалов</a:t>
            </a:r>
            <a:r>
              <a:rPr lang="ru-RU" sz="1200" i="1" dirty="0"/>
              <a:t> С.Г., Шилов </a:t>
            </a:r>
            <a:r>
              <a:rPr lang="ru-RU" sz="1200" i="1" dirty="0" smtClean="0"/>
              <a:t>В.А. Новый </a:t>
            </a:r>
            <a:r>
              <a:rPr lang="ru-RU" sz="1200" i="1" dirty="0"/>
              <a:t>метод очистки жидких благородных газов от электроотрицательных </a:t>
            </a:r>
            <a:r>
              <a:rPr lang="ru-RU" sz="1200" i="1" dirty="0" smtClean="0"/>
              <a:t>примесей. ЖТФ, </a:t>
            </a:r>
            <a:r>
              <a:rPr lang="ru-RU" sz="1200" i="1" dirty="0"/>
              <a:t>1980</a:t>
            </a:r>
          </a:p>
        </p:txBody>
      </p:sp>
    </p:spTree>
    <p:extLst>
      <p:ext uri="{BB962C8B-B14F-4D97-AF65-F5344CB8AC3E}">
        <p14:creationId xmlns:p14="http://schemas.microsoft.com/office/powerpoint/2010/main" val="133748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83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Модификация метода </a:t>
            </a:r>
            <a:r>
              <a:rPr lang="ru-RU" sz="2400" dirty="0"/>
              <a:t>электроискровой очистки благородных газов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347156"/>
            <a:ext cx="12189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Для более эффективной очистки ксенона от примесей было предложено разделить процесс очистки на 2 этапа:</a:t>
            </a:r>
          </a:p>
          <a:p>
            <a:endParaRPr lang="ru-RU" dirty="0" smtClean="0"/>
          </a:p>
          <a:p>
            <a:pPr marL="342900" indent="-342900">
              <a:buAutoNum type="arabicPeriod"/>
            </a:pPr>
            <a:r>
              <a:rPr lang="ru-RU" dirty="0" smtClean="0"/>
              <a:t>Высоковольтный электрический разряд. Образуется титановая пыль, происходит УФ-фотолиз сложных молекулярных примесей на более мелкие фрагменты, легче захватываемые геттером.</a:t>
            </a:r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r>
              <a:rPr lang="ru-RU" dirty="0" smtClean="0"/>
              <a:t>Выключение искры. Наработанная за время этапа 1 пыль продолжает захватывать примеси.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40523" y="796627"/>
            <a:ext cx="1037229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	Очистка электроискровым </a:t>
            </a:r>
            <a:r>
              <a:rPr lang="ru-RU" dirty="0"/>
              <a:t>методом </a:t>
            </a:r>
            <a:r>
              <a:rPr lang="ru-RU" dirty="0" smtClean="0"/>
              <a:t>основана на </a:t>
            </a:r>
            <a:r>
              <a:rPr lang="ru-RU" dirty="0"/>
              <a:t>2 </a:t>
            </a:r>
            <a:r>
              <a:rPr lang="ru-RU" dirty="0" smtClean="0"/>
              <a:t>процессах:</a:t>
            </a:r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1. Фотолиз </a:t>
            </a:r>
            <a:r>
              <a:rPr lang="ru-RU" dirty="0"/>
              <a:t>высокомолекулярных примесей ультрафиолетом от электрического </a:t>
            </a:r>
            <a:r>
              <a:rPr lang="ru-RU" dirty="0" smtClean="0"/>
              <a:t>разряда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2. Захват </a:t>
            </a:r>
            <a:r>
              <a:rPr lang="ru-RU" dirty="0"/>
              <a:t>примесей металлическим порошком, генерирующимся электродами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71671-A6BD-423E-8892-C7C419BA4D0F}" type="slidenum">
              <a:rPr lang="ru-RU" smtClean="0"/>
              <a:t>8</a:t>
            </a:fld>
            <a:r>
              <a:rPr lang="ru-RU" dirty="0"/>
              <a:t>/13</a:t>
            </a:r>
          </a:p>
        </p:txBody>
      </p:sp>
      <p:pic>
        <p:nvPicPr>
          <p:cNvPr id="1026" name="Picture 2" descr="http://pubs.rsc.org/en/Image/Get?imageInfo.ImageType=GA&amp;imageInfo.ImageIdentifier.ManuscriptID=C001425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3" y="1016788"/>
            <a:ext cx="1731147" cy="131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adsorption on titanium nanoparticl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3" t="12454" r="13831" b="10200"/>
          <a:stretch/>
        </p:blipFill>
        <p:spPr bwMode="auto">
          <a:xfrm>
            <a:off x="258219" y="2613818"/>
            <a:ext cx="1256334" cy="124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53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-3372" y="0"/>
            <a:ext cx="12195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Электроискровая очистка ксенона для детектора РЭД-100</a:t>
            </a:r>
            <a:endParaRPr lang="ru-RU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26914" y="600181"/>
            <a:ext cx="2997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Тестовый этап. 55 кг ксенона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854520" y="1154179"/>
            <a:ext cx="139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 = </a:t>
            </a:r>
            <a:r>
              <a:rPr lang="ru-RU" dirty="0" smtClean="0"/>
              <a:t>500 </a:t>
            </a:r>
            <a:r>
              <a:rPr lang="ru-RU" dirty="0"/>
              <a:t>В/см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00084" y="600181"/>
            <a:ext cx="3300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Очистка всего ксенона </a:t>
            </a:r>
            <a:r>
              <a:rPr lang="en-US" dirty="0" smtClean="0"/>
              <a:t>(~</a:t>
            </a:r>
            <a:r>
              <a:rPr lang="ru-RU" dirty="0" smtClean="0"/>
              <a:t>200 кг</a:t>
            </a:r>
            <a:r>
              <a:rPr lang="en-US" dirty="0" smtClean="0"/>
              <a:t>)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71671-A6BD-423E-8892-C7C419BA4D0F}" type="slidenum">
              <a:rPr lang="ru-RU" smtClean="0"/>
              <a:t>9</a:t>
            </a:fld>
            <a:r>
              <a:rPr lang="ru-RU" dirty="0"/>
              <a:t>/13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221927" y="725938"/>
            <a:ext cx="3744773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Включается искровой разряд. Идет наработка титановой пыли (с адсорбцией примесей на поверхности титана) + разложение примесей ультрафиолетом.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Первое плато достигается при </a:t>
            </a:r>
            <a:r>
              <a:rPr lang="en-US" dirty="0" smtClean="0"/>
              <a:t>~</a:t>
            </a:r>
            <a:r>
              <a:rPr lang="ru-RU" dirty="0" smtClean="0"/>
              <a:t>10 мкс. Скорость десорбции примесей, а также образования новых э/о примесей под влиянием УФ становится сравнимой с адсорбцией.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Отключается искровой разряд. Начинается быстрый рост чистоты ксенона вследствие прекращения УФ-излучения.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Второе плато достигается при </a:t>
            </a:r>
            <a:r>
              <a:rPr lang="en-US" dirty="0" smtClean="0"/>
              <a:t>~50</a:t>
            </a:r>
            <a:r>
              <a:rPr lang="ru-RU" dirty="0" smtClean="0"/>
              <a:t>мкс. Процессы десорбции и адсорбции уравновешиваются.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9513"/>
            <a:ext cx="4067918" cy="5376010"/>
          </a:xfrm>
          <a:prstGeom prst="rect">
            <a:avLst/>
          </a:prstGeom>
        </p:spPr>
      </p:pic>
      <p:grpSp>
        <p:nvGrpSpPr>
          <p:cNvPr id="29" name="Группа 28"/>
          <p:cNvGrpSpPr/>
          <p:nvPr/>
        </p:nvGrpSpPr>
        <p:grpSpPr>
          <a:xfrm>
            <a:off x="1987389" y="3577978"/>
            <a:ext cx="1574662" cy="1322233"/>
            <a:chOff x="3814698" y="3897503"/>
            <a:chExt cx="1645760" cy="1392662"/>
          </a:xfrm>
        </p:grpSpPr>
        <p:cxnSp>
          <p:nvCxnSpPr>
            <p:cNvPr id="30" name="Прямая со стрелкой 29"/>
            <p:cNvCxnSpPr/>
            <p:nvPr/>
          </p:nvCxnSpPr>
          <p:spPr>
            <a:xfrm flipV="1">
              <a:off x="4657729" y="3897503"/>
              <a:ext cx="274311" cy="61465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3814698" y="4512156"/>
              <a:ext cx="1645760" cy="7780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400" i="1" dirty="0" smtClean="0">
                  <a:ln w="0">
                    <a:noFill/>
                  </a:ln>
                  <a:solidFill>
                    <a:srgbClr val="0070C0"/>
                  </a:solidFill>
                </a:rPr>
                <a:t>Выключение</a:t>
              </a:r>
            </a:p>
            <a:p>
              <a:pPr algn="ctr"/>
              <a:r>
                <a:rPr lang="ru-RU" sz="1400" i="1" dirty="0" smtClean="0">
                  <a:ln w="0">
                    <a:noFill/>
                  </a:ln>
                  <a:solidFill>
                    <a:srgbClr val="0070C0"/>
                  </a:solidFill>
                </a:rPr>
                <a:t>высоковольтного</a:t>
              </a:r>
            </a:p>
            <a:p>
              <a:pPr algn="ctr"/>
              <a:r>
                <a:rPr lang="ru-RU" sz="1400" i="1" dirty="0" smtClean="0">
                  <a:ln w="0">
                    <a:noFill/>
                  </a:ln>
                  <a:solidFill>
                    <a:srgbClr val="0070C0"/>
                  </a:solidFill>
                </a:rPr>
                <a:t>разряда</a:t>
              </a:r>
              <a:endParaRPr lang="ru-RU" sz="1400" i="1" dirty="0">
                <a:ln w="0">
                  <a:noFill/>
                </a:ln>
                <a:solidFill>
                  <a:srgbClr val="0070C0"/>
                </a:solidFill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2483169" y="5114448"/>
            <a:ext cx="139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 = </a:t>
            </a:r>
            <a:r>
              <a:rPr lang="ru-RU" dirty="0" smtClean="0"/>
              <a:t>500 </a:t>
            </a:r>
            <a:r>
              <a:rPr lang="ru-RU" dirty="0"/>
              <a:t>В/см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56" y="969513"/>
            <a:ext cx="4282044" cy="5376010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10710415" y="5267158"/>
            <a:ext cx="139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 = </a:t>
            </a:r>
            <a:r>
              <a:rPr lang="ru-RU" dirty="0" smtClean="0"/>
              <a:t>500 </a:t>
            </a:r>
            <a:r>
              <a:rPr lang="ru-RU" dirty="0"/>
              <a:t>В/см</a:t>
            </a:r>
          </a:p>
        </p:txBody>
      </p:sp>
    </p:spTree>
    <p:extLst>
      <p:ext uri="{BB962C8B-B14F-4D97-AF65-F5344CB8AC3E}">
        <p14:creationId xmlns:p14="http://schemas.microsoft.com/office/powerpoint/2010/main" val="200780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6103</TotalTime>
  <Words>1774</Words>
  <Application>Microsoft Office PowerPoint</Application>
  <PresentationFormat>Широкоэкранный</PresentationFormat>
  <Paragraphs>339</Paragraphs>
  <Slides>29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Cambria Math</vt:lpstr>
      <vt:lpstr>Times New Roman</vt:lpstr>
      <vt:lpstr>Ретро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Aleksey</dc:creator>
  <cp:lastModifiedBy>Aleksey Sh</cp:lastModifiedBy>
  <cp:revision>76</cp:revision>
  <dcterms:created xsi:type="dcterms:W3CDTF">2019-10-27T17:47:30Z</dcterms:created>
  <dcterms:modified xsi:type="dcterms:W3CDTF">2020-11-19T08:41:34Z</dcterms:modified>
</cp:coreProperties>
</file>