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94" r:id="rId4"/>
    <p:sldId id="296" r:id="rId5"/>
    <p:sldId id="267" r:id="rId6"/>
    <p:sldId id="272" r:id="rId7"/>
    <p:sldId id="273" r:id="rId8"/>
    <p:sldId id="275" r:id="rId9"/>
    <p:sldId id="300" r:id="rId10"/>
    <p:sldId id="299" r:id="rId11"/>
    <p:sldId id="284" r:id="rId12"/>
    <p:sldId id="301" r:id="rId13"/>
    <p:sldId id="290" r:id="rId14"/>
    <p:sldId id="302" r:id="rId15"/>
    <p:sldId id="289" r:id="rId16"/>
    <p:sldId id="297" r:id="rId17"/>
    <p:sldId id="303" r:id="rId18"/>
    <p:sldId id="304" r:id="rId19"/>
    <p:sldId id="298" r:id="rId20"/>
    <p:sldId id="274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239" autoAdjust="0"/>
  </p:normalViewPr>
  <p:slideViewPr>
    <p:cSldViewPr snapToGrid="0">
      <p:cViewPr varScale="1">
        <p:scale>
          <a:sx n="79" d="100"/>
          <a:sy n="79" d="100"/>
        </p:scale>
        <p:origin x="402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E9845-8684-41E2-9233-CD4433C2A826}" type="datetimeFigureOut">
              <a:rPr lang="en-US" smtClean="0"/>
              <a:t>19-Nov-20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F1D78-4DD0-4BCD-8958-12FC0D38E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14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2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3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61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cem0pre_ria001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точно чем по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cem0pre_ria00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значит, что расчёт с радиусом выхода частиц </a:t>
            </a:r>
            <a:r>
              <a:rPr lang="ru-RU" b="1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дает результаты более согласованно с экспериментальных данных.</a:t>
            </a:r>
          </a:p>
          <a:p>
            <a:pPr marL="228600" indent="-228600">
              <a:buAutoNum type="arabicPeriod"/>
            </a:pPr>
            <a:r>
              <a:rPr lang="ru-RU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коды </a:t>
            </a:r>
            <a:r>
              <a:rPr lang="en-US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TALYS-1.95</a:t>
            </a:r>
            <a:r>
              <a:rPr lang="ru-RU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CEM03.03</a:t>
            </a:r>
            <a:r>
              <a:rPr lang="ru-RU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предравновесную стадию (ПС) в расчёте, дают результаты слишком большие. А коды без предравновесной стадии дают хорошие результаты. 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1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cem_ria0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точно чем по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cem_ria00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значит, что расчёт с радиусом выхода частиц </a:t>
            </a:r>
            <a:r>
              <a:rPr lang="ru-RU" sz="1200" b="1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дает результаты более согласованно с экспериментальных данных.</a:t>
            </a:r>
          </a:p>
          <a:p>
            <a:pPr marL="228600" indent="-228600">
              <a:buAutoNum type="arabicPeriod"/>
            </a:pP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коды </a:t>
            </a:r>
            <a:r>
              <a:rPr lang="en-US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TALYS-1.95</a:t>
            </a: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CEM03.03</a:t>
            </a: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baseline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cem_ria</a:t>
            </a:r>
            <a:r>
              <a:rPr lang="en-US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ПС в расчёте, дают результаты лучше чем коды без ПС. </a:t>
            </a:r>
            <a:endParaRPr lang="en-US" sz="1200" baseline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коды</a:t>
            </a:r>
            <a:r>
              <a:rPr lang="en-US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cascadeXO</a:t>
            </a:r>
            <a:r>
              <a:rPr lang="en-US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200" baseline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cemcas</a:t>
            </a:r>
            <a:r>
              <a:rPr lang="en-US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испарительной моделью </a:t>
            </a:r>
            <a:r>
              <a:rPr lang="ru-RU" sz="120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Хаузера-Фешбаха</a:t>
            </a: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результаты лучше чем коды </a:t>
            </a:r>
            <a:r>
              <a:rPr lang="en-US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CASCADE/INPE </a:t>
            </a: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CEM03.03</a:t>
            </a:r>
            <a:r>
              <a:rPr lang="ru-RU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 </a:t>
            </a: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испарительной моделью </a:t>
            </a:r>
            <a:r>
              <a:rPr lang="ru-RU" sz="1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Вайскопфа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Ивинга</a:t>
            </a: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8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4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1D78-4DD0-4BCD-8958-12FC0D38E4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9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3B9-F7A4-4863-91F9-05F4F6244151}" type="datetime1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B579-FC9E-44F5-BF68-D04492DF7BD5}" type="datetime1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C47D-4A88-4694-9C1C-88D6E077089C}" type="datetime1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9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1E67-950B-4B5A-B025-76A3EBA298A7}" type="datetime1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ACCC-A11B-426A-872C-E9AE1D9ACAC7}" type="datetime1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1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0CC4-AAEC-44AF-AF5D-903B3BCF1D05}" type="datetime1">
              <a:rPr lang="en-US" smtClean="0"/>
              <a:t>19-Nov-20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9F3E-07B4-4EBF-89B6-1AF4EDC1D1A7}" type="datetime1">
              <a:rPr lang="en-US" smtClean="0"/>
              <a:t>19-Nov-20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5ED3-DDDD-4A9E-8167-39BE8D082B91}" type="datetime1">
              <a:rPr lang="en-US" smtClean="0"/>
              <a:t>19-Nov-20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2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CD6D-13AF-4948-8C19-9E5122D14EE6}" type="datetime1">
              <a:rPr lang="en-US" smtClean="0"/>
              <a:t>19-Nov-20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3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D12C-8AB2-46E8-BF3A-63482DE868A1}" type="datetime1">
              <a:rPr lang="en-US" smtClean="0"/>
              <a:t>19-Nov-20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D4-F3D4-4E8E-9B9F-3FBB91108BA2}" type="datetime1">
              <a:rPr lang="en-US" smtClean="0"/>
              <a:t>19-Nov-20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D9A18-F075-4519-AFC2-449695DB51CD}" type="datetime1">
              <a:rPr lang="en-US" smtClean="0"/>
              <a:t>19-Nov-20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6CA8-F0AD-4CD8-BA88-42B14240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7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0/epja/i2015-15068-1" TargetMode="External"/><Relationship Id="rId2" Type="http://schemas.openxmlformats.org/officeDocument/2006/relationships/hyperlink" Target="https://doi.org/10.26583/npe.2018.2.1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43550" y="4150048"/>
            <a:ext cx="177601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mtClean="0">
                <a:latin typeface="Times New Roman" panose="02020603050405020304" pitchFamily="18" charset="0"/>
              </a:rPr>
              <a:t>Ву</a:t>
            </a:r>
            <a:r>
              <a:rPr lang="ru-RU" sz="16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</a:rPr>
              <a:t>ык Вьет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1832" y="6244815"/>
            <a:ext cx="1408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Обнинск, 20</a:t>
            </a:r>
            <a:r>
              <a:rPr lang="en-US" sz="14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ru-RU" sz="14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6278" y="1673612"/>
            <a:ext cx="8959442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Исследование возможности использования различных теоретических моделей для получения сечений ядерных реакций при промежуточных и высоких энергиях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1333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54090" y="6344158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0" y="0"/>
            <a:ext cx="10913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0" y="0"/>
            <a:ext cx="10923372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63263" y="6392444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39039" y="6368542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2" y="1"/>
            <a:ext cx="108365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" y="0"/>
            <a:ext cx="1016875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51231" y="6356350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51231" y="6356350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2438"/>
            <a:ext cx="10198555" cy="68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" y="0"/>
            <a:ext cx="1130479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75295" y="6392445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63263" y="6392444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-7069"/>
            <a:ext cx="9997792" cy="68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63263" y="6392444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" y="0"/>
            <a:ext cx="1020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63263" y="6392444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0" y="0"/>
            <a:ext cx="10865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63263" y="6392444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4" y="0"/>
            <a:ext cx="10405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505" y="430312"/>
            <a:ext cx="821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>
                <a:latin typeface="Times New Roman" panose="02020603050405020304" pitchFamily="18" charset="0"/>
                <a:ea typeface="Calibri" panose="020F0502020204030204" pitchFamily="34" charset="0"/>
              </a:rPr>
              <a:t>Теория ядерных реакций при промежуточных и высоких энергиях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112" y="1026859"/>
            <a:ext cx="58811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1480" algn="just">
              <a:lnSpc>
                <a:spcPct val="150000"/>
              </a:lnSpc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все ядерные данные экспериментально невозможно. Именно с этим связана необходимость развития аналитических методов, точность которых должна проверяться по измерениям, проводимым в определенных условиях. Это включает развитие моделей и теорий, техники оценки, выработку рекомендованных оцененных ядерных данных.</a:t>
            </a:r>
          </a:p>
          <a:p>
            <a:pPr indent="411480" algn="just">
              <a:lnSpc>
                <a:spcPct val="150000"/>
              </a:lnSpc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является дальнейшее развитие методов расчёта, алгоритмов и компьютерных программ для получения функций возбуждения, дифференциальных сечений образования вторичных частиц в ядерных реакциях, протекающих при энергиях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20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МэВ до несколько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ГэВ.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41132" y="1026859"/>
            <a:ext cx="4945302" cy="4888499"/>
            <a:chOff x="6983206" y="799644"/>
            <a:chExt cx="4945302" cy="4888499"/>
          </a:xfrm>
        </p:grpSpPr>
        <p:sp>
          <p:nvSpPr>
            <p:cNvPr id="7" name="Rectangle 6"/>
            <p:cNvSpPr/>
            <p:nvPr/>
          </p:nvSpPr>
          <p:spPr>
            <a:xfrm>
              <a:off x="7703637" y="799644"/>
              <a:ext cx="3602181" cy="4544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Разработка и проектирование ядерно-энергетических установок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983206" y="1254075"/>
              <a:ext cx="4945302" cy="4434068"/>
              <a:chOff x="6983206" y="1254075"/>
              <a:chExt cx="4945302" cy="443406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983206" y="1254075"/>
                <a:ext cx="4945302" cy="4434068"/>
                <a:chOff x="6382842" y="1689992"/>
                <a:chExt cx="4945302" cy="4434068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7103273" y="2639610"/>
                  <a:ext cx="3602181" cy="7731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Исследование процессов трансмутации, активации материалов и нейтронного транспорта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382842" y="5669629"/>
                  <a:ext cx="2336457" cy="45443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Моделирования процессов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9472148" y="5669629"/>
                  <a:ext cx="1855996" cy="45443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эксперименты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" name="Straight Arrow Connector 13"/>
                <p:cNvCxnSpPr>
                  <a:stCxn id="12" idx="0"/>
                  <a:endCxn id="17" idx="2"/>
                </p:cNvCxnSpPr>
                <p:nvPr/>
              </p:nvCxnSpPr>
              <p:spPr>
                <a:xfrm flipV="1">
                  <a:off x="7551071" y="4816763"/>
                  <a:ext cx="1353292" cy="852866"/>
                </a:xfrm>
                <a:prstGeom prst="straightConnector1">
                  <a:avLst/>
                </a:prstGeom>
                <a:ln>
                  <a:headEnd type="none" w="sm" len="sm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>
                  <a:stCxn id="11" idx="0"/>
                  <a:endCxn id="7" idx="2"/>
                </p:cNvCxnSpPr>
                <p:nvPr/>
              </p:nvCxnSpPr>
              <p:spPr>
                <a:xfrm flipV="1">
                  <a:off x="8904364" y="1689992"/>
                  <a:ext cx="0" cy="949618"/>
                </a:xfrm>
                <a:prstGeom prst="straightConnector1">
                  <a:avLst/>
                </a:prstGeom>
                <a:ln>
                  <a:headEnd type="none" w="sm" len="sm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13" idx="0"/>
                  <a:endCxn id="17" idx="2"/>
                </p:cNvCxnSpPr>
                <p:nvPr/>
              </p:nvCxnSpPr>
              <p:spPr>
                <a:xfrm flipH="1" flipV="1">
                  <a:off x="8904363" y="4816763"/>
                  <a:ext cx="1495783" cy="852866"/>
                </a:xfrm>
                <a:prstGeom prst="straightConnector1">
                  <a:avLst/>
                </a:prstGeom>
                <a:ln>
                  <a:headEnd type="none" w="sm" len="sm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7519080" y="4362332"/>
                  <a:ext cx="2770566" cy="45443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Библиотеки ядерных данных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" name="Straight Arrow Connector 17"/>
                <p:cNvCxnSpPr>
                  <a:stCxn id="17" idx="0"/>
                  <a:endCxn id="11" idx="2"/>
                </p:cNvCxnSpPr>
                <p:nvPr/>
              </p:nvCxnSpPr>
              <p:spPr>
                <a:xfrm flipV="1">
                  <a:off x="8904363" y="3412714"/>
                  <a:ext cx="1" cy="949618"/>
                </a:xfrm>
                <a:prstGeom prst="straightConnector1">
                  <a:avLst/>
                </a:prstGeom>
                <a:ln>
                  <a:headEnd type="none" w="sm" len="sm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Arrow Connector 9"/>
              <p:cNvCxnSpPr>
                <a:stCxn id="12" idx="3"/>
                <a:endCxn id="13" idx="1"/>
              </p:cNvCxnSpPr>
              <p:nvPr/>
            </p:nvCxnSpPr>
            <p:spPr>
              <a:xfrm>
                <a:off x="9319663" y="5460928"/>
                <a:ext cx="752849" cy="0"/>
              </a:xfrm>
              <a:prstGeom prst="straightConnector1">
                <a:avLst/>
              </a:prstGeom>
              <a:ln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/>
          <p:nvPr/>
        </p:nvSpPr>
        <p:spPr>
          <a:xfrm>
            <a:off x="6847061" y="6111795"/>
            <a:ext cx="5231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 применение ядерных данных в ядерной энергетике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71547" y="6410545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505" y="430312"/>
            <a:ext cx="168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Заключение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504" y="1059554"/>
            <a:ext cx="1090974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увеличении массового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ядер радиус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частиц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увеличивается. 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5241" y="6344318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5783" y="1947610"/>
            <a:ext cx="109971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увеличении массового числа ядер </a:t>
            </a: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роль стадии реакции, описываемой предравновесной экситонной моделью, в эмиссии частиц </a:t>
            </a: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уменьшается.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достаточных тяжелых ядер, предравновесной стадией можно пренебречь;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легких ядер, эта стадия имеет важную роль при моделировании ядерных реакций нуклон – ядро.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504" y="4136454"/>
            <a:ext cx="109097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относительно небольших энергиях падающих частиц расчёты сечений продуктов образования остаточных ядер по испарительной модели Хаузера-Фешбаха дают лучшие результаты, чем при использовании модели Вайскопфа-Ивинга.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5854" y="2586182"/>
            <a:ext cx="5338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87326" y="6344318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505" y="430312"/>
            <a:ext cx="821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>
                <a:latin typeface="Times New Roman" panose="02020603050405020304" pitchFamily="18" charset="0"/>
                <a:ea typeface="Calibri" panose="020F0502020204030204" pitchFamily="34" charset="0"/>
              </a:rPr>
              <a:t>Теория ядерных реакций при промежуточных и высоких энергиях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505" y="832870"/>
            <a:ext cx="110951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165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одним из перспективных и практичных способов расчета выходов ядер и характеристик частиц, образующихся в реакциях глубокого расщепления, является метод внутриядерного каскада нуклонов, дополненный испарительной моделью и моделью деления (для делящихся ядер), и иногда предравновесной экситонной моделью</a:t>
            </a:r>
            <a:r>
              <a:rPr lang="ru-RU" sz="165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sz="165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]-[</a:t>
            </a:r>
            <a:r>
              <a:rPr lang="ru-RU" sz="165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5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5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5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классификация моделирования ядерных реакций основана на шкале времени:</a:t>
            </a:r>
            <a:endParaRPr lang="en-US" sz="165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Короткое время реакции – быстрые реакции (внутриядерные столкновения /прямые реакции), </a:t>
            </a:r>
            <a:endParaRPr lang="en-US" sz="165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Промежуточное – предравновесные процессы (предравновесия),</a:t>
            </a:r>
            <a:endParaRPr lang="en-US" sz="165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– процессы составного ядра (испарение / деление). 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Альтернативная, более или менее эквивалентная классификация может быть дана по количеству внутриядерных столкновений</a:t>
            </a:r>
            <a:r>
              <a:rPr lang="en-US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 </a:t>
            </a:r>
            <a:r>
              <a:rPr lang="en-US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TALYS </a:t>
            </a: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200МэВ)</a:t>
            </a:r>
            <a:r>
              <a:rPr lang="en-US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5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5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или два для прямых (быстрых) реакций,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для предравновесных реакций,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для сложных реакций с составными ядрами.</a:t>
            </a:r>
            <a:endParaRPr lang="en-US" sz="165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50702" y="6392444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9505" y="5557240"/>
            <a:ext cx="10098109" cy="1300760"/>
          </a:xfrm>
        </p:spPr>
        <p:txBody>
          <a:bodyPr/>
          <a:lstStyle/>
          <a:p>
            <a:pPr algn="just"/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– </a:t>
            </a:r>
            <a:r>
              <a:rPr lang="ru-RU" sz="13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Бунаков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В.Е., 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Кинетические </a:t>
            </a:r>
            <a:r>
              <a:rPr 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в теории ядерных 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частиц и атомного ядра. 1980г, т. 11, вып.6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–  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Андрианов, Ю.А. Коровин, и др., 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реакции глубокого расщепления на основе методов многокритериального анализа 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Известия вузов. Ядерная 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энергетика. Том 2 (2018).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doi.org/10.26583/npe.2018.2.15</a:t>
            </a:r>
            <a:endParaRPr lang="en-US" sz="13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– David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J.C. Spallation reactions: A successful interplay between modeling and applications. Eur. Phys. J. A 51, 68 (2015). 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doi.org/10.1140/epja/i2015-15068-1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A.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Koning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Hilaire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Goriely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“Manual of TALYS-1.95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505" y="430312"/>
            <a:ext cx="753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</a:rPr>
              <a:t>Моделирование процессов при промежуточных и высоких энергиях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40" y="4237187"/>
            <a:ext cx="3054768" cy="1938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40" y="614978"/>
            <a:ext cx="3611470" cy="2766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34392" y="3325253"/>
            <a:ext cx="351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Экспериментальная плотность распределения заряда в ядер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7893" y="6185734"/>
            <a:ext cx="3034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Распределение Ферми</a:t>
            </a:r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486889" y="801222"/>
            <a:ext cx="782805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1480" algn="just"/>
            <a:r>
              <a:rPr lang="ru-RU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посмотреть на том, что при моделировании плотность </a:t>
            </a:r>
            <a:r>
              <a:rPr lang="ru-RU" sz="175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 материи </a:t>
            </a:r>
            <a:r>
              <a:rPr lang="ru-RU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ρ(r</a:t>
            </a:r>
            <a:r>
              <a:rPr lang="ru-RU" sz="1750">
                <a:latin typeface="Times New Roman" panose="02020603050405020304" pitchFamily="18" charset="0"/>
                <a:cs typeface="Times New Roman" panose="02020603050405020304" pitchFamily="18" charset="0"/>
              </a:rPr>
              <a:t>) описывается распределением Ферми с двумя </a:t>
            </a:r>
            <a:r>
              <a:rPr lang="ru-RU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параметрами</a:t>
            </a:r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 {c, a}</a:t>
            </a:r>
            <a:r>
              <a:rPr lang="ru-RU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50">
                <a:latin typeface="Times New Roman" panose="02020603050405020304" pitchFamily="18" charset="0"/>
                <a:cs typeface="Times New Roman" panose="02020603050405020304" pitchFamily="18" charset="0"/>
              </a:rPr>
              <a:t>взятыми из анализа электрон-ядерного </a:t>
            </a:r>
            <a:r>
              <a:rPr lang="ru-RU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рассеяния</a:t>
            </a:r>
            <a:r>
              <a:rPr lang="en-US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ctr"/>
            <a:r>
              <a:rPr lang="el-GR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(r) = </a:t>
            </a:r>
            <a:r>
              <a:rPr lang="el-GR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/ {1+exp[(r-c)/a]} </a:t>
            </a:r>
            <a:r>
              <a:rPr lang="en-US" sz="175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75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75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ctr"/>
            <a:r>
              <a:rPr lang="ru-RU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Где, </a:t>
            </a:r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n-US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1.07A</a:t>
            </a:r>
            <a:r>
              <a:rPr lang="en-US" sz="175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ru-RU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фм</a:t>
            </a:r>
            <a:r>
              <a:rPr lang="ru-RU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0.545 </a:t>
            </a:r>
            <a:r>
              <a:rPr lang="ru-RU" sz="175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фм</a:t>
            </a:r>
            <a:r>
              <a:rPr lang="ru-RU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А – массовое число мишени</a:t>
            </a:r>
            <a:r>
              <a:rPr lang="ru-RU" sz="17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5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9618" y="6437740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9505" y="6355011"/>
            <a:ext cx="4786071" cy="310854"/>
          </a:xfrm>
        </p:spPr>
        <p:txBody>
          <a:bodyPr/>
          <a:lstStyle/>
          <a:p>
            <a:pPr algn="just"/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Stepan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Mashnik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Arnol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Sierk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“CEM03.03 User Manual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52" y="2198187"/>
            <a:ext cx="8057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Для тяжелых ядер, частицы поглощаются в ядро и с большой вероятностью теряют свои энергии из-за рассеяний нуклон – нуклонов в ядре, которое обладает большой вероятностью деления. Либо ядра делятся перед тем, когда частицы достигают к поверхности, либо они уже теряют большинство своих энергий и обладают недостаточной энергией для образования и выхода легких частиц. Это значит, что предравновесной стадией можно пренебречь.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953" y="3952513"/>
            <a:ext cx="80571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7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увеличении массового числа, увеличивается радиус ядер, следовательно, и повышается вероятность поглощения частиц, т.е. радиус выхода частиц </a:t>
            </a:r>
            <a:r>
              <a:rPr lang="en-US" sz="17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75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ru-RU" sz="17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увеличивается (если после внутриядерных столкновений, частицы достигают к расстоянию </a:t>
            </a:r>
            <a:r>
              <a:rPr lang="en-US" sz="17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7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r</a:t>
            </a:r>
            <a:r>
              <a:rPr lang="en-US" sz="175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sz="17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считаются уже покинуть ядро).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7953" y="5122064"/>
            <a:ext cx="80571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7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легких ядер, частицы достигая поверхности, ещё обладают достаточной энергией для образования и выхода легких частиц, и большой вероятностью покинуть ядро. Это значит, что предравновесная стадия имеет важную роль при расчёте ядерных реакций нуклон – ядро.</a:t>
            </a:r>
            <a:endParaRPr lang="en-US" sz="17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505" y="430312"/>
            <a:ext cx="753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</a:rPr>
              <a:t>Моделирование процессов при промежуточных и высоких энергиях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505" y="799644"/>
            <a:ext cx="10881295" cy="475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6616" algn="just">
              <a:lnSpc>
                <a:spcPct val="150000"/>
              </a:lnSpc>
            </a:pPr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много комплексов таких моделей, которые дают хорошее согласие с экспериментальными данными в широком диапазоне энергий налетающих частиц и массовых чисел ядер-мишеней. Но ни одна из существующих моделей не способна воспроизвести экспериментальные данные во всей энергетической области и для всех ядер-мишеней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6616" algn="just">
              <a:lnSpc>
                <a:spcPct val="150000"/>
              </a:lnSpc>
            </a:pP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распространенные современные программные коды: 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TALYS, CEM03,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CASCADE/INPE, INCL/ABLA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BERTINI/DRESNER,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ISABEL/DRESNER, LAQGSM …</a:t>
            </a:r>
            <a:endParaRPr lang="ru-RU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6616" algn="just">
              <a:lnSpc>
                <a:spcPct val="150000"/>
              </a:lnSpc>
            </a:pP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механизму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TALYS 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упругие реакции, прямые реакции, предравновесные реакции, и реакции, идущие через составное ядро с такими моделями как: оптическая модель и модель связанных каналов, модель множественной эмиссии в рамках формализма </a:t>
            </a:r>
            <a:r>
              <a:rPr lang="ru-RU" sz="17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Хаузера-Фешбаха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(Hauser-</a:t>
            </a:r>
            <a:r>
              <a:rPr lang="en-US" sz="17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Feshbach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модели деления.</a:t>
            </a:r>
          </a:p>
          <a:p>
            <a:pPr indent="356616" algn="just">
              <a:lnSpc>
                <a:spcPct val="150000"/>
              </a:lnSpc>
            </a:pPr>
            <a:r>
              <a:rPr lang="ru-RU" sz="17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модели, используемые в 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СЕМ03: модель внутриядерного каскада, экситонная модель, испарительная модель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</a:t>
            </a:r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предложении Вайскопфом и </a:t>
            </a:r>
            <a:r>
              <a:rPr lang="ru-RU" sz="17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Ивингом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Weisskopf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-Ewing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модель деления.</a:t>
            </a:r>
            <a:endParaRPr lang="en-US" sz="1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6616" algn="just">
              <a:lnSpc>
                <a:spcPct val="150000"/>
              </a:lnSpc>
            </a:pP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CASCADE/INPE – 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внутриядерного каскада, 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испарительная модель </a:t>
            </a:r>
            <a:r>
              <a:rPr lang="en-US" sz="17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Weisskopf</a:t>
            </a:r>
            <a:r>
              <a:rPr lang="en-US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-Ewing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модель деления.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92445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505" y="430312"/>
            <a:ext cx="753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</a:rPr>
              <a:t>Моделирование процессов при промежуточных и высоких энергиях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354" y="1180296"/>
            <a:ext cx="5922164" cy="4460557"/>
            <a:chOff x="99354" y="1180296"/>
            <a:chExt cx="5922164" cy="44605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3" r="6310"/>
            <a:stretch/>
          </p:blipFill>
          <p:spPr>
            <a:xfrm>
              <a:off x="99354" y="1180296"/>
              <a:ext cx="5922164" cy="42912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59622" y="5302299"/>
              <a:ext cx="402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</a:t>
              </a:r>
              <a:r>
                <a:rPr 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Расчёт ядерных реакций в </a:t>
              </a:r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TALYS </a:t>
              </a:r>
              <a:r>
                <a:rPr lang="en-US" sz="1600" baseline="30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ru-RU" sz="1600" baseline="30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baseline="30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16204" y="913577"/>
            <a:ext cx="5775796" cy="4727276"/>
            <a:chOff x="0" y="1104181"/>
            <a:chExt cx="5775796" cy="47272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2"/>
            <a:stretch/>
          </p:blipFill>
          <p:spPr>
            <a:xfrm>
              <a:off x="0" y="1104181"/>
              <a:ext cx="5775796" cy="47272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3689" y="5480252"/>
              <a:ext cx="48845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</a:t>
              </a:r>
              <a:r>
                <a:rPr 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Расчёт ядерных реакций в </a:t>
              </a:r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CEM03.03 </a:t>
              </a:r>
              <a:r>
                <a:rPr lang="en-US" sz="1600" baseline="30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ru-RU" sz="16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baseline="30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ru-RU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03105" y="6356350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6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35447" y="6147959"/>
            <a:ext cx="4786071" cy="502735"/>
          </a:xfrm>
        </p:spPr>
        <p:txBody>
          <a:bodyPr/>
          <a:lstStyle/>
          <a:p>
            <a:pPr algn="just"/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A.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Koning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Hilaire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Goriely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“Manual of TALYS-1.95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Stepan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Mashnik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Arnol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en-US" sz="13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Sierk</a:t>
            </a:r>
            <a:r>
              <a:rPr lang="en-US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“CEM03.03 User Manual</a:t>
            </a:r>
            <a:r>
              <a:rPr lang="en-US" sz="13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505" y="430312"/>
            <a:ext cx="753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</a:rPr>
              <a:t>Моделирование процессов при промежуточных и высоких энергиях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12628" y="799644"/>
                <a:ext cx="10647852" cy="5773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cascade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 (CASCADE/INPE)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evaporation</a:t>
                </a:r>
                <a:r>
                  <a:rPr lang="ru-RU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Hauser-</a:t>
                </a:r>
                <a:r>
                  <a:rPr lang="en-US" sz="165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Feshbach</a:t>
                </a:r>
                <a:r>
                  <a:rPr lang="ru-RU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(TALYS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1.95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fission]</a:t>
                </a:r>
                <a:endParaRPr lang="ru-RU" sz="16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5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65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emcas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INC (CEM03.03) + preequilibrium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(CEM03.03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evaporation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Hauser-</a:t>
                </a:r>
                <a:r>
                  <a:rPr lang="en-US" sz="165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Feshbach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TALYS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1.95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fission]</a:t>
                </a:r>
                <a:endParaRPr lang="ru-RU" sz="165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5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cem_ria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***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INC (CEM03.03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preequilibrium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CEM03.03)</a:t>
                </a:r>
                <a:r>
                  <a:rPr lang="en-US" sz="1650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1650" baseline="30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650" baseline="30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165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evaporation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Weisskopf-Ewing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(CEM03.03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fission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cem0pre_ria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*** = INC (CEM03.03) +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evaporation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Weisskopf-Ewing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(CEM03.03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fission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ru-RU" sz="165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16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*** = {001,008,010,012} – 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соответствуют радиусы выхода частиц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65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плотностью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ялерной материи </a:t>
                </a:r>
                <a:r>
                  <a:rPr lang="el-GR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(r)/</a:t>
                </a:r>
                <a:r>
                  <a:rPr lang="el-GR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(0) =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01,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08,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10,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12}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</a:t>
                </a:r>
                <a:r>
                  <a:rPr lang="ru-RU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исходном коде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CEM03.03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65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l-GR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(r)/</a:t>
                </a:r>
                <a:r>
                  <a:rPr lang="el-GR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(0) = 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0.01.</a:t>
                </a:r>
                <a:endParaRPr lang="en-US" sz="165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5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[*]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отличие от исходного кода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CEM03.03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критерии перехода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(INC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preequilibrium)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исходном коде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CEM03.03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этот критерий есть неравенство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5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5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US" sz="165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𝑚𝑜𝑑</m:t>
                        </m:r>
                        <m:r>
                          <a:rPr lang="en-US" sz="165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165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𝑊𝑒𝑥𝑝</m:t>
                        </m:r>
                      </m:num>
                      <m:den>
                        <m:r>
                          <a:rPr lang="en-US" sz="165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US" sz="165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𝑒𝑥𝑝</m:t>
                        </m:r>
                      </m:den>
                    </m:f>
                  </m:oMath>
                </a14:m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0.3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165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𝑚𝑜𝑑</m:t>
                    </m:r>
                  </m:oMath>
                </a14:m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 эффективный </a:t>
                </a:r>
                <a:r>
                  <a:rPr lang="ru-RU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локальный оптический поглощающий потенциал, 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определенный </a:t>
                </a:r>
                <a:r>
                  <a:rPr lang="ru-RU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сечения локального взаимодействия частицы, включая эффекты блокировки 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Паули;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165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𝑒𝑥𝑝</m:t>
                    </m:r>
                  </m:oMath>
                </a14:m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определенный 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феноменологической глобальной оптической моделью. В данной работе, это – критерий, при котором частицы попадают в диапазоне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l-GR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(r)/</a:t>
                </a:r>
                <a:r>
                  <a:rPr lang="el-GR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16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[0.3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0.9]}</a:t>
                </a:r>
                <a:r>
                  <a:rPr lang="ru-RU" sz="165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5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28" y="799644"/>
                <a:ext cx="10647852" cy="5773440"/>
              </a:xfrm>
              <a:prstGeom prst="rect">
                <a:avLst/>
              </a:prstGeom>
              <a:blipFill>
                <a:blip r:embed="rId2"/>
                <a:stretch>
                  <a:fillRect l="-343" r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11087" y="6306306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8" y="0"/>
            <a:ext cx="1098497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47484" y="6404476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05672" y="6344158"/>
            <a:ext cx="2743200" cy="365125"/>
          </a:xfrm>
        </p:spPr>
        <p:txBody>
          <a:bodyPr/>
          <a:lstStyle/>
          <a:p>
            <a:fld id="{7F2C6CA8-F0AD-4CD8-BA88-42B1424062ED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7" y="1"/>
            <a:ext cx="107263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1345</Words>
  <Application>Microsoft Office PowerPoint</Application>
  <PresentationFormat>Widescreen</PresentationFormat>
  <Paragraphs>101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Viet Vu</dc:creator>
  <cp:lastModifiedBy>Duc Viet Vu</cp:lastModifiedBy>
  <cp:revision>290</cp:revision>
  <dcterms:created xsi:type="dcterms:W3CDTF">2019-12-18T09:10:54Z</dcterms:created>
  <dcterms:modified xsi:type="dcterms:W3CDTF">2020-11-19T10:38:52Z</dcterms:modified>
</cp:coreProperties>
</file>