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8" r:id="rId2"/>
    <p:sldId id="269" r:id="rId3"/>
    <p:sldId id="257" r:id="rId4"/>
    <p:sldId id="258" r:id="rId5"/>
    <p:sldId id="259" r:id="rId6"/>
    <p:sldId id="262" r:id="rId7"/>
    <p:sldId id="261" r:id="rId8"/>
    <p:sldId id="270" r:id="rId9"/>
    <p:sldId id="266" r:id="rId10"/>
    <p:sldId id="263" r:id="rId11"/>
    <p:sldId id="264" r:id="rId12"/>
    <p:sldId id="265" r:id="rId13"/>
    <p:sldId id="267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4542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5A228-A3BA-4E04-8F5F-4D8A10B32F7B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DDB8E7-F881-4BF4-B9E9-7E1B3824E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287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C779B-F059-4267-935A-C627B1EECD51}" type="datetime1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E5C5A-D2C1-4BC9-8612-E068F7BBE0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02B6E-B1B1-492C-BBB0-10F2D096F80D}" type="datetime1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E5C5A-D2C1-4BC9-8612-E068F7BBE0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7D03-6BDE-4B3D-BE42-151A2FAEF9FC}" type="datetime1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E5C5A-D2C1-4BC9-8612-E068F7BBE0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15CC9-BB38-4A5A-BC6B-062581991745}" type="datetime1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E5C5A-D2C1-4BC9-8612-E068F7BBE0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D7C56-37B5-4BF4-B595-8E3E40ECD5C5}" type="datetime1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E5C5A-D2C1-4BC9-8612-E068F7BBE0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4628-DF51-48DA-97E6-D6D5056DFC86}" type="datetime1">
              <a:rPr lang="ru-RU" smtClean="0"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E5C5A-D2C1-4BC9-8612-E068F7BBE0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D2BFC-8963-4779-9515-9768EDE72BE4}" type="datetime1">
              <a:rPr lang="ru-RU" smtClean="0"/>
              <a:t>18.11.2020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E5C5A-D2C1-4BC9-8612-E068F7BBE0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C49A-DE58-44E5-8952-67092C9339DC}" type="datetime1">
              <a:rPr lang="ru-RU" smtClean="0"/>
              <a:t>18.11.2020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E5C5A-D2C1-4BC9-8612-E068F7BBE0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D67F-258A-482F-90EA-5BA4D788C6E1}" type="datetime1">
              <a:rPr lang="ru-RU" smtClean="0"/>
              <a:t>18.11.2020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E5C5A-D2C1-4BC9-8612-E068F7BBE0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6AC9D-31E6-461F-A826-0885557368D7}" type="datetime1">
              <a:rPr lang="ru-RU" smtClean="0"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E5C5A-D2C1-4BC9-8612-E068F7BBE0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D815-97DA-40B3-B9A9-50FA47B45499}" type="datetime1">
              <a:rPr lang="ru-RU" smtClean="0"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E5C5A-D2C1-4BC9-8612-E068F7BBE0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FCD1E-8EBE-4D16-A42C-BFB5BDA87E83}" type="datetime1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E5C5A-D2C1-4BC9-8612-E068F7BBE0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jpeg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276872"/>
            <a:ext cx="9143999" cy="2387600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Моделирование отклика детектора ТРЕК при регистрации групп мюонов от первичных космических лучей сверхвысоких энергий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14813" y="4653136"/>
            <a:ext cx="7227605" cy="68569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1800" u="sng" dirty="0">
                <a:solidFill>
                  <a:prstClr val="black"/>
                </a:solidFill>
              </a:rPr>
              <a:t>Николаенко Р.В.</a:t>
            </a:r>
            <a:r>
              <a:rPr lang="ru-RU" sz="1800" dirty="0">
                <a:solidFill>
                  <a:prstClr val="black"/>
                </a:solidFill>
              </a:rPr>
              <a:t>, Воробьёв В.С., Задеба Е.А., Трошин И.Ю., </a:t>
            </a:r>
            <a:r>
              <a:rPr lang="ru-RU" sz="1800" dirty="0" err="1">
                <a:solidFill>
                  <a:prstClr val="black"/>
                </a:solidFill>
              </a:rPr>
              <a:t>Хомчук</a:t>
            </a:r>
            <a:r>
              <a:rPr lang="ru-RU" sz="1800" dirty="0">
                <a:solidFill>
                  <a:prstClr val="black"/>
                </a:solidFill>
              </a:rPr>
              <a:t> Е.П.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262389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1400" b="1" i="0" cap="all" dirty="0">
                <a:effectLst/>
                <a:latin typeface="Liberation Serif"/>
              </a:rPr>
              <a:t>Международная молодёжная школа-конференция по ядерной физике и технологиям</a:t>
            </a:r>
            <a:endParaRPr lang="ru-RU" sz="1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796" y="1170140"/>
            <a:ext cx="1233492" cy="1250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1144658"/>
            <a:ext cx="1615314" cy="11997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0356" y="1119177"/>
            <a:ext cx="1285884" cy="1250748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E5C5A-D2C1-4BC9-8612-E068F7BBE01B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7903EB-1CB0-4A29-B849-70940B98CB66}"/>
              </a:ext>
            </a:extLst>
          </p:cNvPr>
          <p:cNvSpPr txBox="1"/>
          <p:nvPr/>
        </p:nvSpPr>
        <p:spPr>
          <a:xfrm>
            <a:off x="3764343" y="6372036"/>
            <a:ext cx="1615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Ноябрь 2020 г.</a:t>
            </a:r>
          </a:p>
        </p:txBody>
      </p:sp>
    </p:spTree>
    <p:extLst>
      <p:ext uri="{BB962C8B-B14F-4D97-AF65-F5344CB8AC3E}">
        <p14:creationId xmlns:p14="http://schemas.microsoft.com/office/powerpoint/2010/main" val="2356270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DCB297-E919-425D-B6A3-7B9E2712A5F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428604"/>
            <a:ext cx="4417620" cy="329164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2FCEE0-D730-48D8-81DA-C94FA5C13001}"/>
              </a:ext>
            </a:extLst>
          </p:cNvPr>
          <p:cNvSpPr txBox="1">
            <a:spLocks/>
          </p:cNvSpPr>
          <p:nvPr/>
        </p:nvSpPr>
        <p:spPr>
          <a:xfrm>
            <a:off x="457200" y="146565"/>
            <a:ext cx="8229600" cy="6127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/>
              <a:t> </a:t>
            </a:r>
            <a:r>
              <a:rPr lang="en-US" sz="3200" dirty="0"/>
              <a:t>CORSIKA</a:t>
            </a:r>
            <a:endParaRPr lang="ru-RU" sz="3200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AFBAE5DF-A019-494A-9FCA-CD76F2F79B6F}"/>
              </a:ext>
            </a:extLst>
          </p:cNvPr>
          <p:cNvCxnSpPr>
            <a:cxnSpLocks/>
          </p:cNvCxnSpPr>
          <p:nvPr/>
        </p:nvCxnSpPr>
        <p:spPr>
          <a:xfrm flipV="1">
            <a:off x="2143108" y="3714752"/>
            <a:ext cx="2561699" cy="141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E5C5A-D2C1-4BC9-8612-E068F7BBE01B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AFF90AC-2BD7-4888-B7B6-37655410FF1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30362"/>
            <a:ext cx="5924550" cy="178117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E2C9DF5-C4F9-4422-B6D0-1FF63BE82860}"/>
              </a:ext>
            </a:extLst>
          </p:cNvPr>
          <p:cNvSpPr txBox="1"/>
          <p:nvPr/>
        </p:nvSpPr>
        <p:spPr>
          <a:xfrm>
            <a:off x="755576" y="4211796"/>
            <a:ext cx="2440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Уровень записи частиц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70C5A716-F5B1-48AE-9BCD-4B2D8A73C6F7}"/>
              </a:ext>
            </a:extLst>
          </p:cNvPr>
          <p:cNvCxnSpPr>
            <a:cxnSpLocks/>
          </p:cNvCxnSpPr>
          <p:nvPr/>
        </p:nvCxnSpPr>
        <p:spPr>
          <a:xfrm>
            <a:off x="847954" y="4518412"/>
            <a:ext cx="228388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1A3AD141-77F8-487E-BDF6-27E79AEB8D66}"/>
              </a:ext>
            </a:extLst>
          </p:cNvPr>
          <p:cNvCxnSpPr>
            <a:cxnSpLocks/>
          </p:cNvCxnSpPr>
          <p:nvPr/>
        </p:nvCxnSpPr>
        <p:spPr>
          <a:xfrm flipV="1">
            <a:off x="3131840" y="3728897"/>
            <a:ext cx="792088" cy="78951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DAAC274B-A191-47B8-A592-671B4D9EA8D4}"/>
              </a:ext>
            </a:extLst>
          </p:cNvPr>
          <p:cNvCxnSpPr>
            <a:cxnSpLocks/>
          </p:cNvCxnSpPr>
          <p:nvPr/>
        </p:nvCxnSpPr>
        <p:spPr>
          <a:xfrm>
            <a:off x="3131840" y="4518412"/>
            <a:ext cx="504056" cy="99882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A8BA2F64-A399-45BF-A555-5E0D764C22EC}"/>
              </a:ext>
            </a:extLst>
          </p:cNvPr>
          <p:cNvCxnSpPr>
            <a:cxnSpLocks/>
          </p:cNvCxnSpPr>
          <p:nvPr/>
        </p:nvCxnSpPr>
        <p:spPr>
          <a:xfrm flipV="1">
            <a:off x="3131840" y="4030361"/>
            <a:ext cx="2520280" cy="48805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56CB1F18-4146-4C69-AEC3-2AB21CCA5B89}"/>
              </a:ext>
            </a:extLst>
          </p:cNvPr>
          <p:cNvSpPr/>
          <p:nvPr/>
        </p:nvSpPr>
        <p:spPr>
          <a:xfrm>
            <a:off x="5724128" y="3933056"/>
            <a:ext cx="2088232" cy="1944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780D879-E54B-42FE-AB88-205B518B457E}"/>
              </a:ext>
            </a:extLst>
          </p:cNvPr>
          <p:cNvSpPr txBox="1"/>
          <p:nvPr/>
        </p:nvSpPr>
        <p:spPr>
          <a:xfrm>
            <a:off x="5292080" y="1469035"/>
            <a:ext cx="36004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Пользователь задаёт положение уровней записи частиц – при достижении какой-либо частицей этой высоты над уровнем моря </a:t>
            </a:r>
            <a:r>
              <a:rPr lang="en-US" dirty="0"/>
              <a:t>CORSIKA </a:t>
            </a:r>
            <a:r>
              <a:rPr lang="ru-RU" dirty="0"/>
              <a:t>записывает информацию о частице в файл вывода.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E45F7C9-1D06-47A8-BDD3-B11F63129A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80" y="1196752"/>
            <a:ext cx="5264807" cy="246106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CB821D-113F-4F7C-A52A-2C01DDCAF0A2}"/>
              </a:ext>
            </a:extLst>
          </p:cNvPr>
          <p:cNvSpPr txBox="1">
            <a:spLocks/>
          </p:cNvSpPr>
          <p:nvPr/>
        </p:nvSpPr>
        <p:spPr>
          <a:xfrm>
            <a:off x="457200" y="151929"/>
            <a:ext cx="8229600" cy="6127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/>
              <a:t>IGESICA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5262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(</a:t>
            </a:r>
            <a:r>
              <a:rPr lang="en-US" sz="2000" b="1" i="1" dirty="0"/>
              <a:t>I</a:t>
            </a:r>
            <a:r>
              <a:rPr lang="en-US" sz="2000" i="1" dirty="0"/>
              <a:t>nput for </a:t>
            </a:r>
            <a:r>
              <a:rPr lang="en-US" sz="2000" b="1" i="1" dirty="0"/>
              <a:t>GE</a:t>
            </a:r>
            <a:r>
              <a:rPr lang="en-US" sz="2000" i="1" dirty="0"/>
              <a:t>ant4 </a:t>
            </a:r>
            <a:r>
              <a:rPr lang="en-US" sz="2000" b="1" i="1" dirty="0" err="1"/>
              <a:t>SI</a:t>
            </a:r>
            <a:r>
              <a:rPr lang="en-US" sz="2000" i="1" dirty="0" err="1"/>
              <a:t>mulation</a:t>
            </a:r>
            <a:r>
              <a:rPr lang="en-US" sz="2000" i="1" dirty="0"/>
              <a:t> from </a:t>
            </a:r>
            <a:r>
              <a:rPr lang="en-US" sz="2000" b="1" i="1" dirty="0" err="1"/>
              <a:t>C</a:t>
            </a:r>
            <a:r>
              <a:rPr lang="en-US" sz="2000" i="1" dirty="0" err="1"/>
              <a:t>orsika</a:t>
            </a:r>
            <a:r>
              <a:rPr lang="en-US" sz="2000" i="1" dirty="0"/>
              <a:t> data generation </a:t>
            </a:r>
            <a:r>
              <a:rPr lang="en-US" sz="2000" b="1" i="1" dirty="0"/>
              <a:t>A</a:t>
            </a:r>
            <a:r>
              <a:rPr lang="en-US" sz="2000" i="1" dirty="0"/>
              <a:t>lgorithm</a:t>
            </a:r>
            <a:r>
              <a:rPr lang="en-US" sz="2000" dirty="0"/>
              <a:t>)</a:t>
            </a:r>
            <a:endParaRPr lang="ru-RU" sz="2000" dirty="0"/>
          </a:p>
        </p:txBody>
      </p:sp>
      <p:pic>
        <p:nvPicPr>
          <p:cNvPr id="4" name="Рисунок 3" descr="Изображение выглядит как здание, окно, монитор, экран&#10;&#10;Автоматически созданное описание">
            <a:extLst>
              <a:ext uri="{FF2B5EF4-FFF2-40B4-BE49-F238E27FC236}">
                <a16:creationId xmlns:a16="http://schemas.microsoft.com/office/drawing/2014/main" id="{67E41C60-1942-47B1-809A-40EBDDAF35C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3571876"/>
            <a:ext cx="3714776" cy="30256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4AFD07-DEB1-4CF6-BF87-F8538DD0A4DC}"/>
              </a:ext>
            </a:extLst>
          </p:cNvPr>
          <p:cNvSpPr txBox="1"/>
          <p:nvPr/>
        </p:nvSpPr>
        <p:spPr>
          <a:xfrm>
            <a:off x="566474" y="4069038"/>
            <a:ext cx="4320480" cy="2031325"/>
          </a:xfrm>
          <a:prstGeom prst="rect">
            <a:avLst/>
          </a:prstGeom>
          <a:ln w="285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cs typeface="Arial" panose="020B0604020202020204" pitchFamily="34" charset="0"/>
              </a:rPr>
              <a:t>Здесь показан вид сверху на матрицу из параллелепипедов, на которую был запущен ШАЛ от протона энергии 10</a:t>
            </a:r>
            <a:r>
              <a:rPr lang="ru-RU" baseline="30000" dirty="0">
                <a:cs typeface="Arial" panose="020B0604020202020204" pitchFamily="34" charset="0"/>
              </a:rPr>
              <a:t>18 </a:t>
            </a:r>
            <a:r>
              <a:rPr lang="ru-RU" dirty="0">
                <a:cs typeface="Arial" panose="020B0604020202020204" pitchFamily="34" charset="0"/>
              </a:rPr>
              <a:t>эВ, пришедший под зенитным углом около 70 градусов. Красным отображаются отрицательно заряженные частицы, синим – положительно.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E5C5A-D2C1-4BC9-8612-E068F7BBE01B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B30F3B-CDF6-4BB5-8FD3-ADF42DE7E0FF}"/>
              </a:ext>
            </a:extLst>
          </p:cNvPr>
          <p:cNvSpPr txBox="1"/>
          <p:nvPr/>
        </p:nvSpPr>
        <p:spPr>
          <a:xfrm>
            <a:off x="5940152" y="1778673"/>
            <a:ext cx="2921676" cy="1200329"/>
          </a:xfrm>
          <a:prstGeom prst="rect">
            <a:avLst/>
          </a:prstGeom>
          <a:ln w="285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cs typeface="Arial" panose="020B0604020202020204" pitchFamily="34" charset="0"/>
              </a:rPr>
              <a:t>Программа, реализованная в </a:t>
            </a:r>
            <a:r>
              <a:rPr lang="en-US" dirty="0">
                <a:cs typeface="Arial" panose="020B0604020202020204" pitchFamily="34" charset="0"/>
              </a:rPr>
              <a:t>Geant4</a:t>
            </a:r>
            <a:r>
              <a:rPr lang="ru-RU" dirty="0">
                <a:cs typeface="Arial" panose="020B0604020202020204" pitchFamily="34" charset="0"/>
              </a:rPr>
              <a:t>, проводит частицы ШАЛ через слой воздуха толщиной 20 м.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зонт, передний, сидит, ночь&#10;&#10;Автоматически созданное описание">
            <a:extLst>
              <a:ext uri="{FF2B5EF4-FFF2-40B4-BE49-F238E27FC236}">
                <a16:creationId xmlns:a16="http://schemas.microsoft.com/office/drawing/2014/main" id="{4E453639-3D1B-4817-9603-886845F7192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4851" y="692696"/>
            <a:ext cx="5794297" cy="3960440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6CB821D-113F-4F7C-A52A-2C01DDCAF0A2}"/>
              </a:ext>
            </a:extLst>
          </p:cNvPr>
          <p:cNvSpPr txBox="1">
            <a:spLocks/>
          </p:cNvSpPr>
          <p:nvPr/>
        </p:nvSpPr>
        <p:spPr>
          <a:xfrm>
            <a:off x="457200" y="-24"/>
            <a:ext cx="8229600" cy="6127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/>
              <a:t>Пример события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4AFD07-DEB1-4CF6-BF87-F8538DD0A4DC}"/>
              </a:ext>
            </a:extLst>
          </p:cNvPr>
          <p:cNvSpPr txBox="1"/>
          <p:nvPr/>
        </p:nvSpPr>
        <p:spPr>
          <a:xfrm>
            <a:off x="773245" y="4941168"/>
            <a:ext cx="7597508" cy="923330"/>
          </a:xfrm>
          <a:prstGeom prst="rect">
            <a:avLst/>
          </a:prstGeom>
          <a:ln w="28575">
            <a:noFill/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cs typeface="Arial" panose="020B0604020202020204" pitchFamily="34" charset="0"/>
              </a:rPr>
              <a:t>Пример моделирования события с высокой плотностью мюонов в группе по данным из </a:t>
            </a:r>
            <a:r>
              <a:rPr lang="en-US" dirty="0">
                <a:cs typeface="Arial" panose="020B0604020202020204" pitchFamily="34" charset="0"/>
              </a:rPr>
              <a:t>CORSIKA</a:t>
            </a:r>
            <a:r>
              <a:rPr lang="ru-RU" dirty="0">
                <a:cs typeface="Arial" panose="020B0604020202020204" pitchFamily="34" charset="0"/>
              </a:rPr>
              <a:t> (отчетливо видна поверхность параллелепипеда, с которой запускались частицы).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E5C5A-D2C1-4BC9-8612-E068F7BBE01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6A800ED9-8E20-4DB7-8D4D-5C6F72104F61}"/>
              </a:ext>
            </a:extLst>
          </p:cNvPr>
          <p:cNvSpPr txBox="1">
            <a:spLocks/>
          </p:cNvSpPr>
          <p:nvPr/>
        </p:nvSpPr>
        <p:spPr>
          <a:xfrm>
            <a:off x="457200" y="99370"/>
            <a:ext cx="8229600" cy="6127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/>
              <a:t>Заключение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514A9E-F745-4519-9866-E2D3B690CB8F}"/>
              </a:ext>
            </a:extLst>
          </p:cNvPr>
          <p:cNvSpPr txBox="1"/>
          <p:nvPr/>
        </p:nvSpPr>
        <p:spPr>
          <a:xfrm>
            <a:off x="179511" y="702945"/>
            <a:ext cx="878497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Создан программный комплекс, предназначенный для моделирования всего процесса регистрации частиц ШАЛ в детекторе ТРЕК от первого взаимодействия частицы ПКЛ с атмосферой до срабатывания дрейфовых камер.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Программа моделирования в </a:t>
            </a:r>
            <a:r>
              <a:rPr lang="en-US" dirty="0"/>
              <a:t>Geant4</a:t>
            </a:r>
            <a:r>
              <a:rPr lang="ru-RU" dirty="0"/>
              <a:t> проводит первичный анализ событий.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Программа осуществляет вывод информации, передаваемой в </a:t>
            </a:r>
            <a:r>
              <a:rPr lang="en-US" dirty="0"/>
              <a:t>Garfield</a:t>
            </a:r>
            <a:r>
              <a:rPr lang="ru-RU" dirty="0"/>
              <a:t>++</a:t>
            </a:r>
            <a:r>
              <a:rPr lang="en-US" dirty="0"/>
              <a:t>. </a:t>
            </a:r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Создан и протестирован алгоритм </a:t>
            </a:r>
            <a:r>
              <a:rPr lang="en-US" dirty="0"/>
              <a:t>IGESICA </a:t>
            </a:r>
            <a:r>
              <a:rPr lang="ru-RU" dirty="0"/>
              <a:t>для преобразования формата записи данных о частицах ШАЛ из </a:t>
            </a:r>
            <a:r>
              <a:rPr lang="en-US" dirty="0"/>
              <a:t>CORSIKA.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В программе </a:t>
            </a:r>
            <a:r>
              <a:rPr lang="en-US" dirty="0"/>
              <a:t>CORSIKA </a:t>
            </a:r>
            <a:r>
              <a:rPr lang="ru-RU" dirty="0"/>
              <a:t>смоделирован ряд ливней</a:t>
            </a:r>
            <a:r>
              <a:rPr lang="en-US" dirty="0"/>
              <a:t> </a:t>
            </a:r>
            <a:r>
              <a:rPr lang="ru-RU" dirty="0"/>
              <a:t>с энергиями 10</a:t>
            </a:r>
            <a:r>
              <a:rPr lang="ru-RU" baseline="30000" dirty="0"/>
              <a:t>17</a:t>
            </a:r>
            <a:r>
              <a:rPr lang="ru-RU" dirty="0"/>
              <a:t>÷10</a:t>
            </a:r>
            <a:r>
              <a:rPr lang="ru-RU" baseline="30000" dirty="0"/>
              <a:t>19 </a:t>
            </a:r>
            <a:r>
              <a:rPr lang="ru-RU" dirty="0"/>
              <a:t>эВ, генерируемых первичных протоном. Более 50 ливней переведены посредством алгоритма </a:t>
            </a:r>
            <a:r>
              <a:rPr lang="en-US" dirty="0"/>
              <a:t>IGESICA</a:t>
            </a:r>
            <a:r>
              <a:rPr lang="ru-RU" dirty="0"/>
              <a:t> в формат серий событий, пригодных для использования в моделировании детектора ТРЕК в </a:t>
            </a:r>
            <a:r>
              <a:rPr lang="en-US" dirty="0"/>
              <a:t>Geant4</a:t>
            </a:r>
            <a:r>
              <a:rPr lang="ru-RU" dirty="0"/>
              <a:t>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E5C5A-D2C1-4BC9-8612-E068F7BBE01B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6598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51EE400-BC6F-493C-B1F5-916954B4F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E5C5A-D2C1-4BC9-8612-E068F7BBE01B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29A8F50E-6C8B-44B7-A1E5-12EDE7EBD613}"/>
              </a:ext>
            </a:extLst>
          </p:cNvPr>
          <p:cNvSpPr txBox="1">
            <a:spLocks/>
          </p:cNvSpPr>
          <p:nvPr/>
        </p:nvSpPr>
        <p:spPr>
          <a:xfrm>
            <a:off x="1" y="2492896"/>
            <a:ext cx="9143999" cy="93610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403814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emov\Pictures\Screenshots\Снимок экрана (24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032" y="1268760"/>
            <a:ext cx="5072066" cy="383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5614" y="5180999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Экспериментальные и расчетные дифференциальные спектры</a:t>
            </a:r>
            <a:r>
              <a:rPr lang="en-US" sz="1400" dirty="0"/>
              <a:t> </a:t>
            </a:r>
            <a:r>
              <a:rPr lang="ru-RU" sz="1400" dirty="0"/>
              <a:t>локальной плотности мюонов для зенитных углов 35° (a), 50° (б), 65° (в) и 78° (г). Точки –– экспериментальные данные; сплошные и штриховые кривые –– расчет с моделями QGSJET01 и SIBYLL 2.1 соответственно. Нижние пары кривых на каждом рисунке –– первичные протоны, верхние –– ядра железа.</a:t>
            </a:r>
            <a:endParaRPr lang="ru-RU" sz="1600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42466DA1-52A1-4A00-91BC-99848556EA3A}"/>
              </a:ext>
            </a:extLst>
          </p:cNvPr>
          <p:cNvSpPr txBox="1">
            <a:spLocks/>
          </p:cNvSpPr>
          <p:nvPr/>
        </p:nvSpPr>
        <p:spPr>
          <a:xfrm>
            <a:off x="142844" y="620688"/>
            <a:ext cx="8768443" cy="86585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/>
              <a:t>ИССЛЕДОВАНИЕ ХАРАКТЕРИСТИК ПОТОКА КОСМИЧЕСКИХ ЛУЧЕЙ СВЕРХВЫСОКИХ ЭНЕРГИЙ С ПОМОЩЬЮ МЕТОДА СПЕКТРОВ ЛОКАЛЬНОЙ ПЛОТНОСТИ МЮОНОВ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0B3728A-FB49-4B5A-ADAE-AFB2855D9B6F}"/>
              </a:ext>
            </a:extLst>
          </p:cNvPr>
          <p:cNvSpPr txBox="1">
            <a:spLocks/>
          </p:cNvSpPr>
          <p:nvPr/>
        </p:nvSpPr>
        <p:spPr>
          <a:xfrm>
            <a:off x="357158" y="-1622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/>
              <a:t>Введение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E5C5A-D2C1-4BC9-8612-E068F7BBE01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934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A6A72A6C-79AF-459F-84E9-4BB4A693A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8604"/>
            <a:ext cx="7092257" cy="4570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4AFD07-DEB1-4CF6-BF87-F8538DD0A4DC}"/>
              </a:ext>
            </a:extLst>
          </p:cNvPr>
          <p:cNvSpPr txBox="1"/>
          <p:nvPr/>
        </p:nvSpPr>
        <p:spPr>
          <a:xfrm>
            <a:off x="5715008" y="3648678"/>
            <a:ext cx="3370918" cy="923330"/>
          </a:xfrm>
          <a:prstGeom prst="rect">
            <a:avLst/>
          </a:prstGeom>
          <a:ln w="285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264 дрейфовые камеры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Площадь одной камеры 2 м</a:t>
            </a:r>
            <a:r>
              <a:rPr lang="ru-RU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Площадь детектора – 250 м</a:t>
            </a:r>
            <a:r>
              <a:rPr lang="ru-RU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0B3728A-FB49-4B5A-ADAE-AFB2855D9B6F}"/>
              </a:ext>
            </a:extLst>
          </p:cNvPr>
          <p:cNvSpPr txBox="1">
            <a:spLocks/>
          </p:cNvSpPr>
          <p:nvPr/>
        </p:nvSpPr>
        <p:spPr>
          <a:xfrm>
            <a:off x="428596" y="-2143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/>
              <a:t>Координатно-трековый детектор ТРЕК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720" y="5072074"/>
            <a:ext cx="8429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	Детектор ТРЕК состоит из 264 дрейфовых камер, расположенных поровну в двух его плоскостях, в одной плоскости камеры расположены горизонтально, а в другой - вертикально, что позволяет восстанавливать пространственные углы регистрируемой группы.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E5C5A-D2C1-4BC9-8612-E068F7BBE01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466DA1-52A1-4A00-91BC-99848556EA3A}"/>
              </a:ext>
            </a:extLst>
          </p:cNvPr>
          <p:cNvSpPr txBox="1">
            <a:spLocks/>
          </p:cNvSpPr>
          <p:nvPr/>
        </p:nvSpPr>
        <p:spPr>
          <a:xfrm>
            <a:off x="457200" y="71414"/>
            <a:ext cx="8229600" cy="6127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/>
              <a:t>Дрейфовая камера ИФВЭ</a:t>
            </a: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85CC607D-946D-4B3D-877B-F292867C4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596" y="5348309"/>
            <a:ext cx="3861703" cy="11525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Координатная точность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en-US" alt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мм</a:t>
            </a:r>
          </a:p>
          <a:p>
            <a:pPr algn="ctr">
              <a:defRPr/>
            </a:pP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Угловая точность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en-US" alt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1.7°</a:t>
            </a:r>
          </a:p>
          <a:p>
            <a:pPr algn="ctr">
              <a:defRPr/>
            </a:pP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газовой смеси: </a:t>
            </a:r>
          </a:p>
          <a:p>
            <a:pPr algn="ctr">
              <a:defRPr/>
            </a:pP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alt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n-US" alt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alt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+ 6%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ct 9">
            <a:extLst>
              <a:ext uri="{FF2B5EF4-FFF2-40B4-BE49-F238E27FC236}">
                <a16:creationId xmlns:a16="http://schemas.microsoft.com/office/drawing/2014/main" id="{2013BB29-B609-4375-83AE-66125365CD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981513"/>
              </p:ext>
            </p:extLst>
          </p:nvPr>
        </p:nvGraphicFramePr>
        <p:xfrm>
          <a:off x="500034" y="1428736"/>
          <a:ext cx="6215105" cy="3692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Visio" r:id="rId3" imgW="6120132" imgH="3762720" progId="">
                  <p:embed/>
                </p:oleObj>
              </mc:Choice>
              <mc:Fallback>
                <p:oleObj name="Visio" r:id="rId3" imgW="6120132" imgH="376272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1428736"/>
                        <a:ext cx="6215105" cy="36927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1">
            <a:extLst>
              <a:ext uri="{FF2B5EF4-FFF2-40B4-BE49-F238E27FC236}">
                <a16:creationId xmlns:a16="http://schemas.microsoft.com/office/drawing/2014/main" id="{AB355A0D-23F8-4EB9-A317-9DA80A06F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2" y="5348309"/>
            <a:ext cx="3857652" cy="11525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Время дрейфа электронов </a:t>
            </a:r>
            <a:r>
              <a:rPr lang="en-US" alt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6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мкс</a:t>
            </a: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Скорость дрейфа – 0.04 мм/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нс</a:t>
            </a: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8" descr="Камера с крепежом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714356"/>
            <a:ext cx="914400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4AFD07-DEB1-4CF6-BF87-F8538DD0A4DC}"/>
              </a:ext>
            </a:extLst>
          </p:cNvPr>
          <p:cNvSpPr txBox="1"/>
          <p:nvPr/>
        </p:nvSpPr>
        <p:spPr>
          <a:xfrm>
            <a:off x="6858016" y="2862860"/>
            <a:ext cx="2000264" cy="923330"/>
          </a:xfrm>
          <a:prstGeom prst="rect">
            <a:avLst/>
          </a:prstGeom>
          <a:ln w="285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Схематический разрез камеры, вид с торца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E5C5A-D2C1-4BC9-8612-E068F7BBE01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8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466DA1-52A1-4A00-91BC-99848556EA3A}"/>
              </a:ext>
            </a:extLst>
          </p:cNvPr>
          <p:cNvSpPr txBox="1">
            <a:spLocks/>
          </p:cNvSpPr>
          <p:nvPr/>
        </p:nvSpPr>
        <p:spPr>
          <a:xfrm>
            <a:off x="457200" y="295945"/>
            <a:ext cx="8229600" cy="61277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/>
              <a:t> Схема программного комплекса моделирования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2798" y="3918923"/>
            <a:ext cx="1379764" cy="7756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CORSIKA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 rot="5400000">
            <a:off x="974278" y="3539223"/>
            <a:ext cx="486051" cy="2733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682554" y="2688451"/>
            <a:ext cx="1069502" cy="74442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ПКЛ</a:t>
            </a:r>
          </a:p>
        </p:txBody>
      </p:sp>
      <p:sp>
        <p:nvSpPr>
          <p:cNvPr id="6" name="Овал 5"/>
          <p:cNvSpPr/>
          <p:nvPr/>
        </p:nvSpPr>
        <p:spPr>
          <a:xfrm>
            <a:off x="2250843" y="2923574"/>
            <a:ext cx="1069502" cy="760013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0732" y="2869984"/>
            <a:ext cx="639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ПКЛ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534" y="2977841"/>
            <a:ext cx="1067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Частицы </a:t>
            </a:r>
          </a:p>
          <a:p>
            <a:pPr algn="ctr"/>
            <a:r>
              <a:rPr lang="ru-RU" dirty="0"/>
              <a:t>ШАЛ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10694" y="3923744"/>
            <a:ext cx="1379764" cy="7756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Geant4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18467158">
            <a:off x="1906174" y="3780007"/>
            <a:ext cx="779954" cy="385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 rot="3055724">
            <a:off x="2906439" y="3836133"/>
            <a:ext cx="929832" cy="38519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2" name="Прямая со стрелкой 11"/>
          <p:cNvCxnSpPr>
            <a:stCxn id="9" idx="3"/>
          </p:cNvCxnSpPr>
          <p:nvPr/>
        </p:nvCxnSpPr>
        <p:spPr>
          <a:xfrm flipV="1">
            <a:off x="5090458" y="3650568"/>
            <a:ext cx="423140" cy="66098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5440119" y="2854386"/>
            <a:ext cx="1428750" cy="11266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486432" y="2944080"/>
            <a:ext cx="13361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Частицы, попавшие в ДК</a:t>
            </a:r>
          </a:p>
        </p:txBody>
      </p:sp>
      <p:cxnSp>
        <p:nvCxnSpPr>
          <p:cNvPr id="15" name="Прямая со стрелкой 14"/>
          <p:cNvCxnSpPr>
            <a:cxnSpLocks/>
            <a:stCxn id="9" idx="3"/>
            <a:endCxn id="17" idx="1"/>
          </p:cNvCxnSpPr>
          <p:nvPr/>
        </p:nvCxnSpPr>
        <p:spPr>
          <a:xfrm>
            <a:off x="5090458" y="4311548"/>
            <a:ext cx="344889" cy="53931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5460286" y="4264815"/>
            <a:ext cx="1471353" cy="11388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5435347" y="4389198"/>
            <a:ext cx="15129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Результаты регистрации группы</a:t>
            </a:r>
          </a:p>
        </p:txBody>
      </p:sp>
      <p:sp>
        <p:nvSpPr>
          <p:cNvPr id="18" name="Стрелка вправо 17"/>
          <p:cNvSpPr/>
          <p:nvPr/>
        </p:nvSpPr>
        <p:spPr>
          <a:xfrm>
            <a:off x="6868869" y="3281047"/>
            <a:ext cx="486051" cy="2733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354920" y="3017940"/>
            <a:ext cx="1379764" cy="7756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Garfield++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 rot="5400000">
            <a:off x="7801776" y="3899898"/>
            <a:ext cx="486051" cy="2733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7330427" y="4293157"/>
            <a:ext cx="1428750" cy="11266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7439508" y="4671827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Отклик ДК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500034" y="3650568"/>
            <a:ext cx="1404964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1904998" y="2760471"/>
            <a:ext cx="0" cy="890097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904998" y="2760471"/>
            <a:ext cx="5206896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7111894" y="2760471"/>
            <a:ext cx="0" cy="2684753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500034" y="5445224"/>
            <a:ext cx="6611860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500034" y="3650568"/>
            <a:ext cx="0" cy="1794656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42844" y="1137518"/>
            <a:ext cx="885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	Представлена схема процесса моделирования отклика детектора ТРЕК при регистрации потока частиц ШАЛ. Красной пунктирной линией выделены процессы, описание которых приведено в данном докладе.</a:t>
            </a:r>
          </a:p>
        </p:txBody>
      </p:sp>
      <p:sp>
        <p:nvSpPr>
          <p:cNvPr id="30" name="Номер слайда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E5C5A-D2C1-4BC9-8612-E068F7BBE01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D4BA277-106E-4BA5-8E2D-B5D08D0C8BCA}"/>
              </a:ext>
            </a:extLst>
          </p:cNvPr>
          <p:cNvSpPr txBox="1">
            <a:spLocks/>
          </p:cNvSpPr>
          <p:nvPr/>
        </p:nvSpPr>
        <p:spPr>
          <a:xfrm>
            <a:off x="457200" y="102582"/>
            <a:ext cx="8229600" cy="6127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/>
              <a:t> Создание модели детектора ТРЕК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E5A062-9F06-444A-9491-05B725E5114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853" y="642918"/>
            <a:ext cx="6405857" cy="46817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A0912E-4EFA-4AD2-A02E-C7CE7BB59EDE}"/>
              </a:ext>
            </a:extLst>
          </p:cNvPr>
          <p:cNvSpPr txBox="1"/>
          <p:nvPr/>
        </p:nvSpPr>
        <p:spPr>
          <a:xfrm>
            <a:off x="322795" y="5403304"/>
            <a:ext cx="8441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Модель здания НЕВОД и пристройки с расположенным в ней детектором ТРЕК (отображения облицовки и крыши  пристройки отключены для наглядности). 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7B14BABE-329E-4389-9B00-F467D43A9EC8}"/>
              </a:ext>
            </a:extLst>
          </p:cNvPr>
          <p:cNvCxnSpPr>
            <a:cxnSpLocks/>
          </p:cNvCxnSpPr>
          <p:nvPr/>
        </p:nvCxnSpPr>
        <p:spPr>
          <a:xfrm flipH="1" flipV="1">
            <a:off x="6070436" y="1104739"/>
            <a:ext cx="2988906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D95AD46D-C96B-4B32-8495-11E0D2697F82}"/>
              </a:ext>
            </a:extLst>
          </p:cNvPr>
          <p:cNvCxnSpPr>
            <a:cxnSpLocks/>
          </p:cNvCxnSpPr>
          <p:nvPr/>
        </p:nvCxnSpPr>
        <p:spPr>
          <a:xfrm flipH="1">
            <a:off x="5591194" y="1104739"/>
            <a:ext cx="479242" cy="130597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C59C394-A108-44C5-A5BE-98EADBA19957}"/>
              </a:ext>
            </a:extLst>
          </p:cNvPr>
          <p:cNvSpPr txBox="1"/>
          <p:nvPr/>
        </p:nvSpPr>
        <p:spPr>
          <a:xfrm>
            <a:off x="6012477" y="806727"/>
            <a:ext cx="3104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Несущая конструкция облицовки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FB7AF2-AE50-4C11-8005-CF5D1412D370}"/>
              </a:ext>
            </a:extLst>
          </p:cNvPr>
          <p:cNvSpPr txBox="1"/>
          <p:nvPr/>
        </p:nvSpPr>
        <p:spPr>
          <a:xfrm>
            <a:off x="1857356" y="4804958"/>
            <a:ext cx="19157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Внешняя плоскость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48B68A21-3554-47B4-AED7-75122006C201}"/>
              </a:ext>
            </a:extLst>
          </p:cNvPr>
          <p:cNvCxnSpPr>
            <a:cxnSpLocks/>
          </p:cNvCxnSpPr>
          <p:nvPr/>
        </p:nvCxnSpPr>
        <p:spPr>
          <a:xfrm flipH="1" flipV="1">
            <a:off x="1876080" y="5072074"/>
            <a:ext cx="2052978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E6833DFE-328F-48E0-945F-C9BA5F77B184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785806" y="4314096"/>
            <a:ext cx="901230" cy="61472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1637A749-A07E-44D3-8242-7DF6263AB4B3}"/>
              </a:ext>
            </a:extLst>
          </p:cNvPr>
          <p:cNvSpPr txBox="1"/>
          <p:nvPr/>
        </p:nvSpPr>
        <p:spPr>
          <a:xfrm>
            <a:off x="6894262" y="3272997"/>
            <a:ext cx="2165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Внутренняя плоскость</a:t>
            </a: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B3D80DF4-3EC6-4666-92CE-71D7A7196584}"/>
              </a:ext>
            </a:extLst>
          </p:cNvPr>
          <p:cNvCxnSpPr>
            <a:cxnSpLocks/>
          </p:cNvCxnSpPr>
          <p:nvPr/>
        </p:nvCxnSpPr>
        <p:spPr>
          <a:xfrm>
            <a:off x="6948264" y="3551530"/>
            <a:ext cx="201622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D6635AA1-0AD6-49B3-9096-1469BB918C67}"/>
              </a:ext>
            </a:extLst>
          </p:cNvPr>
          <p:cNvCxnSpPr>
            <a:cxnSpLocks/>
          </p:cNvCxnSpPr>
          <p:nvPr/>
        </p:nvCxnSpPr>
        <p:spPr>
          <a:xfrm flipH="1">
            <a:off x="5279924" y="3551412"/>
            <a:ext cx="1681315" cy="24777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E5C5A-D2C1-4BC9-8612-E068F7BBE01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693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16832"/>
            <a:ext cx="5184576" cy="3616464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D4BA277-106E-4BA5-8E2D-B5D08D0C8BCA}"/>
              </a:ext>
            </a:extLst>
          </p:cNvPr>
          <p:cNvSpPr txBox="1">
            <a:spLocks/>
          </p:cNvSpPr>
          <p:nvPr/>
        </p:nvSpPr>
        <p:spPr>
          <a:xfrm>
            <a:off x="457200" y="226348"/>
            <a:ext cx="8229600" cy="6127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/>
              <a:t> Пакет </a:t>
            </a:r>
            <a:r>
              <a:rPr lang="en-US" sz="3200" dirty="0" err="1"/>
              <a:t>CADMesh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21439" y="801698"/>
            <a:ext cx="8501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	Пакет</a:t>
            </a:r>
            <a:r>
              <a:rPr lang="en-US" dirty="0"/>
              <a:t> </a:t>
            </a:r>
            <a:r>
              <a:rPr lang="en-US" dirty="0" err="1"/>
              <a:t>CADMesh</a:t>
            </a:r>
            <a:r>
              <a:rPr lang="en-US" dirty="0"/>
              <a:t> </a:t>
            </a:r>
            <a:r>
              <a:rPr lang="ru-RU" dirty="0"/>
              <a:t>позволяет </a:t>
            </a:r>
            <a:r>
              <a:rPr lang="en-US" dirty="0"/>
              <a:t>Geant4 </a:t>
            </a:r>
            <a:r>
              <a:rPr lang="ru-RU" dirty="0"/>
              <a:t>создавать тела при инициализации геометрии напрямую из </a:t>
            </a:r>
            <a:r>
              <a:rPr lang="en-US" dirty="0" err="1"/>
              <a:t>stl</a:t>
            </a:r>
            <a:r>
              <a:rPr lang="ru-RU" dirty="0"/>
              <a:t>-файлов, созданных в САПР. Для полученного тела доступны любые стандартные процедуры в  </a:t>
            </a:r>
            <a:r>
              <a:rPr lang="en-US" dirty="0"/>
              <a:t>Geant4</a:t>
            </a:r>
            <a:r>
              <a:rPr lang="ru-RU" dirty="0"/>
              <a:t>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E5C5A-D2C1-4BC9-8612-E068F7BBE01B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66B2C8-335C-4CBC-BE3C-CDDA9731BE7D}"/>
              </a:ext>
            </a:extLst>
          </p:cNvPr>
          <p:cNvSpPr txBox="1"/>
          <p:nvPr/>
        </p:nvSpPr>
        <p:spPr>
          <a:xfrm>
            <a:off x="5508104" y="4221088"/>
            <a:ext cx="3410135" cy="1754326"/>
          </a:xfrm>
          <a:prstGeom prst="rect">
            <a:avLst/>
          </a:prstGeom>
          <a:ln w="285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cs typeface="Arial" panose="020B0604020202020204" pitchFamily="34" charset="0"/>
              </a:rPr>
              <a:t>Результат трансляции геометрии металлоконструкции детектора ТРЕК, вместе со зданием НЕВОД и размещёнными дрейфовыми камерами. Отображение облицовки также отключено.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EA55CFD-8D7F-4794-9559-03DA4FA7B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E5C5A-D2C1-4BC9-8612-E068F7BBE01B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BF84F76-F1D9-413B-B048-856C1F452582}"/>
              </a:ext>
            </a:extLst>
          </p:cNvPr>
          <p:cNvSpPr txBox="1">
            <a:spLocks/>
          </p:cNvSpPr>
          <p:nvPr/>
        </p:nvSpPr>
        <p:spPr>
          <a:xfrm>
            <a:off x="0" y="223937"/>
            <a:ext cx="9144000" cy="6127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/>
              <a:t>Пример события</a:t>
            </a:r>
          </a:p>
        </p:txBody>
      </p:sp>
      <p:pic>
        <p:nvPicPr>
          <p:cNvPr id="6" name="Рисунок 5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7E328C06-4AE1-4972-9FF3-E79914B2EF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758" y="980728"/>
            <a:ext cx="5814483" cy="40324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7DAEE2-FAFE-40D6-84B4-231009C15FCA}"/>
              </a:ext>
            </a:extLst>
          </p:cNvPr>
          <p:cNvSpPr txBox="1"/>
          <p:nvPr/>
        </p:nvSpPr>
        <p:spPr>
          <a:xfrm>
            <a:off x="611559" y="5229200"/>
            <a:ext cx="7920880" cy="1200329"/>
          </a:xfrm>
          <a:prstGeom prst="rect">
            <a:avLst/>
          </a:prstGeom>
          <a:ln w="28575">
            <a:noFill/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cs typeface="Arial" panose="020B0604020202020204" pitchFamily="34" charset="0"/>
              </a:rPr>
              <a:t>Пример моделирования регистрации группы мюонов энергии 100 ГэВ (загрузка из </a:t>
            </a:r>
            <a:r>
              <a:rPr lang="en-US" dirty="0">
                <a:cs typeface="Arial" panose="020B0604020202020204" pitchFamily="34" charset="0"/>
              </a:rPr>
              <a:t>CORSIKA</a:t>
            </a:r>
            <a:r>
              <a:rPr lang="ru-RU" dirty="0">
                <a:cs typeface="Arial" panose="020B0604020202020204" pitchFamily="34" charset="0"/>
              </a:rPr>
              <a:t> не используется). Отображение геометрии здания сделано частично прозрачным для наглядности. Красным отображаются треки отрицательно заряженных частиц, синим – положительно.</a:t>
            </a:r>
          </a:p>
        </p:txBody>
      </p:sp>
    </p:spTree>
    <p:extLst>
      <p:ext uri="{BB962C8B-B14F-4D97-AF65-F5344CB8AC3E}">
        <p14:creationId xmlns:p14="http://schemas.microsoft.com/office/powerpoint/2010/main" val="4155640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BE116E27-601A-44F8-9EA7-1B81409E91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4925711"/>
              </p:ext>
            </p:extLst>
          </p:nvPr>
        </p:nvGraphicFramePr>
        <p:xfrm>
          <a:off x="-204186" y="1212589"/>
          <a:ext cx="5275823" cy="4016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8" name="Graph" r:id="rId3" imgW="4471861" imgH="3413032" progId="">
                  <p:embed/>
                </p:oleObj>
              </mc:Choice>
              <mc:Fallback>
                <p:oleObj name="Graph" r:id="rId3" imgW="4471861" imgH="3413032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04186" y="1212589"/>
                        <a:ext cx="5275823" cy="40166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DE784527-510D-42F2-BCEB-2C78AF9B3F81}"/>
              </a:ext>
            </a:extLst>
          </p:cNvPr>
          <p:cNvSpPr txBox="1">
            <a:spLocks/>
          </p:cNvSpPr>
          <p:nvPr/>
        </p:nvSpPr>
        <p:spPr>
          <a:xfrm>
            <a:off x="457200" y="223937"/>
            <a:ext cx="8229600" cy="6127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/>
              <a:t> Обработка данных о событиях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0A5CCE44-D8FA-4322-B5DC-08E890915DF9}"/>
              </a:ext>
            </a:extLst>
          </p:cNvPr>
          <p:cNvSpPr txBox="1">
            <a:spLocks/>
          </p:cNvSpPr>
          <p:nvPr/>
        </p:nvSpPr>
        <p:spPr>
          <a:xfrm>
            <a:off x="458679" y="800001"/>
            <a:ext cx="8229600" cy="6127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/>
              <a:t>Ошибки в определении множественности мюонов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E5C5A-D2C1-4BC9-8612-E068F7BBE01B}" type="slidenum">
              <a:rPr lang="ru-RU" smtClean="0"/>
              <a:pPr/>
              <a:t>9</a:t>
            </a:fld>
            <a:endParaRPr lang="ru-RU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337B5469-0C6F-432E-B48C-BA6E5028F7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817168"/>
              </p:ext>
            </p:extLst>
          </p:nvPr>
        </p:nvGraphicFramePr>
        <p:xfrm>
          <a:off x="4067944" y="1178605"/>
          <a:ext cx="5196263" cy="3978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9" name="Graph" r:id="rId5" imgW="3901320" imgH="2986920" progId="Origin50.Graph">
                  <p:embed/>
                </p:oleObj>
              </mc:Choice>
              <mc:Fallback>
                <p:oleObj name="Graph" r:id="rId5" imgW="3901320" imgH="298692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67944" y="1178605"/>
                        <a:ext cx="5196263" cy="3978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37BC1BB-3324-4006-9AD3-9856F04D8C74}"/>
                  </a:ext>
                </a:extLst>
              </p:cNvPr>
              <p:cNvSpPr txBox="1"/>
              <p:nvPr/>
            </p:nvSpPr>
            <p:spPr>
              <a:xfrm>
                <a:off x="611560" y="5156021"/>
                <a:ext cx="792088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361950" algn="just"/>
                <a:r>
                  <a:rPr lang="ru-RU" dirty="0"/>
                  <a:t>Распределения получены в результате моделирования 5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ru-RU" dirty="0"/>
                  <a:t>10</a:t>
                </a:r>
                <a:r>
                  <a:rPr lang="ru-RU" baseline="30000" dirty="0"/>
                  <a:t>5</a:t>
                </a:r>
                <a:r>
                  <a:rPr lang="ru-RU" dirty="0"/>
                  <a:t> событий с зенитным углом 60°и азимутальным углом 0° , при фиксированной энергии запускаемых мюонов – 10 ГэВ и 100 ГэВ</a:t>
                </a:r>
                <a:r>
                  <a:rPr lang="en-US" dirty="0"/>
                  <a:t> </a:t>
                </a:r>
                <a:r>
                  <a:rPr lang="ru-RU" dirty="0"/>
                  <a:t>и заданной плотности группы в 100 частиц на площадь установки. 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37BC1BB-3324-4006-9AD3-9856F04D8C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156021"/>
                <a:ext cx="7920880" cy="1200329"/>
              </a:xfrm>
              <a:prstGeom prst="rect">
                <a:avLst/>
              </a:prstGeom>
              <a:blipFill>
                <a:blip r:embed="rId7"/>
                <a:stretch>
                  <a:fillRect l="-615" t="-3046" r="-615" b="-71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81371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3099</TotalTime>
  <Words>694</Words>
  <Application>Microsoft Office PowerPoint</Application>
  <PresentationFormat>Экран (4:3)</PresentationFormat>
  <Paragraphs>80</Paragraphs>
  <Slides>14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Cambria Math</vt:lpstr>
      <vt:lpstr>Liberation Serif</vt:lpstr>
      <vt:lpstr>Times New Roman</vt:lpstr>
      <vt:lpstr>Тема Office</vt:lpstr>
      <vt:lpstr>Visio</vt:lpstr>
      <vt:lpstr>Graph</vt:lpstr>
      <vt:lpstr>Моделирование отклика детектора ТРЕК при регистрации групп мюонов от первичных космических лучей сверхвысоких энергий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Моделирование отклика детектора ТРЕК при регистрации групп мюонов от первичных космических лучей сверхвысоких энергий</dc:title>
  <dc:creator>Ksenia</dc:creator>
  <cp:lastModifiedBy>Роман Николаенко</cp:lastModifiedBy>
  <cp:revision>68</cp:revision>
  <dcterms:created xsi:type="dcterms:W3CDTF">2020-09-26T16:42:29Z</dcterms:created>
  <dcterms:modified xsi:type="dcterms:W3CDTF">2020-11-19T11:12:46Z</dcterms:modified>
</cp:coreProperties>
</file>