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84" r:id="rId4"/>
    <p:sldId id="276" r:id="rId5"/>
    <p:sldId id="285" r:id="rId6"/>
    <p:sldId id="283" r:id="rId7"/>
    <p:sldId id="269" r:id="rId8"/>
    <p:sldId id="278" r:id="rId9"/>
    <p:sldId id="286" r:id="rId10"/>
    <p:sldId id="287" r:id="rId11"/>
    <p:sldId id="268" r:id="rId12"/>
    <p:sldId id="28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ртавазд Суджян" userId="0e3c411a8f0e8ce9" providerId="LiveId" clId="{9F90D6D1-7449-425B-BEBC-5CB9FFF32C92}"/>
    <pc:docChg chg="custSel addSld modSld">
      <pc:chgData name="Артавазд Суджян" userId="0e3c411a8f0e8ce9" providerId="LiveId" clId="{9F90D6D1-7449-425B-BEBC-5CB9FFF32C92}" dt="2020-11-19T11:57:31.408" v="145" actId="255"/>
      <pc:docMkLst>
        <pc:docMk/>
      </pc:docMkLst>
      <pc:sldChg chg="modSp">
        <pc:chgData name="Артавазд Суджян" userId="0e3c411a8f0e8ce9" providerId="LiveId" clId="{9F90D6D1-7449-425B-BEBC-5CB9FFF32C92}" dt="2020-11-19T11:57:31.408" v="145" actId="255"/>
        <pc:sldMkLst>
          <pc:docMk/>
          <pc:sldMk cId="2745341459" sldId="268"/>
        </pc:sldMkLst>
        <pc:spChg chg="mod">
          <ac:chgData name="Артавазд Суджян" userId="0e3c411a8f0e8ce9" providerId="LiveId" clId="{9F90D6D1-7449-425B-BEBC-5CB9FFF32C92}" dt="2020-11-19T11:57:31.408" v="145" actId="255"/>
          <ac:spMkLst>
            <pc:docMk/>
            <pc:sldMk cId="2745341459" sldId="268"/>
            <ac:spMk id="2" creationId="{00000000-0000-0000-0000-000000000000}"/>
          </ac:spMkLst>
        </pc:spChg>
      </pc:sldChg>
      <pc:sldChg chg="modSp">
        <pc:chgData name="Артавазд Суджян" userId="0e3c411a8f0e8ce9" providerId="LiveId" clId="{9F90D6D1-7449-425B-BEBC-5CB9FFF32C92}" dt="2020-11-19T11:56:54.765" v="144" actId="20577"/>
        <pc:sldMkLst>
          <pc:docMk/>
          <pc:sldMk cId="2169080612" sldId="278"/>
        </pc:sldMkLst>
        <pc:spChg chg="mod">
          <ac:chgData name="Артавазд Суджян" userId="0e3c411a8f0e8ce9" providerId="LiveId" clId="{9F90D6D1-7449-425B-BEBC-5CB9FFF32C92}" dt="2020-11-19T11:56:54.765" v="144" actId="20577"/>
          <ac:spMkLst>
            <pc:docMk/>
            <pc:sldMk cId="2169080612" sldId="278"/>
            <ac:spMk id="3" creationId="{00000000-0000-0000-0000-000000000000}"/>
          </ac:spMkLst>
        </pc:spChg>
      </pc:sldChg>
      <pc:sldChg chg="modSp">
        <pc:chgData name="Артавазд Суджян" userId="0e3c411a8f0e8ce9" providerId="LiveId" clId="{9F90D6D1-7449-425B-BEBC-5CB9FFF32C92}" dt="2020-11-19T11:55:23.966" v="86" actId="20577"/>
        <pc:sldMkLst>
          <pc:docMk/>
          <pc:sldMk cId="1197528789" sldId="283"/>
        </pc:sldMkLst>
        <pc:spChg chg="mod">
          <ac:chgData name="Артавазд Суджян" userId="0e3c411a8f0e8ce9" providerId="LiveId" clId="{9F90D6D1-7449-425B-BEBC-5CB9FFF32C92}" dt="2020-11-19T11:55:23.966" v="86" actId="20577"/>
          <ac:spMkLst>
            <pc:docMk/>
            <pc:sldMk cId="1197528789" sldId="283"/>
            <ac:spMk id="9" creationId="{00000000-0000-0000-0000-000000000000}"/>
          </ac:spMkLst>
        </pc:spChg>
      </pc:sldChg>
      <pc:sldChg chg="modSp">
        <pc:chgData name="Артавазд Суджян" userId="0e3c411a8f0e8ce9" providerId="LiveId" clId="{9F90D6D1-7449-425B-BEBC-5CB9FFF32C92}" dt="2020-11-19T11:50:29.362" v="72" actId="20577"/>
        <pc:sldMkLst>
          <pc:docMk/>
          <pc:sldMk cId="1493052985" sldId="284"/>
        </pc:sldMkLst>
        <pc:spChg chg="mod">
          <ac:chgData name="Артавазд Суджян" userId="0e3c411a8f0e8ce9" providerId="LiveId" clId="{9F90D6D1-7449-425B-BEBC-5CB9FFF32C92}" dt="2020-11-19T11:50:29.362" v="72" actId="20577"/>
          <ac:spMkLst>
            <pc:docMk/>
            <pc:sldMk cId="1493052985" sldId="284"/>
            <ac:spMk id="10" creationId="{00000000-0000-0000-0000-000000000000}"/>
          </ac:spMkLst>
        </pc:spChg>
      </pc:sldChg>
      <pc:sldChg chg="modSp">
        <pc:chgData name="Артавазд Суджян" userId="0e3c411a8f0e8ce9" providerId="LiveId" clId="{9F90D6D1-7449-425B-BEBC-5CB9FFF32C92}" dt="2020-11-19T11:51:35.724" v="78" actId="20577"/>
        <pc:sldMkLst>
          <pc:docMk/>
          <pc:sldMk cId="3421962702" sldId="285"/>
        </pc:sldMkLst>
        <pc:spChg chg="mod">
          <ac:chgData name="Артавазд Суджян" userId="0e3c411a8f0e8ce9" providerId="LiveId" clId="{9F90D6D1-7449-425B-BEBC-5CB9FFF32C92}" dt="2020-11-19T11:51:35.724" v="78" actId="20577"/>
          <ac:spMkLst>
            <pc:docMk/>
            <pc:sldMk cId="3421962702" sldId="285"/>
            <ac:spMk id="7" creationId="{00000000-0000-0000-0000-000000000000}"/>
          </ac:spMkLst>
        </pc:spChg>
      </pc:sldChg>
      <pc:sldChg chg="addSp delSp modSp new add mod modTransition modShow">
        <pc:chgData name="Артавазд Суджян" userId="0e3c411a8f0e8ce9" providerId="LiveId" clId="{9F90D6D1-7449-425B-BEBC-5CB9FFF32C92}" dt="2020-11-19T11:56:41.879" v="142" actId="20577"/>
        <pc:sldMkLst>
          <pc:docMk/>
          <pc:sldMk cId="237762775" sldId="288"/>
        </pc:sldMkLst>
        <pc:spChg chg="del">
          <ac:chgData name="Артавазд Суджян" userId="0e3c411a8f0e8ce9" providerId="LiveId" clId="{9F90D6D1-7449-425B-BEBC-5CB9FFF32C92}" dt="2020-11-19T11:47:52.579" v="5" actId="478"/>
          <ac:spMkLst>
            <pc:docMk/>
            <pc:sldMk cId="237762775" sldId="288"/>
            <ac:spMk id="2" creationId="{F02070E2-32F8-45D7-B712-6109C743DC32}"/>
          </ac:spMkLst>
        </pc:spChg>
        <pc:spChg chg="del">
          <ac:chgData name="Артавазд Суджян" userId="0e3c411a8f0e8ce9" providerId="LiveId" clId="{9F90D6D1-7449-425B-BEBC-5CB9FFF32C92}" dt="2020-11-19T11:47:51.570" v="4" actId="478"/>
          <ac:spMkLst>
            <pc:docMk/>
            <pc:sldMk cId="237762775" sldId="288"/>
            <ac:spMk id="3" creationId="{A9CC7B08-385F-4726-999A-26430E1C13FE}"/>
          </ac:spMkLst>
        </pc:spChg>
        <pc:spChg chg="add del">
          <ac:chgData name="Артавазд Суджян" userId="0e3c411a8f0e8ce9" providerId="LiveId" clId="{9F90D6D1-7449-425B-BEBC-5CB9FFF32C92}" dt="2020-11-19T11:47:50.173" v="3"/>
          <ac:spMkLst>
            <pc:docMk/>
            <pc:sldMk cId="237762775" sldId="288"/>
            <ac:spMk id="4" creationId="{7264DC06-A815-4794-BEE3-C652100A34DB}"/>
          </ac:spMkLst>
        </pc:spChg>
        <pc:spChg chg="add del">
          <ac:chgData name="Артавазд Суджян" userId="0e3c411a8f0e8ce9" providerId="LiveId" clId="{9F90D6D1-7449-425B-BEBC-5CB9FFF32C92}" dt="2020-11-19T11:47:50.173" v="3"/>
          <ac:spMkLst>
            <pc:docMk/>
            <pc:sldMk cId="237762775" sldId="288"/>
            <ac:spMk id="5" creationId="{F3B87CB9-D3F7-4462-A23A-32BBDCCB4B08}"/>
          </ac:spMkLst>
        </pc:spChg>
        <pc:spChg chg="add mod">
          <ac:chgData name="Артавазд Суджян" userId="0e3c411a8f0e8ce9" providerId="LiveId" clId="{9F90D6D1-7449-425B-BEBC-5CB9FFF32C92}" dt="2020-11-19T11:48:19.218" v="51" actId="14100"/>
          <ac:spMkLst>
            <pc:docMk/>
            <pc:sldMk cId="237762775" sldId="288"/>
            <ac:spMk id="6" creationId="{780E1814-D75B-4642-AB40-F504209C5D4E}"/>
          </ac:spMkLst>
        </pc:spChg>
        <pc:spChg chg="add mod">
          <ac:chgData name="Артавазд Суджян" userId="0e3c411a8f0e8ce9" providerId="LiveId" clId="{9F90D6D1-7449-425B-BEBC-5CB9FFF32C92}" dt="2020-11-19T11:56:41.879" v="142" actId="20577"/>
          <ac:spMkLst>
            <pc:docMk/>
            <pc:sldMk cId="237762775" sldId="288"/>
            <ac:spMk id="7" creationId="{DE3DF0A6-B8D3-4E27-B226-BB1B75F00B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4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7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4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5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4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5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1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2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F726B-098E-4237-9ADE-91B29D3D594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A01E-F912-4E94-A735-C3786FB46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oolProp/IF9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2023" y="1496402"/>
            <a:ext cx="7192108" cy="220393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Российской Федерации</a:t>
            </a:r>
            <a:b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ИССЛЕДОВАТЕЛЬСКИЙ ЯДЕРНЫЙ УНИВЕРСИТЕТ «МИФИ»</a:t>
            </a:r>
            <a:b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ИНСТИТУТ ЯДЕРНОЙ ФИЗИКИ И ТЕХНОЛОГИЙ</a:t>
            </a:r>
            <a:b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КАФЕДРА ТЕПЛОФИЗИКИ</a:t>
            </a:r>
            <a:br>
              <a:rPr lang="ru-RU" sz="332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32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одномерной модели теплогидравлики, предназначенной для исследования устойчивости реактора с паровым теплоносителем сверхкритического давления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62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5728" y="3579779"/>
            <a:ext cx="6848272" cy="2953760"/>
          </a:xfrm>
        </p:spPr>
        <p:txBody>
          <a:bodyPr>
            <a:normAutofit/>
          </a:bodyPr>
          <a:lstStyle/>
          <a:p>
            <a:pPr algn="r"/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Автор: Суджян А.М. </a:t>
            </a:r>
          </a:p>
          <a:p>
            <a:pPr algn="r"/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(НИЯУ МИФИ)</a:t>
            </a:r>
          </a:p>
          <a:p>
            <a:pPr algn="r"/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Соавторы: Харитонов В.С.</a:t>
            </a:r>
          </a:p>
          <a:p>
            <a:pPr algn="r"/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(НИЯУ МИФИ),</a:t>
            </a:r>
          </a:p>
          <a:p>
            <a:pPr algn="r"/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Фролов А.А.</a:t>
            </a:r>
          </a:p>
          <a:p>
            <a:pPr algn="r"/>
            <a:r>
              <a:rPr lang="ru-RU" sz="1846" dirty="0">
                <a:latin typeface="Arial" panose="020B0604020202020204" pitchFamily="34" charset="0"/>
                <a:cs typeface="Arial" panose="020B0604020202020204" pitchFamily="34" charset="0"/>
              </a:rPr>
              <a:t>(НИЦ Курчатовский Институт)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1" y="351016"/>
            <a:ext cx="1828571" cy="186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1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574674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606" y="48190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работы программы были получены следующие зависимости.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53CED2-CB0A-4176-8253-DCEC53963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89" y="1163290"/>
            <a:ext cx="3896901" cy="234228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7EC016-A7FA-4BB5-BE47-BF3ECE1D6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493" y="1163290"/>
            <a:ext cx="3896901" cy="23422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E3C588-A2AD-4EAF-ACA5-47CCF5236D6B}"/>
              </a:ext>
            </a:extLst>
          </p:cNvPr>
          <p:cNvSpPr txBox="1"/>
          <p:nvPr/>
        </p:nvSpPr>
        <p:spPr>
          <a:xfrm>
            <a:off x="663851" y="4186957"/>
            <a:ext cx="78162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Проверка правильности работы программы выполнялась с помощью теплового баланса. Подаваемая в систему мощность 1430 МВт.</a:t>
            </a:r>
          </a:p>
          <a:p>
            <a:r>
              <a:rPr lang="ru-RU" dirty="0"/>
              <a:t>Исходя из того что мощность равна произведению расхода теплоносителя на разность энтальпий на входе и выходе, а полученные значения энтальпий:</a:t>
            </a:r>
          </a:p>
          <a:p>
            <a:r>
              <a:rPr lang="ru-RU" i="1" dirty="0" err="1"/>
              <a:t>Нвх</a:t>
            </a:r>
            <a:r>
              <a:rPr lang="ru-RU" i="1" dirty="0"/>
              <a:t> = 2401,47 кДж/кг,  </a:t>
            </a:r>
            <a:r>
              <a:rPr lang="ru-RU" i="1" dirty="0" err="1"/>
              <a:t>Нвых</a:t>
            </a:r>
            <a:r>
              <a:rPr lang="ru-RU" i="1" dirty="0"/>
              <a:t> = 2898,35 кДж/кг; </a:t>
            </a:r>
            <a:r>
              <a:rPr lang="ru-RU" dirty="0"/>
              <a:t>также с учетом проходного сечения </a:t>
            </a:r>
            <a:r>
              <a:rPr lang="ru-RU" i="1" dirty="0"/>
              <a:t>А = 1,776 м</a:t>
            </a:r>
            <a:r>
              <a:rPr lang="ru-RU" i="1" baseline="30000" dirty="0"/>
              <a:t>2 </a:t>
            </a:r>
            <a:endParaRPr lang="ru-RU" i="1" dirty="0"/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96F059-0218-46CF-B1A1-9F797EE015B1}"/>
              </a:ext>
            </a:extLst>
          </p:cNvPr>
          <p:cNvSpPr txBox="1"/>
          <p:nvPr/>
        </p:nvSpPr>
        <p:spPr>
          <a:xfrm>
            <a:off x="2583826" y="5848909"/>
            <a:ext cx="5302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Получаем: </a:t>
            </a:r>
            <a:r>
              <a:rPr lang="en-US" dirty="0"/>
              <a:t>Q</a:t>
            </a:r>
            <a:r>
              <a:rPr lang="ru-RU" dirty="0" err="1"/>
              <a:t>расч</a:t>
            </a:r>
            <a:r>
              <a:rPr lang="ru-RU" dirty="0"/>
              <a:t> = 1426 МВт, соответственно, погрешность расчетного значения составляет 0,28%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4D761E-B5C5-4D6B-BB88-BE30C73F81E3}"/>
              </a:ext>
            </a:extLst>
          </p:cNvPr>
          <p:cNvSpPr txBox="1"/>
          <p:nvPr/>
        </p:nvSpPr>
        <p:spPr>
          <a:xfrm>
            <a:off x="2878206" y="3817625"/>
            <a:ext cx="7538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Обогрев включался с 0,1с расчета</a:t>
            </a:r>
          </a:p>
        </p:txBody>
      </p:sp>
    </p:spTree>
    <p:extLst>
      <p:ext uri="{BB962C8B-B14F-4D97-AF65-F5344CB8AC3E}">
        <p14:creationId xmlns:p14="http://schemas.microsoft.com/office/powerpoint/2010/main" val="128357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020554" cy="4083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1"/>
            <a:ext cx="9013940" cy="52797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Разработана одномерная модель теплогидравлики для анализа устойчивости реактора с паровым теплоносителем сверхкритического давления.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показали хорошую устойчивость расчета и его достаточно высокую скорость.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Проверка теплового баланса показала адекватность работы данной модели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Модель планируется развить, сделав модель контура реактора, после чего провести исследование теплогидравлической, а позднее нейтронно-теплогидравлической устойчивости.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34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80E1814-D75B-4642-AB40-F504209C5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5287617" cy="4083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использованных источников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DE3DF0A6-B8D3-4E27-B226-BB1B75F0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1"/>
            <a:ext cx="9013940" cy="52797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Ambrosini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W. et al. Understanding and Prediction of Thermohydraulic Phenomena Relevant to Supercritical Water Cooled Reactors (SCWRs)-Final Report of a Coordinated Research Project. – 2020.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Patankar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S. V. Numerical heat transfer and fluid flow(Book) //Washington, DC, Hemisphere Publishing Corp., 1980. 210 p. – 1980.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Семченков Ю. М. и др. Концептуальные предложения по реактору ВВЭР-СКД, создаваемому на основе технологий ВВЭР и паротурбинных установок на СКД параметрах, сборник тезисов докладов 9-й международной научно-технической конференции «Обеспечение безопасности АЭС с ВВЭР», 19-22 мая 2015 //Россия, Подольск, стр. – 2015. – Т. 60.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Алексеев П. Н. и др. Изучение влияния состава топлива на значение пустотного эффекта реактивности для активной зоны реактора ПСКД-600 с быстрым спектром нейтронов //ОКБ “ГИДРОПРЕСС”, Конференция Молодых Специалистов. – 2011. – Т. 15.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https://github.com/CoolProp/IF97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дата обращения 18.11.2020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811" y="2609914"/>
            <a:ext cx="7886700" cy="122359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92698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0806" cy="67778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249" y="562297"/>
            <a:ext cx="82904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в  решении </a:t>
            </a:r>
            <a:r>
              <a:rPr lang="en-US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	В 2000 году для поддержки совместных исследований и разработок (НИОКР) передовых ядерных систем был организован международный форум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-IV» (GIF). На форуме были представлены шесть передовых ядерных реакторных систем четвертого поколения, отобранных из более чем 1000 потенциальных проектов-кандидатов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Реактор, охлаждаемый легководным теплоносителем сверхкритического давления (СКД) входит в это число и для данного направления регулярно обновляется дорожная карта.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Ключевые задачи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дорожная карта МАГАТЭ) для разработки концепций реакторов СКД:</a:t>
            </a: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Выбор материалов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Водно-химический режим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Теплогидравлика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Безопасность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Одной из подзадач, относящихся к теплогидравлике и безопасности, является устойчивость работы ядерных реакторов с теплоносителями сверхкритического давления.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71376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0806" cy="67778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249" y="1774289"/>
            <a:ext cx="829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проблемы: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Сильные изменения свойств жидкостей вблизи псевдокритической точки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Учет сжимаемости теплоносителя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Неработоспособность классического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полунеявного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алгоритма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SIMPLE [2] 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сталкивается с проблемой сходимости, когда используется для численного анализа нестационарных течений сжимаемых теплоносителей в обогреваемых каналах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0249" y="450850"/>
            <a:ext cx="829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Потребность в  решении </a:t>
            </a:r>
            <a:r>
              <a:rPr lang="en-US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Колоссальные затраты на проведение экспериментальных работ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Изучение влияния обратных связей при больших изменениях плотности и жестком спектре нейтронов</a:t>
            </a:r>
          </a:p>
        </p:txBody>
      </p:sp>
      <p:pic>
        <p:nvPicPr>
          <p:cNvPr id="15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3401677"/>
            <a:ext cx="4745538" cy="2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5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-46833"/>
            <a:ext cx="8220806" cy="677786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задачи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4594" y="815618"/>
            <a:ext cx="8487294" cy="5795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594" y="446287"/>
            <a:ext cx="1862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Цель работы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9641" y="1349018"/>
            <a:ext cx="8077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модели теплогидравлики, предназначенной для использования при анализе устойчивости ядерной энергетической установки с паровым теплоносителем сверхкритического давления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Выбранный способ реализации модели подразумевает решение следующих задач:</a:t>
            </a:r>
          </a:p>
          <a:p>
            <a:pPr marL="342900" indent="-342900" algn="just"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Геометрическое описание моделируемого объекта</a:t>
            </a:r>
          </a:p>
          <a:p>
            <a:pPr marL="342900" indent="-342900" algn="just"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аналитической модели теплогидравлики (математическое описание)</a:t>
            </a:r>
          </a:p>
          <a:p>
            <a:pPr marL="342900" indent="-342900" algn="just"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Выбор алгоритма для расчета</a:t>
            </a:r>
          </a:p>
          <a:p>
            <a:pPr marL="342900" indent="-342900" algn="just">
              <a:buAutoNum type="arabicParenR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6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46833"/>
            <a:ext cx="8220806" cy="67778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Геометрическое описание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4594" y="815618"/>
            <a:ext cx="8487294" cy="5795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591" y="419240"/>
            <a:ext cx="8282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данном этапе модель ограничена рассмотрением процессов в активной зоне реактора.</a:t>
            </a:r>
          </a:p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точки зрения геометрии модель представляет собой трубу с круглым сечением, внутри которой задано гидравлическое сопротивление, имитирующее расположенные в активной зоне ТВС. Геометрические характеристики взяты из концепции реактора ПСКД-600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[3, 4].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дальнейшем планируется дополнить модель таким образом, чтобы замкнуть контур.</a:t>
            </a:r>
          </a:p>
          <a:p>
            <a:pPr marL="342900" indent="-342900" algn="just">
              <a:buAutoNum type="arabicParenR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06" y="2459989"/>
            <a:ext cx="3074670" cy="389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538" y="2760979"/>
            <a:ext cx="50863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96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517358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Математическое описание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529" y="432692"/>
            <a:ext cx="8271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Математическое описание модели строится на трёх основных уравнениях теплогидравлики – сохранения импульса, массы, и энергии (1-3).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276727" y="2759371"/>
                <a:ext cx="8674768" cy="37809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6987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1600" kern="1400" dirty="0">
                    <a:latin typeface="Arial" pitchFamily="34" charset="0"/>
                    <a:ea typeface="Times New Roman"/>
                    <a:cs typeface="Arial" pitchFamily="34" charset="0"/>
                  </a:rPr>
                  <a:t>Здесь </a:t>
                </a:r>
                <a:r>
                  <a:rPr lang="ru-RU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τ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время, </a:t>
                </a:r>
                <a:r>
                  <a:rPr lang="en-US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z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координата, вдоль которой производится расчет, </a:t>
                </a:r>
                <a:r>
                  <a:rPr lang="ru-RU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ρ, </a:t>
                </a:r>
                <a:r>
                  <a:rPr lang="en-US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p</a:t>
                </a:r>
                <a:r>
                  <a:rPr lang="ru-RU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, </a:t>
                </a:r>
                <a:r>
                  <a:rPr lang="en-US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h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плотность, давление и энтальпия теплоносителя соответственно,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</m:sub>
                    </m:sSub>
                  </m:oMath>
                </a14:m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- гидравлический диаметр канала, </a:t>
                </a:r>
                <a:r>
                  <a:rPr lang="ru-RU" sz="1600" i="1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А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сечение канала, </a:t>
                </a:r>
                <a:r>
                  <a:rPr lang="en-US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g 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– ускорение свободного падения, </a:t>
                </a:r>
                <a14:m>
                  <m:oMath xmlns:m="http://schemas.openxmlformats.org/officeDocument/2006/math">
                    <m:r>
                      <a:rPr lang="ru-RU" sz="1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𝛿</m:t>
                    </m:r>
                  </m:oMath>
                </a14:m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дельта функция, </a:t>
                </a:r>
                <a:r>
                  <a:rPr lang="en-US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G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массовая скорость теплоносителя, </a:t>
                </a:r>
                <a:r>
                  <a:rPr lang="ru-RU" sz="1600" i="1" kern="1400" dirty="0" err="1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fr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коэффициент трения,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𝜁</m:t>
                        </m:r>
                      </m:e>
                      <m:sub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вх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,</a:t>
                </a:r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𝜁</m:t>
                        </m:r>
                      </m:e>
                      <m:sub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вых</m:t>
                        </m:r>
                      </m:sub>
                    </m:sSub>
                  </m:oMath>
                </a14:m>
                <a:r>
                  <a:rPr lang="ru-RU" sz="16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коэффициенты местного сопротивления на входе и на выходе соответственно,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</m:e>
                      <m:sub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ru-RU" sz="1600" kern="1400" dirty="0"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 – линейное энерговыделение.</a:t>
                </a:r>
              </a:p>
              <a:p>
                <a:pPr indent="26987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Начальные условия – нулевая скорость теплоносителя, линейное распределение давления от входа (24,5 МПа) к выходу (24,3 МПа), начальная энтальпия 2400 кДж/кг. Начальные значения остальных параметров получены на основании указанных с помощью библиотеки свойств воды и водяного пара IF-97 [5]. Все параметры взяты на основании концепции реактора с паровым теплоносителем сверхкритического давления ПСКД-600.</a:t>
                </a:r>
              </a:p>
              <a:p>
                <a:pPr indent="26987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Граничными условиями являются фиксированные значения давления и нулевая вторая производная массовой скорости.</a:t>
                </a: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7" y="2759371"/>
                <a:ext cx="8674768" cy="3780907"/>
              </a:xfrm>
              <a:prstGeom prst="rect">
                <a:avLst/>
              </a:prstGeom>
              <a:blipFill>
                <a:blip r:embed="rId2"/>
                <a:stretch>
                  <a:fillRect l="-351" t="-484" r="-422" b="-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78" y="1158109"/>
            <a:ext cx="7104695" cy="182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52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0551" y="369332"/>
            <a:ext cx="8833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В качестве исходных данных и ориентира для полученного результата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используется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концепция реактора ПСКД-600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642792"/>
              </p:ext>
            </p:extLst>
          </p:nvPr>
        </p:nvGraphicFramePr>
        <p:xfrm>
          <a:off x="611397" y="1320764"/>
          <a:ext cx="7886700" cy="375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Характеристика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Значение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реактора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Корпусной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Тепловая / электрическая мощность реактора брутто (нетто), МВт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1430/607 (572)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КПД ЯЭУ брутто/нетто,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42.5/40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Теплоноситель первого контура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Легководный СКД в псевдопаровой области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компоновки реактора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Блочно-петлевая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петель первого контура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Спектр нейтронов в активной зоне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Быстрый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циркуляции теплоносителя первого контура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Принудительная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Номинальный расход теплоносителя через реактор, кг/с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Давление теплоносителя в реакторе/перед турбиной, МПа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24.5/24.3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Температура теплоносителя в активной зоне, вход / выход, </a:t>
                      </a:r>
                      <a:r>
                        <a:rPr lang="ru-RU" sz="1200" baseline="30000">
                          <a:effectLst/>
                        </a:rPr>
                        <a:t>о</a:t>
                      </a: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390/500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ТВС в активной зоне, шт.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ТВС в боковой зоне воспроизводства (БЗВ), шт.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8829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Высота активной зоны , мм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5460" y="35468"/>
            <a:ext cx="3227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Математическое описание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6612" y="1663296"/>
            <a:ext cx="84189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Semi-Implicit Method for Pressure-Linked Equation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Один из самых широко используемых численных методов для решения уравнений Навье-Стокса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начальных и граничных условий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Решение уравнения импульса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Расчет коррекции давления и коррекции скорости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точных значений скорости и давления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Расчет оставшихся уравнений потока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Проверка условия неразрывности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6613" y="732011"/>
            <a:ext cx="8418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решения задач по теплогидравлике обычно принято использовать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полунеявный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алгоритм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4982" y="27001"/>
            <a:ext cx="2748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 для расчета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08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6612" y="981108"/>
            <a:ext cx="84189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Arial"/>
                <a:ea typeface="Calibri"/>
                <a:cs typeface="Times New Roman"/>
              </a:rPr>
              <a:t>Основные его пункты с учетом последней модификации можно представить в следующем виде.</a:t>
            </a:r>
            <a:endParaRPr lang="ru-RU" sz="1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Arial"/>
                <a:ea typeface="Calibri"/>
                <a:cs typeface="Times New Roman"/>
              </a:rPr>
              <a:t>Постановка начальных условий (начальные распределения полей массовой скорости, давления, энтальпии и других свойств), граничных условий, а также определение необходимых для расчета параметров (числа </a:t>
            </a:r>
            <a:r>
              <a:rPr lang="ru-RU" sz="1200" dirty="0" err="1">
                <a:latin typeface="Arial"/>
                <a:ea typeface="Calibri"/>
                <a:cs typeface="Times New Roman"/>
              </a:rPr>
              <a:t>Рейнольдса</a:t>
            </a:r>
            <a:r>
              <a:rPr lang="ru-RU" sz="1200" dirty="0">
                <a:latin typeface="Arial"/>
                <a:ea typeface="Calibri"/>
                <a:cs typeface="Times New Roman"/>
              </a:rPr>
              <a:t>, гидравлические сопротивления и т. д.).</a:t>
            </a:r>
            <a:endParaRPr lang="ru-RU" sz="1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Arial"/>
                <a:ea typeface="Calibri"/>
                <a:cs typeface="Times New Roman"/>
              </a:rPr>
              <a:t>Решение уравнения энергии для уточнения поля энтальпий (а значит и температур) при заданных начальных условиях, обновление свойств.</a:t>
            </a:r>
            <a:endParaRPr lang="ru-RU" sz="1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Arial"/>
                <a:ea typeface="Calibri"/>
                <a:cs typeface="Times New Roman"/>
              </a:rPr>
              <a:t>Цикл неразрывности, то есть итерации до достижения значений массовых скоростей и давлений, соответствующих условию неразрывности, обновление свойств. На итерациях происходит последовательное решение системы уравнений сохранения импульса и системы уравнений коррекций давления (расчет необходимых коэффициентов и подстановка их в матрицу с последующим решением системы уравнений методом прогонки </a:t>
            </a:r>
            <a:r>
              <a:rPr lang="ru-RU" sz="1200" dirty="0" err="1">
                <a:latin typeface="Arial"/>
                <a:ea typeface="Calibri"/>
                <a:cs typeface="Times New Roman"/>
              </a:rPr>
              <a:t>трехдиагональной</a:t>
            </a:r>
            <a:r>
              <a:rPr lang="ru-RU" sz="1200" dirty="0">
                <a:latin typeface="Arial"/>
                <a:ea typeface="Calibri"/>
                <a:cs typeface="Times New Roman"/>
              </a:rPr>
              <a:t> матрицы). </a:t>
            </a:r>
            <a:endParaRPr lang="ru-RU" sz="1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Arial"/>
                <a:ea typeface="Calibri"/>
                <a:cs typeface="Times New Roman"/>
              </a:rPr>
              <a:t>Решение уравнения энергии для перерасчета поля энтальпий (а значит и температур) при новых полях давления и массовых скоростей, обновление свойств.</a:t>
            </a:r>
            <a:endParaRPr lang="ru-RU" sz="12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Arial"/>
                <a:ea typeface="Calibri"/>
                <a:cs typeface="Times New Roman"/>
              </a:rPr>
              <a:t>Повторение пункта (3) для уточнения полей давлений и массовых скоростей, обновление свойств.</a:t>
            </a:r>
            <a:endParaRPr lang="ru-RU" sz="1200" dirty="0">
              <a:ea typeface="Calibri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6611" y="396333"/>
            <a:ext cx="84189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Из-за проблем со сходимостью,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необходимо модифицировать. В связи с этим был разработан следующий алгоритм.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982" y="27001"/>
            <a:ext cx="2748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Алгоритм для расчета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63" y="5131314"/>
            <a:ext cx="7348159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517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2782</TotalTime>
  <Words>1039</Words>
  <Application>Microsoft Office PowerPoint</Application>
  <PresentationFormat>Экран (4:3)</PresentationFormat>
  <Paragraphs>124</Paragraphs>
  <Slides>13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 Министерство образования и науки Российской Федерации НАЦИОНАЛЬНЫЙ ИССЛЕДОВАТЕЛЬСКИЙ ЯДЕРНЫЙ УНИВЕРСИТЕТ «МИФИ» ИНСТИТУТ ЯДЕРНОЙ ФИЗИКИ И ТЕХНОЛОГИЙ КАФЕДРА ТЕПЛОФИЗИКИ  Разработка одномерной модели теплогидравлики, предназначенной для исследования устойчивости реактора с паровым теплоносителем сверхкритического давления  </vt:lpstr>
      <vt:lpstr>Введение</vt:lpstr>
      <vt:lpstr>Введение</vt:lpstr>
      <vt:lpstr>Постановка задачи</vt:lpstr>
      <vt:lpstr>Геометрическое описание</vt:lpstr>
      <vt:lpstr>Математическое описание</vt:lpstr>
      <vt:lpstr>Презентация PowerPoint</vt:lpstr>
      <vt:lpstr>Презентация PowerPoint</vt:lpstr>
      <vt:lpstr>Презентация PowerPoint</vt:lpstr>
      <vt:lpstr>Результаты</vt:lpstr>
      <vt:lpstr>Заключение</vt:lpstr>
      <vt:lpstr>Список использованных источников</vt:lpstr>
      <vt:lpstr>БЛАГОДАРЮ ЗА ВНИМАНИЕ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Артавазд Суджян</cp:lastModifiedBy>
  <cp:revision>188</cp:revision>
  <dcterms:created xsi:type="dcterms:W3CDTF">2017-04-29T08:59:42Z</dcterms:created>
  <dcterms:modified xsi:type="dcterms:W3CDTF">2020-11-19T11:57:35Z</dcterms:modified>
</cp:coreProperties>
</file>