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4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5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7" r:id="rId1"/>
    <p:sldMasterId id="2147483733" r:id="rId2"/>
    <p:sldMasterId id="2147483745" r:id="rId3"/>
    <p:sldMasterId id="2147483757" r:id="rId4"/>
    <p:sldMasterId id="2147483769" r:id="rId5"/>
    <p:sldMasterId id="2147483781" r:id="rId6"/>
    <p:sldMasterId id="2147483793" r:id="rId7"/>
    <p:sldMasterId id="2147483805" r:id="rId8"/>
    <p:sldMasterId id="2147483817" r:id="rId9"/>
    <p:sldMasterId id="2147483829" r:id="rId10"/>
    <p:sldMasterId id="2147483841" r:id="rId11"/>
    <p:sldMasterId id="2147483855" r:id="rId12"/>
    <p:sldMasterId id="2147483870" r:id="rId13"/>
    <p:sldMasterId id="2147483886" r:id="rId14"/>
    <p:sldMasterId id="2147483904" r:id="rId15"/>
    <p:sldMasterId id="2147486149" r:id="rId16"/>
  </p:sldMasterIdLst>
  <p:notesMasterIdLst>
    <p:notesMasterId r:id="rId35"/>
  </p:notesMasterIdLst>
  <p:handoutMasterIdLst>
    <p:handoutMasterId r:id="rId36"/>
  </p:handoutMasterIdLst>
  <p:sldIdLst>
    <p:sldId id="367" r:id="rId17"/>
    <p:sldId id="411" r:id="rId18"/>
    <p:sldId id="409" r:id="rId19"/>
    <p:sldId id="414" r:id="rId20"/>
    <p:sldId id="408" r:id="rId21"/>
    <p:sldId id="386" r:id="rId22"/>
    <p:sldId id="412" r:id="rId23"/>
    <p:sldId id="389" r:id="rId24"/>
    <p:sldId id="406" r:id="rId25"/>
    <p:sldId id="405" r:id="rId26"/>
    <p:sldId id="407" r:id="rId27"/>
    <p:sldId id="396" r:id="rId28"/>
    <p:sldId id="395" r:id="rId29"/>
    <p:sldId id="397" r:id="rId30"/>
    <p:sldId id="398" r:id="rId31"/>
    <p:sldId id="415" r:id="rId32"/>
    <p:sldId id="391" r:id="rId33"/>
    <p:sldId id="305" r:id="rId34"/>
  </p:sldIdLst>
  <p:sldSz cx="9144000" cy="6858000" type="screen4x3"/>
  <p:notesSz cx="6858000" cy="97742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DCF2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8" autoAdjust="0"/>
    <p:restoredTop sz="94423" autoAdjust="0"/>
  </p:normalViewPr>
  <p:slideViewPr>
    <p:cSldViewPr>
      <p:cViewPr varScale="1">
        <p:scale>
          <a:sx n="111" d="100"/>
          <a:sy n="111" d="100"/>
        </p:scale>
        <p:origin x="1356" y="10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1121" y="-8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theme" Target="theme/theme1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164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71800" cy="48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-1588"/>
            <a:ext cx="2971800" cy="48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38188"/>
            <a:ext cx="4873625" cy="3652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1850"/>
            <a:ext cx="5029200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Щелчок правит 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D10FB67-D44C-4200-AAAF-851A572944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7199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atom.ru/" TargetMode="External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atom.ru/" TargetMode="External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jkm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B8629-2687-464D-9C56-F90CB8721D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6FE11-7DE4-4D05-9CB6-B39DAC55E6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6E19-8D08-4DEC-9D87-58369561B2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10BFA-AA5C-4E97-9187-0599B067B2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F0ED0-17F5-4C0D-8D53-F3943E137F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3A02-3BDE-44A6-815B-518CEF799C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9C6CE-C325-4FB6-9C43-6AC7D43BFD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FE57E-D694-4DE7-BF19-A233F9D479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9461E-9690-43FB-B0A1-D6A09E64C8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8450A-F2D2-4EBF-AD1D-8B3AD1F2E2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51A3C-0661-41D4-B9BF-5A9161ED11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A4C9F-FC58-4109-A023-5980BC028F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D4CEA-C9C3-48B7-B930-32581D006C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DE316-52DC-450E-8863-240BF3362A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74EFD-685A-432B-B41A-E11DC00822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3749C-45DD-4FCB-BFD0-C3BE28341F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jkm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6D42B-3A9D-4B8B-9B5A-FF6DE9D152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80C8B-E1E6-4552-BE0C-294CA13381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A6487-5B16-4A37-97F3-574BF664AB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4154A-A081-484D-8F06-B717456BBE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AA8A8-BF4F-467F-842A-E5D1EEF65A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67C12-0415-4C51-8619-D8078F5599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D8B6-C081-4950-8786-9CBA07A89B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67EA2-1148-4C20-A2D4-9D4E5F2935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3925-7D06-4634-90E6-216512D704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5392D-88EF-4007-AFDF-D121D88E59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F9107-3977-4726-A46D-28500D2654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930D-4574-4240-AF74-692BE8FD91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40000"/>
              </a:spcBef>
              <a:spcAft>
                <a:spcPct val="20000"/>
              </a:spcAft>
              <a:defRPr>
                <a:solidFill>
                  <a:srgbClr val="41414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40000"/>
              </a:spcBef>
              <a:spcAft>
                <a:spcPct val="20000"/>
              </a:spcAft>
              <a:defRPr>
                <a:solidFill>
                  <a:srgbClr val="41414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BE3ACB-A2C0-4887-B824-DA3BB4C2B6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ED208-C9E5-4AF7-B9CC-836AE3D55B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18AA8F-C67E-4BBE-9C4D-E0B62D7345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5797E-7CF5-43F3-B6D8-7A731F71BC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1B717-4612-4809-A24C-7CD0FF7EEE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FBE15-C205-4384-A0B2-033340B931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7AD56-E8EB-41F2-A75A-1CFAAAC066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8F9CA-87AF-4EA2-848E-DCBFC2362C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09FEB-7560-4546-8269-C98C092857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48A2A-B8F8-4848-BA28-04A2DCED0C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CE02B-FB27-4FBE-B039-2A60BD3546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9F4E9-2336-4940-BE4F-9040179247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baseline="0">
                <a:solidFill>
                  <a:srgbClr val="41414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baseline="0">
                <a:solidFill>
                  <a:srgbClr val="41414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E9BFA7-CD07-419B-B420-14D88B0E5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6A4F90-32A2-4EBA-82F4-7667BCA6E3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baseline="0">
                <a:solidFill>
                  <a:srgbClr val="41414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baseline="0">
                <a:solidFill>
                  <a:srgbClr val="41414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5FB70-81D6-42F7-A678-9DBBD6AD6F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A67F81D-61BC-4411-B86D-5A8E59197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812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 userDrawn="1"/>
        </p:nvSpPr>
        <p:spPr>
          <a:xfrm>
            <a:off x="2174875" y="1412875"/>
            <a:ext cx="6948488" cy="431800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644900"/>
            <a:ext cx="6688137" cy="1008063"/>
          </a:xfr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47F4D8F8-18E6-4090-B3DB-3DFCCA18C3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8AF32332-F1BE-4C91-9C19-9D158AB491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143FFFB6-9F08-4842-9183-7D5D0286CC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808D4D6D-4D9D-4747-BDE0-0D5E223B39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18FD0777-D98B-4E0C-BF56-805E66EC05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615C2B36-11EA-4869-9170-DB8098EB6E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3ACAE266-8334-47ED-993B-F962C573C4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5ADB7C-9BDE-4A81-9DD4-9EFE92F679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E0E0F09B-813D-415B-A0AE-4CC8EACD8B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D7C1C513-47EF-4372-B9D7-1B038FE396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A380FDD4-53B0-4EAB-BD9E-BCA9B220D1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8207375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313" y="3897313"/>
            <a:ext cx="8207375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E23FF9B1-A20E-4695-8F10-60DB5F3ACD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557338"/>
            <a:ext cx="8207375" cy="452755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EF929381-5594-43DC-B33C-79A0905566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010DAE61-C699-48C2-9366-955741182E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313" y="1557338"/>
            <a:ext cx="8207375" cy="452755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9BC6A177-D07A-43D5-9BD9-F8539398DA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812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 userDrawn="1"/>
        </p:nvSpPr>
        <p:spPr>
          <a:xfrm>
            <a:off x="2174875" y="1412875"/>
            <a:ext cx="6948488" cy="431800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644900"/>
            <a:ext cx="6688137" cy="1008063"/>
          </a:xfr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7B38078F-FF28-473F-8E99-4865426EAB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473A06C2-4FFD-4C5C-A0F2-3FF3210A2D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0" name="Picture 10" descr="ujkm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1400" b="1">
                <a:solidFill>
                  <a:schemeClr val="hlink"/>
                </a:solidFill>
              </a:rPr>
              <a:t>www.rosatom.ru</a:t>
            </a:r>
            <a:endParaRPr lang="ru-RU" altLang="ru-RU" sz="1400" b="1">
              <a:solidFill>
                <a:schemeClr val="hlink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71899192-0F2C-4921-8B25-B26280FA7D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4BCF2381-A0EF-447B-94BB-C305C8A6BD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32CBBD12-77FA-425D-8711-0848DE129C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83A12B7B-B606-4B0D-A560-702CCC15F1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13D9F682-F74C-444D-8F60-5D143EA163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EC19881F-AC3D-4D8C-A352-30C600BD04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48ECFA95-EE50-45E3-9CF9-EAC227FA84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9D8E9E90-BA83-4940-B78B-986253E64D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8207375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313" y="3897313"/>
            <a:ext cx="8207375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EF487C19-3E75-4C64-B84F-ABE8E1DE18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557338"/>
            <a:ext cx="8207375" cy="452755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5221AF89-7A6F-4778-8243-D668CF6080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255A7-B166-4E69-AA64-6B103D7491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E3640BFD-7159-4C97-896C-BD8B4CB0A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313" y="1557338"/>
            <a:ext cx="8207375" cy="452755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  <a:cs typeface="Arial" charset="0"/>
              </a:defRPr>
            </a:lvl1pPr>
          </a:lstStyle>
          <a:p>
            <a:pPr>
              <a:defRPr/>
            </a:pPr>
            <a:fld id="{78D25925-02F0-4DAD-A6B3-4EA0D969D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EED991A-245C-42AB-BFDF-079F429886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baseline="0">
                <a:solidFill>
                  <a:srgbClr val="41414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baseline="0">
                <a:solidFill>
                  <a:srgbClr val="41414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8902568F-35A6-467D-8462-BF57270C2F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3" y="260350"/>
            <a:ext cx="1811337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</a:defRPr>
            </a:lvl1pPr>
          </a:lstStyle>
          <a:p>
            <a:pPr>
              <a:defRPr/>
            </a:pPr>
            <a:fld id="{42A10943-BF0A-499A-BFF6-6C304482C8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</a:defRPr>
            </a:lvl1pPr>
          </a:lstStyle>
          <a:p>
            <a:pPr>
              <a:defRPr/>
            </a:pPr>
            <a:fld id="{CB094219-EE80-4F54-B000-4B516AFC1B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</a:defRPr>
            </a:lvl1pPr>
          </a:lstStyle>
          <a:p>
            <a:pPr>
              <a:defRPr/>
            </a:pPr>
            <a:fld id="{7C52C4EB-E590-47F4-B43D-FFA939F85E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</a:defRPr>
            </a:lvl1pPr>
          </a:lstStyle>
          <a:p>
            <a:pPr>
              <a:defRPr/>
            </a:pPr>
            <a:fld id="{6B434658-2B01-48D7-BB87-98AAAC5885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</a:defRPr>
            </a:lvl1pPr>
          </a:lstStyle>
          <a:p>
            <a:pPr>
              <a:defRPr/>
            </a:pPr>
            <a:fld id="{1B5EBFCF-99D5-40EC-BA19-760EC05CF4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7F602-202F-4BB4-9EB9-3D8B714373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</a:defRPr>
            </a:lvl1pPr>
          </a:lstStyle>
          <a:p>
            <a:pPr>
              <a:defRPr/>
            </a:pPr>
            <a:fld id="{47A0CED4-FC76-49AE-80C3-17B1C3995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</a:defRPr>
            </a:lvl1pPr>
          </a:lstStyle>
          <a:p>
            <a:pPr>
              <a:defRPr/>
            </a:pPr>
            <a:fld id="{6C604421-7CD2-44AF-B0F7-AB062DD0EF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</a:defRPr>
            </a:lvl1pPr>
          </a:lstStyle>
          <a:p>
            <a:pPr>
              <a:defRPr/>
            </a:pPr>
            <a:fld id="{987ABADB-3A39-411D-948C-624503E734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</a:defRPr>
            </a:lvl1pPr>
          </a:lstStyle>
          <a:p>
            <a:pPr>
              <a:defRPr/>
            </a:pPr>
            <a:fld id="{0D7B1E02-FDBF-406E-9099-EA2B23FD27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</a:defRPr>
            </a:lvl1pPr>
          </a:lstStyle>
          <a:p>
            <a:pPr>
              <a:defRPr/>
            </a:pPr>
            <a:fld id="{7E7DD1AC-E6F6-462E-B6DF-0FB77E8A24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414142"/>
                </a:solidFill>
              </a:defRPr>
            </a:lvl1pPr>
          </a:lstStyle>
          <a:p>
            <a:pPr>
              <a:defRPr/>
            </a:pPr>
            <a:fld id="{B8261402-F77E-4E65-BAC6-780DD8E411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DD4F3-0854-4B06-92AE-554DF64AD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8B3D7F-6F4C-49EE-9F68-1A63B7A6F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24C8B5-D2FD-483D-BDD2-8B517B7F0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DF6D-B96B-4EFA-8521-13B29161600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F549B8-5CEE-4916-8CCC-6DE92923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09D89B-D729-4758-A923-760FC4DC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41BA-145C-47FC-A062-7B2DF5D48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438636"/>
      </p:ext>
    </p:extLst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20470-F1F9-4050-871D-627269BD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514E13-F907-44E2-906D-6EBA45C50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AEEC74-C1E7-4291-AE1F-3C958E26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DF6D-B96B-4EFA-8521-13B29161600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592688-77FB-469D-B4CC-7BD01907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7B306-A9F0-41A0-AB39-A239E4B0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F83CE-EE84-4B81-B607-9B489CE5B53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870521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7F395-5444-4D08-A60C-7625FFC0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922C49-CE63-46D3-B42E-573C90F8C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00729A-3A0E-49A2-A58D-7ECEFC28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DF6D-B96B-4EFA-8521-13B29161600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09CBC-4444-4F6A-80BF-7434B6C2D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8CAADB-3E53-4FC5-852F-AF165C14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AD39E-C2E8-4295-96B8-88DE4004739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300944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C5D21-0EA7-42BA-88D4-D9A86E98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FF917A-85CE-460F-8A1F-E28A4C78C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E33F9C-F768-4CDB-8029-FA7DBC19E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CE6477-0047-4F7D-86CD-EFD831343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DF6D-B96B-4EFA-8521-13B29161600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34EB41-138D-493B-A36F-A1BB2C99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2C3808-4E51-439C-A7EA-B6FCA0AD8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1E594-1E9F-4D1B-B046-12085AC5CEC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0331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EAB09-044D-4335-B32F-5380AE8B09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7A9E8-AD21-42B7-8345-8E077CD4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EC5253-DED1-4E25-9151-670B6A2F0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E8A6C6-827D-4EBD-BB32-4305EE3E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DF963C-FE5D-4549-A4FD-78E151CBA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A68914-3C8C-4115-AAEE-7A0854C91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BC990-E028-4855-B92D-85B40A6EA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DF6D-B96B-4EFA-8521-13B29161600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76989C-B785-4353-86F0-EC9F10288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8D1456-56AE-45DA-B650-2439DFBC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89675-DB8F-4580-9A1E-4D256D61A4B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89846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F699F-224B-4383-BC98-654E5B986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C2B3F0-6118-41BC-BD99-A3AD21D6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DF6D-B96B-4EFA-8521-13B29161600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CEE556-8B07-4058-8C10-E2A358C45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A10124-9B55-4564-9D27-DC1E286A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DE16E-727D-419F-AAB7-EB55D7DB83D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392241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3FE9CC-18BF-4182-B591-481994080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DF6D-B96B-4EFA-8521-13B29161600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2ECAE6-5C8B-4945-A4CA-9D0D43F5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DA868C-6349-4948-8B8E-30404837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74B80-2D3F-45D0-A27C-6B6F51B26E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647031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94AE5-1755-4E69-906C-70540D472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40F677-6BD3-4FC0-AED4-4081C581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A098B8-2E28-4314-903C-CC1BA8B5A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389C97-A4D6-4A75-980D-EB52839A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DF6D-B96B-4EFA-8521-13B29161600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5DCD14-0BCE-4D31-9098-42EE4336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FFCC52-6582-46B0-B850-8A5208D6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F11FD-A8D8-4CF2-A28C-A39C25323AF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450110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2868F-AEC8-4C41-8EE0-6B616CF35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F06A2F-E33B-4983-8864-45C4EAD7F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BD4895-7FC7-4F67-9C95-9AAAC7BB8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7E2CD4-3C64-4E86-83FC-40975A51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DF6D-B96B-4EFA-8521-13B29161600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A8864B-7448-407D-A3B6-7F400BE1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E06BEA-F7A3-435D-9CAC-87478FA03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7D98B-C341-471D-9E9B-76E732F4A66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218333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3F202-D5CB-4B18-98DD-85A98A51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24CCEC-29CC-4DE8-912B-5E37BA081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F18BA-5DFB-4425-A0A4-D708EEDC6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DF6D-B96B-4EFA-8521-13B29161600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0F38F-8DD0-4E53-955A-E498164A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94F1E2-7DF6-4ACA-A314-D4B206021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B8629-2687-464D-9C56-F90CB8721D0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151782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49BCC0-9218-46FB-8485-F62C51EE8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A42D38-B6C7-490F-8FCE-1A9788AC1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476B21-2F3C-4564-8D05-9D1CD30D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DF6D-B96B-4EFA-8521-13B29161600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124A81-0DDB-4F61-97BD-0E5336DC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5620F-27AA-4D45-B9AE-96BAE841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51A3C-0661-41D4-B9BF-5A9161ED110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46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F83CE-EE84-4B81-B607-9B489CE5B5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AE7A2-4474-4204-9013-5B7A1D3DC6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97D6B-CC89-4D4F-885A-77FF173E31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2F649-6BBC-4793-94F5-E980179719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44A2F-F0A7-4F04-8F80-EC7E1174E1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45165-FE76-4A23-8DDA-9CE222D3D4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F7EE7-9853-4779-82A6-7C8DAF27B7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33944-F92E-4DAF-935E-264205C044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0" name="Picture 10" descr="ujkm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1400" b="1">
                <a:solidFill>
                  <a:schemeClr val="hlink"/>
                </a:solidFill>
              </a:rPr>
              <a:t>www.rosatom.ru</a:t>
            </a:r>
            <a:endParaRPr lang="ru-RU" altLang="ru-RU" sz="1400" b="1">
              <a:solidFill>
                <a:schemeClr val="hlink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C7847-F447-400A-952F-8A22DC28F8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06B50-2025-4A0F-BE20-B17DBBA2B0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D39E-C2E8-4295-96B8-88DE400473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B9B9C-D390-4685-B4BF-510F56C99E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47C11-CCB3-4CBD-92A3-D25A09C211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7DEFF-A276-4D22-8F5D-4B6D024AF7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FD6E8-FEFF-4A11-BB44-F4C75EFFB3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7D8E2-5829-416F-8EF4-5A31753B72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011BA-3086-4D14-A310-B7533DD4CE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1FDC3-0648-41DA-B802-AF94850B1C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E96E8-6E76-4CAA-844F-5E332B49A6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0" name="Picture 10" descr="ujkm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1400" b="1">
                <a:solidFill>
                  <a:schemeClr val="hlink"/>
                </a:solidFill>
              </a:rPr>
              <a:t>www.rosatom.ru</a:t>
            </a:r>
            <a:endParaRPr lang="ru-RU" altLang="ru-RU" sz="1400" b="1">
              <a:solidFill>
                <a:schemeClr val="hlink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12A1B-C302-41F6-9B22-07EF886EE2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1E594-1E9F-4D1B-B046-12085AC5CE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A9D76-539D-4AF4-95A1-C3EE398FB6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ED153-B32F-4B03-BA37-1BDDB7EEF4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5ACC4-FACB-4BA3-BEEF-68127CA735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B5C14-3CD1-4341-BE84-3FDE43B678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255E4-8590-4C6D-85F5-F215281FE4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A3EE4-0B3C-48E9-A8CD-F28062A895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23CA-325A-4DB1-A1EF-E731D9F4A5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D609C-1554-4B66-990D-743F4290A3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DE1FD-72D5-443E-97B4-4688C0604B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0" name="Picture 10" descr="ujkm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1400" b="1">
                <a:solidFill>
                  <a:schemeClr val="hlink"/>
                </a:solidFill>
              </a:rPr>
              <a:t>www.rosatom.ru</a:t>
            </a:r>
            <a:endParaRPr lang="ru-RU" altLang="ru-RU" sz="1400" b="1">
              <a:solidFill>
                <a:schemeClr val="hlink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89675-DB8F-4580-9A1E-4D256D61A4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A4238-367E-470F-8868-8B4667A93F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BE3AA-BB79-49AB-A170-6D7BA31905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97118-1F31-4806-B5DA-AC666AD995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39CA2-9EFB-4778-8778-C043088BC1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6417E-0A92-40DC-A089-E67C88A1E6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00D0-4078-4E83-BF08-52A69884FD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4E275-3F42-4087-9E7B-223222A51C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4D75C-835B-4F2F-9A58-584EADCAEC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CAE11-5D32-40A3-A55F-0C22DF8AA3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1654E-AA65-4321-A16E-15F85CAC81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DE16E-727D-419F-AAB7-EB55D7DB83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0" name="Picture 10" descr="ujkm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1400" b="1">
                <a:solidFill>
                  <a:schemeClr val="hlink"/>
                </a:solidFill>
              </a:rPr>
              <a:t>www.rosatom.ru</a:t>
            </a:r>
            <a:endParaRPr lang="ru-RU" altLang="ru-RU" sz="1400" b="1">
              <a:solidFill>
                <a:schemeClr val="hlink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38A3A-B76F-4B3D-95EA-30FC464A60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2E101-62C7-4DEA-B49F-03C69A8DA8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8F70A-2802-4525-A59D-5FF6866343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C9B1B-72FF-452C-816C-5DB87E27BE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05031-C1F6-436C-98EB-DC768D6D80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F774F-408F-4E28-89B0-90D5BEFE1A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40D2B-EC33-48BA-AA64-AD2F69B500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AD467-DBE3-4FD2-B85A-8DB3EF58CC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1C28C-D75B-4081-A7A1-54BCB5A693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74B80-2D3F-45D0-A27C-6B6F51B26E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EF000-7D35-450F-B858-7F2576259D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chemeClr val="hlink"/>
                </a:solidFill>
              </a:rPr>
              <a:t>6</a:t>
            </a:r>
          </a:p>
        </p:txBody>
      </p:sp>
      <p:pic>
        <p:nvPicPr>
          <p:cNvPr id="10" name="Picture 10" descr="ujkm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1400" b="1">
                <a:solidFill>
                  <a:schemeClr val="hlink"/>
                </a:solidFill>
              </a:rPr>
              <a:t>www.rosatom.ru</a:t>
            </a:r>
            <a:endParaRPr lang="ru-RU" altLang="ru-RU" sz="1400" b="1">
              <a:solidFill>
                <a:schemeClr val="hlink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F4BA3-89C1-4205-B900-04561883CC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E67B4-BDF2-4BA1-B924-267F429E9E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58E1F-F2F5-4E12-8F80-953B19F71F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0CEEB-7769-4CE9-84BA-C7F9132BBC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CA063-7A2E-49C0-B070-045F0C5F0D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7E88-3B6E-4DE5-99BC-3EBAEB157F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E2210-6087-4420-BFF9-D6599AA53B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7B62F-B268-41A4-AB0E-7BB9A62EA9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F11FD-A8D8-4CF2-A28C-A39C25323A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6C746-DDEA-4CF3-A7F9-893A217369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DCB3D-CAE2-4920-A43B-5B65C5444C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hlinkClick r:id="rId2"/>
          </p:cNvPr>
          <p:cNvSpPr txBox="1">
            <a:spLocks noChangeArrowheads="1"/>
          </p:cNvSpPr>
          <p:nvPr/>
        </p:nvSpPr>
        <p:spPr bwMode="auto">
          <a:xfrm>
            <a:off x="568325" y="6289675"/>
            <a:ext cx="1641475" cy="2444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1600" b="1">
                <a:solidFill>
                  <a:schemeClr val="hlink"/>
                </a:solidFill>
              </a:rPr>
              <a:t>www.minatom.ru</a:t>
            </a:r>
            <a:endParaRPr lang="ru-RU" altLang="ru-RU" sz="16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5588-C22F-4843-AF86-6569939A67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717A9-D0BE-4AD7-8223-5C2A24E21E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554FC-C068-4E46-872B-BF403291C6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635EE-C835-461C-9676-D439221CE8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65BD6-93F9-4757-92BB-30017D8C88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1F3FD-187D-4E19-8273-4E6F57959B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3ADB7-B0E1-4EE4-A09A-AA56497FF9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7D98B-C341-471D-9E9B-76E732F4A6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2A8C7-17CA-4A96-B7A7-EA7200DA3F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12751-E406-4F0C-AF59-F6B445F944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05E3E-6E58-462F-86E9-F812CBC113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hlinkClick r:id="rId2"/>
          </p:cNvPr>
          <p:cNvSpPr txBox="1">
            <a:spLocks noChangeArrowheads="1"/>
          </p:cNvSpPr>
          <p:nvPr/>
        </p:nvSpPr>
        <p:spPr bwMode="auto">
          <a:xfrm>
            <a:off x="568325" y="6289675"/>
            <a:ext cx="1641475" cy="24447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1600" b="1">
                <a:solidFill>
                  <a:schemeClr val="hlink"/>
                </a:solidFill>
              </a:rPr>
              <a:t>www.minatom.ru</a:t>
            </a:r>
            <a:endParaRPr lang="ru-RU" altLang="ru-RU" sz="16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4188B-DCF7-4115-9ED9-48B186D189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29FF9-8FF3-4D2F-908F-12EB446FBE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C9A7C-2F58-488F-A476-0215614791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83F48-34F2-40AA-8840-6C59AED0F5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132F1-A6E5-477E-BB98-55E4BF6A89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00189-A202-4F4B-95F9-245524A9C2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hyperlink" Target="http://www.rosatom.ru/" TargetMode="External"/><Relationship Id="rId2" Type="http://schemas.openxmlformats.org/officeDocument/2006/relationships/slideLayout" Target="../slideLayouts/slideLayout129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3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143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66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image" Target="../media/image7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 smtClean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3C5566F2-F4FA-40A0-A4F6-7CF27DCA6F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Picture 5" descr="ujkm,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86" r:id="rId1"/>
    <p:sldLayoutId id="2147485964" r:id="rId2"/>
    <p:sldLayoutId id="2147485965" r:id="rId3"/>
    <p:sldLayoutId id="2147485966" r:id="rId4"/>
    <p:sldLayoutId id="2147485967" r:id="rId5"/>
    <p:sldLayoutId id="2147485968" r:id="rId6"/>
    <p:sldLayoutId id="2147485969" r:id="rId7"/>
    <p:sldLayoutId id="2147485970" r:id="rId8"/>
    <p:sldLayoutId id="2147485971" r:id="rId9"/>
    <p:sldLayoutId id="2147485972" r:id="rId10"/>
    <p:sldLayoutId id="2147485973" r:id="rId11"/>
    <p:sldLayoutId id="2147485974" r:id="rId12"/>
    <p:sldLayoutId id="2147486087" r:id="rId13"/>
    <p:sldLayoutId id="2147486088" r:id="rId14"/>
    <p:sldLayoutId id="2147486089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9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0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 smtClean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124FEAE0-A036-4DA2-8200-27DF41A4D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45" name="navigation8" descr="ujkm,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98" r:id="rId1"/>
    <p:sldLayoutId id="2147486055" r:id="rId2"/>
    <p:sldLayoutId id="2147486056" r:id="rId3"/>
    <p:sldLayoutId id="2147486057" r:id="rId4"/>
    <p:sldLayoutId id="2147486058" r:id="rId5"/>
    <p:sldLayoutId id="2147486059" r:id="rId6"/>
    <p:sldLayoutId id="2147486060" r:id="rId7"/>
    <p:sldLayoutId id="2147486061" r:id="rId8"/>
    <p:sldLayoutId id="2147486062" r:id="rId9"/>
    <p:sldLayoutId id="2147486063" r:id="rId10"/>
    <p:sldLayoutId id="214748606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 smtClean="0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E09F45DE-6162-4BB3-9B79-DD24E6AC6E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1269" name="Picture 5" descr="ujkm,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99" r:id="rId1"/>
    <p:sldLayoutId id="2147486065" r:id="rId2"/>
    <p:sldLayoutId id="2147486066" r:id="rId3"/>
    <p:sldLayoutId id="2147486067" r:id="rId4"/>
    <p:sldLayoutId id="2147486068" r:id="rId5"/>
    <p:sldLayoutId id="2147486069" r:id="rId6"/>
    <p:sldLayoutId id="2147486070" r:id="rId7"/>
    <p:sldLayoutId id="2147486071" r:id="rId8"/>
    <p:sldLayoutId id="2147486072" r:id="rId9"/>
    <p:sldLayoutId id="2147486073" r:id="rId10"/>
    <p:sldLayoutId id="2147486074" r:id="rId11"/>
    <p:sldLayoutId id="2147486075" r:id="rId12"/>
    <p:sldLayoutId id="2147486100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 smtClean="0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2AF87B72-9C57-48A2-933A-0872BB35C7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2293" name="Text Box 5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1400" b="1">
                <a:solidFill>
                  <a:srgbClr val="003274"/>
                </a:solidFill>
              </a:rPr>
              <a:t>www.rosatom.ru</a:t>
            </a:r>
            <a:endParaRPr lang="ru-RU" altLang="ru-RU" sz="1400" b="1">
              <a:solidFill>
                <a:srgbClr val="00327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1" r:id="rId1"/>
    <p:sldLayoutId id="2147486076" r:id="rId2"/>
    <p:sldLayoutId id="2147486077" r:id="rId3"/>
    <p:sldLayoutId id="2147486078" r:id="rId4"/>
    <p:sldLayoutId id="2147486079" r:id="rId5"/>
    <p:sldLayoutId id="2147486080" r:id="rId6"/>
    <p:sldLayoutId id="2147486081" r:id="rId7"/>
    <p:sldLayoutId id="2147486082" r:id="rId8"/>
    <p:sldLayoutId id="2147486083" r:id="rId9"/>
    <p:sldLayoutId id="2147486084" r:id="rId10"/>
    <p:sldLayoutId id="2147486085" r:id="rId11"/>
    <p:sldLayoutId id="2147486102" r:id="rId12"/>
    <p:sldLayoutId id="2147486103" r:id="rId13"/>
    <p:sldLayoutId id="2147486104" r:id="rId14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8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9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5" r:id="rId1"/>
    <p:sldLayoutId id="2147486106" r:id="rId2"/>
    <p:sldLayoutId id="2147486107" r:id="rId3"/>
    <p:sldLayoutId id="2147486108" r:id="rId4"/>
    <p:sldLayoutId id="2147486109" r:id="rId5"/>
    <p:sldLayoutId id="2147486110" r:id="rId6"/>
    <p:sldLayoutId id="2147486111" r:id="rId7"/>
    <p:sldLayoutId id="2147486112" r:id="rId8"/>
    <p:sldLayoutId id="2147486113" r:id="rId9"/>
    <p:sldLayoutId id="2147486114" r:id="rId10"/>
    <p:sldLayoutId id="2147486115" r:id="rId11"/>
    <p:sldLayoutId id="2147486116" r:id="rId12"/>
    <p:sldLayoutId id="2147486117" r:id="rId13"/>
    <p:sldLayoutId id="2147486118" r:id="rId14"/>
    <p:sldLayoutId id="2147486119" r:id="rId15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8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9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0" r:id="rId1"/>
    <p:sldLayoutId id="2147486121" r:id="rId2"/>
    <p:sldLayoutId id="2147486122" r:id="rId3"/>
    <p:sldLayoutId id="2147486123" r:id="rId4"/>
    <p:sldLayoutId id="2147486124" r:id="rId5"/>
    <p:sldLayoutId id="2147486125" r:id="rId6"/>
    <p:sldLayoutId id="2147486126" r:id="rId7"/>
    <p:sldLayoutId id="2147486127" r:id="rId8"/>
    <p:sldLayoutId id="2147486128" r:id="rId9"/>
    <p:sldLayoutId id="2147486129" r:id="rId10"/>
    <p:sldLayoutId id="2147486130" r:id="rId11"/>
    <p:sldLayoutId id="2147486131" r:id="rId12"/>
    <p:sldLayoutId id="2147486132" r:id="rId13"/>
    <p:sldLayoutId id="2147486133" r:id="rId14"/>
    <p:sldLayoutId id="2147486134" r:id="rId15"/>
    <p:sldLayoutId id="2147486135" r:id="rId16"/>
    <p:sldLayoutId id="2147486136" r:id="rId17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20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21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37" r:id="rId1"/>
    <p:sldLayoutId id="2147486138" r:id="rId2"/>
    <p:sldLayoutId id="2147486139" r:id="rId3"/>
    <p:sldLayoutId id="2147486140" r:id="rId4"/>
    <p:sldLayoutId id="2147486141" r:id="rId5"/>
    <p:sldLayoutId id="2147486142" r:id="rId6"/>
    <p:sldLayoutId id="2147486143" r:id="rId7"/>
    <p:sldLayoutId id="2147486144" r:id="rId8"/>
    <p:sldLayoutId id="2147486145" r:id="rId9"/>
    <p:sldLayoutId id="2147486146" r:id="rId10"/>
    <p:sldLayoutId id="2147486147" r:id="rId11"/>
    <p:sldLayoutId id="2147486148" r:id="rId12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BB101-E658-4343-9D79-60567BD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2EC418-3DEF-43D9-AF71-BC6748EAB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2AEA65-0EBE-47A6-8D52-386C71878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6DF6D-B96B-4EFA-8521-13B291616002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B57D7D-B896-4C01-BC75-51AB0CBC3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1010E4-7FA3-4DC0-9CEA-40798E53C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5566F2-F4FA-40A0-A4F6-7CF27DCA6F8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81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0" r:id="rId1"/>
    <p:sldLayoutId id="2147486151" r:id="rId2"/>
    <p:sldLayoutId id="2147486152" r:id="rId3"/>
    <p:sldLayoutId id="2147486153" r:id="rId4"/>
    <p:sldLayoutId id="2147486154" r:id="rId5"/>
    <p:sldLayoutId id="2147486155" r:id="rId6"/>
    <p:sldLayoutId id="2147486156" r:id="rId7"/>
    <p:sldLayoutId id="2147486157" r:id="rId8"/>
    <p:sldLayoutId id="2147486158" r:id="rId9"/>
    <p:sldLayoutId id="2147486159" r:id="rId10"/>
    <p:sldLayoutId id="214748616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 smtClean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3F5BF533-2CF3-44A1-A21C-D3DC0C4239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pic>
        <p:nvPicPr>
          <p:cNvPr id="2053" name="Picture 5" descr="ujkm,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2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3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4</a:t>
            </a: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5</a:t>
            </a: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6</a:t>
            </a: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0" r:id="rId1"/>
    <p:sldLayoutId id="2147485975" r:id="rId2"/>
    <p:sldLayoutId id="2147485976" r:id="rId3"/>
    <p:sldLayoutId id="2147485977" r:id="rId4"/>
    <p:sldLayoutId id="2147485978" r:id="rId5"/>
    <p:sldLayoutId id="2147485979" r:id="rId6"/>
    <p:sldLayoutId id="2147485980" r:id="rId7"/>
    <p:sldLayoutId id="2147485981" r:id="rId8"/>
    <p:sldLayoutId id="2147485982" r:id="rId9"/>
    <p:sldLayoutId id="2147485983" r:id="rId10"/>
    <p:sldLayoutId id="214748598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 smtClean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2CD275F5-7BEB-436F-9FE7-109179FED0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3077" name="Picture 5" descr="ujkm,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1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3</a:t>
            </a: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4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5</a:t>
            </a: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6</a:t>
            </a: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1" r:id="rId1"/>
    <p:sldLayoutId id="2147485985" r:id="rId2"/>
    <p:sldLayoutId id="2147485986" r:id="rId3"/>
    <p:sldLayoutId id="2147485987" r:id="rId4"/>
    <p:sldLayoutId id="2147485988" r:id="rId5"/>
    <p:sldLayoutId id="2147485989" r:id="rId6"/>
    <p:sldLayoutId id="2147485990" r:id="rId7"/>
    <p:sldLayoutId id="2147485991" r:id="rId8"/>
    <p:sldLayoutId id="2147485992" r:id="rId9"/>
    <p:sldLayoutId id="2147485993" r:id="rId10"/>
    <p:sldLayoutId id="214748599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 smtClean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8495C0B6-B20A-4880-9342-B2E1F9E062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4101" name="Picture 5" descr="ujkm,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1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2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4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5</a:t>
            </a: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6</a:t>
            </a:r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2" r:id="rId1"/>
    <p:sldLayoutId id="2147485995" r:id="rId2"/>
    <p:sldLayoutId id="2147485996" r:id="rId3"/>
    <p:sldLayoutId id="2147485997" r:id="rId4"/>
    <p:sldLayoutId id="2147485998" r:id="rId5"/>
    <p:sldLayoutId id="2147485999" r:id="rId6"/>
    <p:sldLayoutId id="2147486000" r:id="rId7"/>
    <p:sldLayoutId id="2147486001" r:id="rId8"/>
    <p:sldLayoutId id="2147486002" r:id="rId9"/>
    <p:sldLayoutId id="2147486003" r:id="rId10"/>
    <p:sldLayoutId id="214748600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 smtClean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2C9A221A-B98D-4B64-9981-A665D216ED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5125" name="Picture 5" descr="ujkm,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1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2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3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5</a:t>
            </a: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6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3" r:id="rId1"/>
    <p:sldLayoutId id="2147486005" r:id="rId2"/>
    <p:sldLayoutId id="2147486006" r:id="rId3"/>
    <p:sldLayoutId id="2147486007" r:id="rId4"/>
    <p:sldLayoutId id="2147486008" r:id="rId5"/>
    <p:sldLayoutId id="2147486009" r:id="rId6"/>
    <p:sldLayoutId id="2147486010" r:id="rId7"/>
    <p:sldLayoutId id="2147486011" r:id="rId8"/>
    <p:sldLayoutId id="2147486012" r:id="rId9"/>
    <p:sldLayoutId id="2147486013" r:id="rId10"/>
    <p:sldLayoutId id="214748601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 smtClean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875A9A38-7681-4F1A-9808-38D2331BE3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6149" name="Picture 5" descr="ujkm,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1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2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3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4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6</a:t>
            </a: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4" r:id="rId1"/>
    <p:sldLayoutId id="2147486015" r:id="rId2"/>
    <p:sldLayoutId id="2147486016" r:id="rId3"/>
    <p:sldLayoutId id="2147486017" r:id="rId4"/>
    <p:sldLayoutId id="2147486018" r:id="rId5"/>
    <p:sldLayoutId id="2147486019" r:id="rId6"/>
    <p:sldLayoutId id="2147486020" r:id="rId7"/>
    <p:sldLayoutId id="2147486021" r:id="rId8"/>
    <p:sldLayoutId id="2147486022" r:id="rId9"/>
    <p:sldLayoutId id="2147486023" r:id="rId10"/>
    <p:sldLayoutId id="214748602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 smtClean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3C2ECBF8-0F54-4797-9BC7-B211910F6D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7173" name="Picture 5" descr="ujkm,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1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2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3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4</a:t>
            </a: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/>
              <a:t>5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5" r:id="rId1"/>
    <p:sldLayoutId id="2147486025" r:id="rId2"/>
    <p:sldLayoutId id="2147486026" r:id="rId3"/>
    <p:sldLayoutId id="2147486027" r:id="rId4"/>
    <p:sldLayoutId id="2147486028" r:id="rId5"/>
    <p:sldLayoutId id="2147486029" r:id="rId6"/>
    <p:sldLayoutId id="2147486030" r:id="rId7"/>
    <p:sldLayoutId id="2147486031" r:id="rId8"/>
    <p:sldLayoutId id="2147486032" r:id="rId9"/>
    <p:sldLayoutId id="2147486033" r:id="rId10"/>
    <p:sldLayoutId id="214748603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 smtClean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320680E6-817F-4528-98F6-046481DC24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8197" name="Picture 5" descr="ujkm,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35" r:id="rId2"/>
    <p:sldLayoutId id="2147486036" r:id="rId3"/>
    <p:sldLayoutId id="2147486037" r:id="rId4"/>
    <p:sldLayoutId id="2147486038" r:id="rId5"/>
    <p:sldLayoutId id="2147486039" r:id="rId6"/>
    <p:sldLayoutId id="2147486040" r:id="rId7"/>
    <p:sldLayoutId id="2147486041" r:id="rId8"/>
    <p:sldLayoutId id="2147486042" r:id="rId9"/>
    <p:sldLayoutId id="2147486043" r:id="rId10"/>
    <p:sldLayoutId id="214748604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 smtClean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47E7E179-C90D-430A-885B-B2B467A7D1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9221" name="Picture 5" descr="ujkm,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97" r:id="rId1"/>
    <p:sldLayoutId id="2147486045" r:id="rId2"/>
    <p:sldLayoutId id="2147486046" r:id="rId3"/>
    <p:sldLayoutId id="2147486047" r:id="rId4"/>
    <p:sldLayoutId id="2147486048" r:id="rId5"/>
    <p:sldLayoutId id="2147486049" r:id="rId6"/>
    <p:sldLayoutId id="2147486050" r:id="rId7"/>
    <p:sldLayoutId id="2147486051" r:id="rId8"/>
    <p:sldLayoutId id="2147486052" r:id="rId9"/>
    <p:sldLayoutId id="2147486053" r:id="rId10"/>
    <p:sldLayoutId id="214748605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2207529"/>
            <a:ext cx="7920880" cy="138189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Разработка методики подготовки </a:t>
            </a:r>
            <a:r>
              <a:rPr lang="ru-RU" sz="2800" b="1" dirty="0" err="1">
                <a:solidFill>
                  <a:srgbClr val="002060"/>
                </a:solidFill>
              </a:rPr>
              <a:t>малогрупповых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констант с помощью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программ MCU и </a:t>
            </a:r>
            <a:r>
              <a:rPr lang="ru-RU" sz="2800" b="1" dirty="0" err="1">
                <a:solidFill>
                  <a:srgbClr val="002060"/>
                </a:solidFill>
              </a:rPr>
              <a:t>Serpent</a:t>
            </a:r>
            <a:r>
              <a:rPr lang="ru-RU" sz="2800" b="1" dirty="0">
                <a:solidFill>
                  <a:srgbClr val="002060"/>
                </a:solidFill>
              </a:rPr>
              <a:t> для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повышения точности диффузионных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расчетов реакторов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ВТГР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23728" y="4509120"/>
            <a:ext cx="6840760" cy="931392"/>
          </a:xfrm>
        </p:spPr>
        <p:txBody>
          <a:bodyPr>
            <a:noAutofit/>
          </a:bodyPr>
          <a:lstStyle/>
          <a:p>
            <a:pPr algn="l"/>
            <a:r>
              <a:rPr lang="ru-RU" sz="2000" u="sng" dirty="0">
                <a:solidFill>
                  <a:srgbClr val="002060"/>
                </a:solidFill>
              </a:rPr>
              <a:t>Кругликов А.Е.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Щуровская</a:t>
            </a:r>
            <a:r>
              <a:rPr lang="ru-RU" sz="2000" dirty="0">
                <a:solidFill>
                  <a:srgbClr val="002060"/>
                </a:solidFill>
              </a:rPr>
              <a:t> М.В., Волков Ю.Н., </a:t>
            </a:r>
            <a:r>
              <a:rPr lang="ru-RU" sz="2000" dirty="0" err="1">
                <a:solidFill>
                  <a:srgbClr val="002060"/>
                </a:solidFill>
              </a:rPr>
              <a:t>Невиница</a:t>
            </a:r>
            <a:r>
              <a:rPr lang="ru-RU" sz="2000" dirty="0">
                <a:solidFill>
                  <a:srgbClr val="002060"/>
                </a:solidFill>
              </a:rPr>
              <a:t> В.А., Фомиченко П.А., </a:t>
            </a:r>
            <a:r>
              <a:rPr lang="ru-RU" sz="2000" dirty="0" err="1">
                <a:solidFill>
                  <a:srgbClr val="002060"/>
                </a:solidFill>
              </a:rPr>
              <a:t>Зизин</a:t>
            </a:r>
            <a:r>
              <a:rPr lang="ru-RU" sz="2000" dirty="0">
                <a:solidFill>
                  <a:srgbClr val="002060"/>
                </a:solidFill>
              </a:rPr>
              <a:t> М. Н. </a:t>
            </a:r>
          </a:p>
        </p:txBody>
      </p:sp>
      <p:pic>
        <p:nvPicPr>
          <p:cNvPr id="6" name="Picture 3" descr="C:\Users\Мвидео\Pictures\лого миф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596" y="234695"/>
            <a:ext cx="1447800" cy="13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http://wiki.mephist.ru/images/6/6d/Ka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6104"/>
            <a:ext cx="1278694" cy="1250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661371" y="234695"/>
            <a:ext cx="5652238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</a:rPr>
              <a:t>Международная молодежная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</a:rPr>
              <a:t>школа-конференция по ядерной физике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</a:rPr>
              <a:t>и технологиям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</a:rPr>
              <a:t>19-20 </a:t>
            </a:r>
            <a:r>
              <a:rPr lang="ru-RU" b="1" dirty="0">
                <a:solidFill>
                  <a:srgbClr val="002060"/>
                </a:solidFill>
              </a:rPr>
              <a:t>ноября</a:t>
            </a:r>
            <a:r>
              <a:rPr lang="en-US" b="1" dirty="0">
                <a:solidFill>
                  <a:srgbClr val="002060"/>
                </a:solidFill>
              </a:rPr>
              <a:t> 2020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71098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8078F-FF28-473F-8E99-4865426EABBD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CDCFF43-8D8D-4BF7-928C-EA61BDA9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7788"/>
            <a:ext cx="8352159" cy="903287"/>
          </a:xfrm>
        </p:spPr>
        <p:txBody>
          <a:bodyPr/>
          <a:lstStyle/>
          <a:p>
            <a:r>
              <a:rPr lang="ru-RU" sz="2400" dirty="0"/>
              <a:t>Подготовка </a:t>
            </a:r>
            <a:r>
              <a:rPr lang="ru-RU" sz="2400" dirty="0" err="1"/>
              <a:t>макроконстант</a:t>
            </a:r>
            <a:r>
              <a:rPr lang="ru-RU" sz="2400" dirty="0"/>
              <a:t> для расчетов </a:t>
            </a:r>
            <a:r>
              <a:rPr lang="ru-RU" sz="2400" dirty="0" err="1"/>
              <a:t>критстенда</a:t>
            </a:r>
            <a:r>
              <a:rPr lang="ru-RU" sz="2400" dirty="0"/>
              <a:t> АСТРА. Ячейка с экспериментальным каналом</a:t>
            </a:r>
            <a:br>
              <a:rPr lang="ru-RU" sz="2400" dirty="0"/>
            </a:br>
            <a:endParaRPr lang="ru-RU" sz="24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1124744"/>
            <a:ext cx="4608884" cy="2609850"/>
            <a:chOff x="1647825" y="2271713"/>
            <a:chExt cx="4608884" cy="2609850"/>
          </a:xfrm>
        </p:grpSpPr>
        <p:pic>
          <p:nvPicPr>
            <p:cNvPr id="8" name="Рисунок 5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24" t="17424" r="17046" b="17046"/>
            <a:stretch>
              <a:fillRect/>
            </a:stretch>
          </p:blipFill>
          <p:spPr bwMode="auto">
            <a:xfrm>
              <a:off x="1647825" y="2271713"/>
              <a:ext cx="2609850" cy="2609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5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70" t="47820" r="30605" b="40012"/>
            <a:stretch>
              <a:fillRect/>
            </a:stretch>
          </p:blipFill>
          <p:spPr bwMode="auto">
            <a:xfrm>
              <a:off x="4456484" y="2727786"/>
              <a:ext cx="1800225" cy="139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4617256" y="3063591"/>
              <a:ext cx="1451600" cy="539122"/>
              <a:chOff x="3163" y="5733"/>
              <a:chExt cx="2285" cy="848"/>
            </a:xfrm>
          </p:grpSpPr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5003" y="6123"/>
                <a:ext cx="445" cy="4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3163" y="5733"/>
                <a:ext cx="445" cy="4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3112857" y="3328353"/>
              <a:ext cx="1343723" cy="622300"/>
              <a:chOff x="4007" y="11125"/>
              <a:chExt cx="2117" cy="980"/>
            </a:xfrm>
          </p:grpSpPr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4007" y="11358"/>
                <a:ext cx="922" cy="747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AutoShape 4"/>
              <p:cNvSpPr>
                <a:spLocks noChangeShapeType="1"/>
              </p:cNvSpPr>
              <p:nvPr/>
            </p:nvSpPr>
            <p:spPr bwMode="auto">
              <a:xfrm flipV="1">
                <a:off x="4929" y="11125"/>
                <a:ext cx="1195" cy="604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Прямоугольник 15"/>
          <p:cNvSpPr/>
          <p:nvPr/>
        </p:nvSpPr>
        <p:spPr>
          <a:xfrm>
            <a:off x="5220072" y="1268760"/>
            <a:ext cx="38708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Для выбранной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нетопливной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ячейки (пространства в терминах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Serpent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 полномасштабном расчете готовятся все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малогрупповые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макросечения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кроме коэффициентов диффузии. В результате для данной ячейки рассчитывается спектр потока нейтронов в промежуточной многогрупповой структуре, принятой в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Serpent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например, 69-гр.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WIMS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Выноска 1 16"/>
          <p:cNvSpPr/>
          <p:nvPr/>
        </p:nvSpPr>
        <p:spPr>
          <a:xfrm>
            <a:off x="3347864" y="3068960"/>
            <a:ext cx="1152128" cy="504056"/>
          </a:xfrm>
          <a:prstGeom prst="borderCallout1">
            <a:avLst>
              <a:gd name="adj1" fmla="val -210"/>
              <a:gd name="adj2" fmla="val 38574"/>
              <a:gd name="adj3" fmla="val -170971"/>
              <a:gd name="adj4" fmla="val 15291"/>
            </a:avLst>
          </a:prstGeom>
          <a:ln>
            <a:solidFill>
              <a:srgbClr val="36DCF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ym typeface="Symbol"/>
            </a:endParaRPr>
          </a:p>
          <a:p>
            <a:pPr algn="ctr"/>
            <a:r>
              <a:rPr lang="ru-RU" dirty="0">
                <a:sym typeface="Symbol"/>
              </a:rPr>
              <a:t></a:t>
            </a:r>
            <a:r>
              <a:rPr lang="en-US" sz="1200" baseline="-25000" dirty="0">
                <a:sym typeface="Symbol"/>
              </a:rPr>
              <a:t>g ,</a:t>
            </a:r>
            <a:r>
              <a:rPr lang="en-US" sz="1200" dirty="0">
                <a:sym typeface="Symbol"/>
              </a:rPr>
              <a:t>g=1-13</a:t>
            </a:r>
          </a:p>
          <a:p>
            <a:pPr algn="ctr"/>
            <a:r>
              <a:rPr lang="ru-RU" sz="1400" dirty="0">
                <a:sym typeface="Symbol"/>
              </a:rPr>
              <a:t></a:t>
            </a:r>
            <a:r>
              <a:rPr lang="en-US" sz="1200" baseline="-25000" dirty="0">
                <a:sym typeface="Symbol"/>
              </a:rPr>
              <a:t>g ,</a:t>
            </a:r>
            <a:r>
              <a:rPr lang="en-US" sz="1200" dirty="0">
                <a:sym typeface="Symbol"/>
              </a:rPr>
              <a:t>g=1-69</a:t>
            </a:r>
          </a:p>
          <a:p>
            <a:pPr algn="ctr"/>
            <a:endParaRPr lang="en-US" sz="1400" dirty="0">
              <a:sym typeface="Symbol"/>
            </a:endParaRPr>
          </a:p>
          <a:p>
            <a:pPr algn="ctr"/>
            <a:endParaRPr lang="ru-RU" sz="1400" baseline="-250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7620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Выноска 1 18"/>
          <p:cNvSpPr/>
          <p:nvPr/>
        </p:nvSpPr>
        <p:spPr>
          <a:xfrm>
            <a:off x="1475656" y="4293096"/>
            <a:ext cx="1152128" cy="504056"/>
          </a:xfrm>
          <a:prstGeom prst="borderCallout1">
            <a:avLst>
              <a:gd name="adj1" fmla="val 57236"/>
              <a:gd name="adj2" fmla="val 214"/>
              <a:gd name="adj3" fmla="val 15879"/>
              <a:gd name="adj4" fmla="val -32801"/>
            </a:avLst>
          </a:prstGeom>
          <a:ln>
            <a:solidFill>
              <a:srgbClr val="36DCF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ym typeface="Symbol"/>
            </a:endParaRPr>
          </a:p>
          <a:p>
            <a:pPr algn="ctr"/>
            <a:r>
              <a:rPr lang="en-US" sz="1200" dirty="0">
                <a:sym typeface="Symbol"/>
              </a:rPr>
              <a:t>D</a:t>
            </a:r>
            <a:r>
              <a:rPr lang="en-US" sz="1200" baseline="-25000" dirty="0">
                <a:sym typeface="Symbol"/>
              </a:rPr>
              <a:t>g </a:t>
            </a:r>
            <a:r>
              <a:rPr lang="en-US" sz="1200" baseline="-25000" dirty="0" err="1">
                <a:sym typeface="Symbol"/>
              </a:rPr>
              <a:t>xy</a:t>
            </a:r>
            <a:r>
              <a:rPr lang="en-US" sz="1200" baseline="-25000" dirty="0">
                <a:sym typeface="Symbol"/>
              </a:rPr>
              <a:t> , </a:t>
            </a:r>
            <a:r>
              <a:rPr lang="en-US" sz="1200" dirty="0">
                <a:sym typeface="Symbol"/>
              </a:rPr>
              <a:t>g=1-69</a:t>
            </a:r>
          </a:p>
          <a:p>
            <a:pPr algn="ctr"/>
            <a:r>
              <a:rPr lang="en-US" sz="1200" dirty="0">
                <a:sym typeface="Symbol"/>
              </a:rPr>
              <a:t>D</a:t>
            </a:r>
            <a:r>
              <a:rPr lang="en-US" sz="1200" baseline="-25000" dirty="0">
                <a:sym typeface="Symbol"/>
              </a:rPr>
              <a:t>g z , </a:t>
            </a:r>
            <a:r>
              <a:rPr lang="en-US" sz="1200" dirty="0">
                <a:sym typeface="Symbol"/>
              </a:rPr>
              <a:t>g=1-69</a:t>
            </a:r>
          </a:p>
          <a:p>
            <a:pPr algn="ctr"/>
            <a:endParaRPr lang="en-US" sz="1400" dirty="0">
              <a:sym typeface="Symbol"/>
            </a:endParaRPr>
          </a:p>
          <a:p>
            <a:pPr algn="ctr"/>
            <a:endParaRPr lang="ru-RU" sz="1400" baseline="-25000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1835696" y="4869160"/>
            <a:ext cx="14401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 1 20"/>
          <p:cNvSpPr/>
          <p:nvPr/>
        </p:nvSpPr>
        <p:spPr>
          <a:xfrm>
            <a:off x="1403648" y="5517232"/>
            <a:ext cx="1152128" cy="504056"/>
          </a:xfrm>
          <a:prstGeom prst="borderCallout1">
            <a:avLst>
              <a:gd name="adj1" fmla="val 57236"/>
              <a:gd name="adj2" fmla="val 214"/>
              <a:gd name="adj3" fmla="val 61231"/>
              <a:gd name="adj4" fmla="val 268"/>
            </a:avLst>
          </a:prstGeom>
          <a:ln>
            <a:solidFill>
              <a:srgbClr val="36DCF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ym typeface="Symbol"/>
            </a:endParaRPr>
          </a:p>
          <a:p>
            <a:pPr algn="ctr"/>
            <a:r>
              <a:rPr lang="en-US" sz="1200" dirty="0">
                <a:sym typeface="Symbol"/>
              </a:rPr>
              <a:t>D</a:t>
            </a:r>
            <a:r>
              <a:rPr lang="en-US" sz="1200" baseline="-25000" dirty="0">
                <a:sym typeface="Symbol"/>
              </a:rPr>
              <a:t>g </a:t>
            </a:r>
            <a:r>
              <a:rPr lang="en-US" sz="1200" baseline="-25000" dirty="0" err="1">
                <a:sym typeface="Symbol"/>
              </a:rPr>
              <a:t>xy</a:t>
            </a:r>
            <a:r>
              <a:rPr lang="en-US" sz="1200" baseline="-25000" dirty="0">
                <a:sym typeface="Symbol"/>
              </a:rPr>
              <a:t> , </a:t>
            </a:r>
            <a:r>
              <a:rPr lang="en-US" sz="1200" dirty="0">
                <a:sym typeface="Symbol"/>
              </a:rPr>
              <a:t>g=1-13</a:t>
            </a:r>
          </a:p>
          <a:p>
            <a:pPr algn="ctr"/>
            <a:r>
              <a:rPr lang="en-US" sz="1200" dirty="0">
                <a:sym typeface="Symbol"/>
              </a:rPr>
              <a:t>D</a:t>
            </a:r>
            <a:r>
              <a:rPr lang="en-US" sz="1200" baseline="-25000" dirty="0">
                <a:sym typeface="Symbol"/>
              </a:rPr>
              <a:t>g z , </a:t>
            </a:r>
            <a:r>
              <a:rPr lang="en-US" sz="1200" dirty="0">
                <a:sym typeface="Symbol"/>
              </a:rPr>
              <a:t>g=1-13</a:t>
            </a:r>
          </a:p>
          <a:p>
            <a:pPr algn="ctr"/>
            <a:endParaRPr lang="en-US" sz="1400" dirty="0">
              <a:sym typeface="Symbol"/>
            </a:endParaRPr>
          </a:p>
          <a:p>
            <a:pPr algn="ctr"/>
            <a:endParaRPr lang="ru-RU" sz="1400" baseline="-25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783842" y="3704704"/>
            <a:ext cx="60486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 Проводится расчет выбранной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нетопливной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ячейки с условиями отражения по программе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Serpent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 равномерно распределенным источником нейтронов. В качестве энергетического спектра источника нейтронов может быть использован спектр деления или спектр нейтронов, полученный в полномасштабном расчете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Получаются 69-групповые анизотропные коэффициенты диффузии, рассчитанные методом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CMM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69-групповые коэффициенты диффузии сворачиваются в малые группы с использованием 69-группового спектра, полученного для выбранной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нетопливной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ячейки в полномасштабном расчете.</a:t>
            </a:r>
          </a:p>
        </p:txBody>
      </p:sp>
    </p:spTree>
    <p:extLst>
      <p:ext uri="{BB962C8B-B14F-4D97-AF65-F5344CB8AC3E}">
        <p14:creationId xmlns:p14="http://schemas.microsoft.com/office/powerpoint/2010/main" val="240675360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8078F-FF28-473F-8E99-4865426EABBD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720080"/>
          </a:xfrm>
        </p:spPr>
        <p:txBody>
          <a:bodyPr/>
          <a:lstStyle/>
          <a:p>
            <a:r>
              <a:rPr lang="ru-RU" sz="2400" dirty="0"/>
              <a:t>Подготовка </a:t>
            </a:r>
            <a:r>
              <a:rPr lang="ru-RU" sz="2400" dirty="0" err="1"/>
              <a:t>макроконстант</a:t>
            </a:r>
            <a:r>
              <a:rPr lang="ru-RU" sz="2400" dirty="0"/>
              <a:t> для расчетов </a:t>
            </a:r>
            <a:r>
              <a:rPr lang="ru-RU" sz="2400" dirty="0" err="1"/>
              <a:t>критстенда</a:t>
            </a:r>
            <a:r>
              <a:rPr lang="ru-RU" sz="2400" dirty="0"/>
              <a:t> АСТРА. Результаты расчета «веса» каналов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64310"/>
              </p:ext>
            </p:extLst>
          </p:nvPr>
        </p:nvGraphicFramePr>
        <p:xfrm>
          <a:off x="719572" y="1196752"/>
          <a:ext cx="7992887" cy="11473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75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5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5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9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sym typeface="Symbol" panose="05050102010706020507" pitchFamily="18" charset="2"/>
                        </a:rPr>
                        <a:t>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r>
                        <a:rPr lang="en-US" sz="1400" dirty="0">
                          <a:effectLst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400" dirty="0">
                          <a:effectLst/>
                        </a:rPr>
                        <a:t>k/k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Serpent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MCU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Shipr+MCU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Shipr+Serpent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Shipr+WIMS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Модель 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16.41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15.65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15.40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16.69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16.53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Модель 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14.08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13.16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13.57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14.21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14.70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"Вес" каналов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2.33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2.48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1.84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2.49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1.84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4" y="2466223"/>
            <a:ext cx="4290352" cy="369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2466223"/>
            <a:ext cx="4320480" cy="372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5A948AD-7D8E-4D66-AB06-BC5C6B6A2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165304"/>
            <a:ext cx="3456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400" dirty="0"/>
              <a:t>Радиальный коэффициент диффузии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5A948AD-7D8E-4D66-AB06-BC5C6B6A2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88" y="6165304"/>
            <a:ext cx="3456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400" dirty="0"/>
              <a:t>Аксиальный коэффициент диффузии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6827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8078F-FF28-473F-8E99-4865426EABBD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162764"/>
              </p:ext>
            </p:extLst>
          </p:nvPr>
        </p:nvGraphicFramePr>
        <p:xfrm>
          <a:off x="323528" y="1246972"/>
          <a:ext cx="8208911" cy="518296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73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1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8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28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28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11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№ 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 Рассматриваемая модель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Программа для подготовки констант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effectLst/>
                        </a:rPr>
                        <a:t>Макроконстанты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Описание способа подготовки констант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Активная зона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Графит БО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Графит ВО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ВТО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Область БО с графитом и каналом с воздухом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Область ВО с графитом и каналом с воздухом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4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1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Модель 1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Serpent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Dxy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Расчет топливной ячейки методом CMM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Полнореакторнорй расчет модели 1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-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Dz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Sa, nSf, Sad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14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Модель 1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Serpent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Dxy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Дифузионно транспортное приближение 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Полнореакторнорй расчет модели 1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-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Dz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Sa, nSf, Sad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Полнореакторный расчет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114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Модель 1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Serpent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Dxy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Ячейка</a:t>
                      </a:r>
                      <a:r>
                        <a:rPr lang="ru-RU" sz="800" b="1" baseline="0" dirty="0">
                          <a:effectLst/>
                        </a:rPr>
                        <a:t> </a:t>
                      </a:r>
                      <a:r>
                        <a:rPr lang="ru-RU" sz="800" b="1" dirty="0">
                          <a:effectLst/>
                        </a:rPr>
                        <a:t>CMM 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Полнореакторнорй расчет модели 1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-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7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Dz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Sa, nSf, Sad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Полнореакторный расчет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114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4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Модель 2.4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effectLst/>
                        </a:rPr>
                        <a:t>Serpent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Dxy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Ячейка</a:t>
                      </a:r>
                      <a:r>
                        <a:rPr lang="ru-RU" sz="800" b="1" baseline="0" dirty="0">
                          <a:effectLst/>
                        </a:rPr>
                        <a:t> </a:t>
                      </a:r>
                      <a:r>
                        <a:rPr lang="ru-RU" sz="800" b="1" dirty="0">
                          <a:effectLst/>
                        </a:rPr>
                        <a:t>CMM 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Полнореакторнорй расчет модели 2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Методика подготовки коэффициентов диффузии методом CMM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Dz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Sa, nSf, Sad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Расчет топливной ячейки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Полнореакторный расчет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Полнореакторный расчет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114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5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Модель 2.4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Serpent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Dxy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Ячейка</a:t>
                      </a:r>
                      <a:r>
                        <a:rPr lang="ru-RU" sz="800" b="1" baseline="0" dirty="0">
                          <a:effectLst/>
                        </a:rPr>
                        <a:t> </a:t>
                      </a:r>
                      <a:r>
                        <a:rPr lang="ru-RU" sz="800" b="1" dirty="0">
                          <a:effectLst/>
                        </a:rPr>
                        <a:t>CMM 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Полнореакторнорй расчет модели 2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Методика подготовки коэффициентов диффузии методом CMM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Dz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Sa, nSf, Sad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Полнореакторный расчет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Полнореакторный расчет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Полнореакторный расчет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114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6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Модель 1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MCU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Dxy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 Расчет топливной ячейки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Полнореакторнорй расчет модели 1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-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1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Dz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1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Sa, nSf, Sad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114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7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Модель 1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MCU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Dxy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Полнореакторный расчет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Полнореакторнорй расчет модели 1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-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1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Dz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1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Sa, nSf, Sad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757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8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Модель 2.4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MCU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Dxy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Полнореакторный расчет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Полнореакторнорй расчет модели 2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полнореакторный расчет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effectLst/>
                        </a:rPr>
                        <a:t>полнореакторный</a:t>
                      </a:r>
                      <a:r>
                        <a:rPr lang="ru-RU" sz="800" b="1" dirty="0">
                          <a:effectLst/>
                        </a:rPr>
                        <a:t> расчет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1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effectLst/>
                        </a:rPr>
                        <a:t>Dz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1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effectLst/>
                        </a:rPr>
                        <a:t>Sa</a:t>
                      </a:r>
                      <a:r>
                        <a:rPr lang="ru-RU" sz="800" b="1" dirty="0">
                          <a:effectLst/>
                        </a:rPr>
                        <a:t>, </a:t>
                      </a:r>
                      <a:r>
                        <a:rPr lang="ru-RU" sz="800" b="1" dirty="0" err="1">
                          <a:effectLst/>
                        </a:rPr>
                        <a:t>nSf</a:t>
                      </a:r>
                      <a:r>
                        <a:rPr lang="ru-RU" sz="800" b="1" dirty="0">
                          <a:effectLst/>
                        </a:rPr>
                        <a:t>, </a:t>
                      </a:r>
                      <a:r>
                        <a:rPr lang="ru-RU" sz="800" b="1" dirty="0" err="1">
                          <a:effectLst/>
                        </a:rPr>
                        <a:t>Sad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65" marR="2976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CDCFF43-8D8D-4BF7-928C-EA61BDA9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159" cy="903287"/>
          </a:xfrm>
        </p:spPr>
        <p:txBody>
          <a:bodyPr/>
          <a:lstStyle/>
          <a:p>
            <a:r>
              <a:rPr lang="ru-RU" sz="2400" dirty="0"/>
              <a:t>Подготовка </a:t>
            </a:r>
            <a:r>
              <a:rPr lang="ru-RU" sz="2400" dirty="0" err="1"/>
              <a:t>макроконстант</a:t>
            </a:r>
            <a:r>
              <a:rPr lang="ru-RU" sz="2400" dirty="0"/>
              <a:t> для расчетов </a:t>
            </a:r>
            <a:r>
              <a:rPr lang="ru-RU" sz="2400" dirty="0" err="1"/>
              <a:t>критстенда</a:t>
            </a:r>
            <a:r>
              <a:rPr lang="ru-RU" sz="2400" dirty="0"/>
              <a:t> АСТРА. Рассчитанные варианты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2455657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8078F-FF28-473F-8E99-4865426EABBD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CDCFF43-8D8D-4BF7-928C-EA61BDA9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7788"/>
            <a:ext cx="8352159" cy="903287"/>
          </a:xfrm>
        </p:spPr>
        <p:txBody>
          <a:bodyPr/>
          <a:lstStyle/>
          <a:p>
            <a:r>
              <a:rPr lang="ru-RU" sz="2400" dirty="0"/>
              <a:t>Подготовка </a:t>
            </a:r>
            <a:r>
              <a:rPr lang="ru-RU" sz="2400" dirty="0" err="1"/>
              <a:t>макроконстант</a:t>
            </a:r>
            <a:r>
              <a:rPr lang="ru-RU" sz="2400" dirty="0"/>
              <a:t> для расчетов </a:t>
            </a:r>
            <a:r>
              <a:rPr lang="ru-RU" sz="2400" dirty="0" err="1"/>
              <a:t>критстенда</a:t>
            </a:r>
            <a:r>
              <a:rPr lang="ru-RU" sz="2400" dirty="0"/>
              <a:t> АСТРА. Результаты расчетов моделей 1 и 2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34076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Сравнение диффузионных расчетов коэффициента размножения с помощью интеллектуальной системы </a:t>
            </a:r>
            <a:r>
              <a:rPr lang="en-US" dirty="0"/>
              <a:t>SHIPR</a:t>
            </a:r>
            <a:r>
              <a:rPr lang="ru-RU" dirty="0"/>
              <a:t> с различными наборами констант с расчетом методом Монте-Карло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37910"/>
              </p:ext>
            </p:extLst>
          </p:nvPr>
        </p:nvGraphicFramePr>
        <p:xfrm>
          <a:off x="395534" y="2492898"/>
          <a:ext cx="8352930" cy="375706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35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36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32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варианта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Программа для подготовки констант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Расчет методом Монте Карло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Расчет SHIPR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Отклонение,</a:t>
                      </a:r>
                      <a:r>
                        <a:rPr lang="en-US" sz="1400" dirty="0">
                          <a:effectLst/>
                        </a:rPr>
                        <a:t> %</a:t>
                      </a:r>
                      <a:r>
                        <a:rPr lang="en-US" sz="1400" dirty="0">
                          <a:effectLst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400" dirty="0">
                          <a:effectLst/>
                        </a:rPr>
                        <a:t>k/k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effectLst/>
                        </a:rPr>
                        <a:t>Serpent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1.1963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1.2016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0.37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1.2041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0.54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1.2004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0.29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effectLst/>
                        </a:rPr>
                        <a:t>2.4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effectLst/>
                        </a:rPr>
                        <a:t>Serpent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1.1639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1.1670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0.23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effectLst/>
                        </a:rPr>
                        <a:t>2.4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1.1656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effectLst/>
                        </a:rPr>
                        <a:t>MCU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1.1855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1.1774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-0.58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1.1821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-0.24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effectLst/>
                        </a:rPr>
                        <a:t>2.4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effectLst/>
                        </a:rPr>
                        <a:t>MCU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1.1516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1.1570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0.41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45021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8078F-FF28-473F-8E99-4865426EABBD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F5FF715-8590-4AF7-9829-1B18028815D7}"/>
              </a:ext>
            </a:extLst>
          </p:cNvPr>
          <p:cNvGrpSpPr/>
          <p:nvPr/>
        </p:nvGrpSpPr>
        <p:grpSpPr>
          <a:xfrm>
            <a:off x="1907704" y="1278382"/>
            <a:ext cx="6194735" cy="4085714"/>
            <a:chOff x="750789" y="1180727"/>
            <a:chExt cx="6500631" cy="4287466"/>
          </a:xfrm>
        </p:grpSpPr>
        <p:pic>
          <p:nvPicPr>
            <p:cNvPr id="5" name="Рисунок 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09" t="17810" r="17910" b="17910"/>
            <a:stretch/>
          </p:blipFill>
          <p:spPr bwMode="auto">
            <a:xfrm>
              <a:off x="750789" y="1624012"/>
              <a:ext cx="3609975" cy="36099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3" t="35788" r="46065" b="51831"/>
            <a:stretch/>
          </p:blipFill>
          <p:spPr bwMode="auto">
            <a:xfrm>
              <a:off x="5889345" y="1180727"/>
              <a:ext cx="1362075" cy="21151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6363909" y="2692895"/>
              <a:ext cx="438150" cy="4191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6435346" y="1324743"/>
              <a:ext cx="295275" cy="29527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4609901" y="4369643"/>
              <a:ext cx="1647825" cy="1098550"/>
              <a:chOff x="5167858" y="4955009"/>
              <a:chExt cx="1647825" cy="1098550"/>
            </a:xfrm>
          </p:grpSpPr>
          <p:pic>
            <p:nvPicPr>
              <p:cNvPr id="7" name="Рисунок 6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68" t="48000" r="61500" b="46912"/>
              <a:stretch/>
            </p:blipFill>
            <p:spPr bwMode="auto">
              <a:xfrm>
                <a:off x="5167858" y="4955009"/>
                <a:ext cx="1647825" cy="109855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5433814" y="5133816"/>
                <a:ext cx="523875" cy="5334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2339752" y="2238132"/>
              <a:ext cx="3549650" cy="1075055"/>
              <a:chOff x="10029" y="2117"/>
              <a:chExt cx="5590" cy="1693"/>
            </a:xfrm>
          </p:grpSpPr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10029" y="2745"/>
                <a:ext cx="705" cy="1065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3079" name="AutoShape 7"/>
              <p:cNvCxnSpPr>
                <a:cxnSpLocks noChangeShapeType="1"/>
                <a:stCxn id="12" idx="3"/>
                <a:endCxn id="6" idx="1"/>
              </p:cNvCxnSpPr>
              <p:nvPr/>
            </p:nvCxnSpPr>
            <p:spPr bwMode="auto">
              <a:xfrm flipV="1">
                <a:off x="10734" y="2117"/>
                <a:ext cx="4885" cy="11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1433737" y="3246631"/>
              <a:ext cx="3176007" cy="1672505"/>
              <a:chOff x="8694" y="3810"/>
              <a:chExt cx="5178" cy="2380"/>
            </a:xfrm>
          </p:grpSpPr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8694" y="3810"/>
                <a:ext cx="645" cy="465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3082" name="AutoShape 10"/>
              <p:cNvCxnSpPr>
                <a:cxnSpLocks noChangeShapeType="1"/>
                <a:endCxn id="7" idx="1"/>
              </p:cNvCxnSpPr>
              <p:nvPr/>
            </p:nvCxnSpPr>
            <p:spPr bwMode="auto">
              <a:xfrm>
                <a:off x="9339" y="4070"/>
                <a:ext cx="4533" cy="21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 altLang="ru-RU" dirty="0"/>
              <a:t>Подготовка констант для органов регулирования. 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4A7EB31-52EF-48E4-8ECD-DC556B3308C3}"/>
              </a:ext>
            </a:extLst>
          </p:cNvPr>
          <p:cNvCxnSpPr/>
          <p:nvPr/>
        </p:nvCxnSpPr>
        <p:spPr>
          <a:xfrm>
            <a:off x="755576" y="2924944"/>
            <a:ext cx="194421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B452DA3A-E4B8-4ACB-9DB4-CA0E1C23AA2A}"/>
              </a:ext>
            </a:extLst>
          </p:cNvPr>
          <p:cNvCxnSpPr>
            <a:cxnSpLocks/>
          </p:cNvCxnSpPr>
          <p:nvPr/>
        </p:nvCxnSpPr>
        <p:spPr>
          <a:xfrm>
            <a:off x="755576" y="1812727"/>
            <a:ext cx="2856508" cy="692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687DA90-3E2C-459C-90D0-69A62A643D94}"/>
              </a:ext>
            </a:extLst>
          </p:cNvPr>
          <p:cNvCxnSpPr>
            <a:cxnSpLocks/>
          </p:cNvCxnSpPr>
          <p:nvPr/>
        </p:nvCxnSpPr>
        <p:spPr>
          <a:xfrm>
            <a:off x="717914" y="3632626"/>
            <a:ext cx="2856508" cy="692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1146B932-4C51-4163-A74B-B5736786D8B7}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4505300" y="3177158"/>
            <a:ext cx="1157550" cy="244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C6CE97A1-C274-4D43-8A68-C51F40934570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4300768" y="3515887"/>
            <a:ext cx="1364684" cy="538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6E688EC-A78D-4885-B882-C1E8AF54EFB4}"/>
              </a:ext>
            </a:extLst>
          </p:cNvPr>
          <p:cNvSpPr txBox="1"/>
          <p:nvPr/>
        </p:nvSpPr>
        <p:spPr>
          <a:xfrm>
            <a:off x="156048" y="1609101"/>
            <a:ext cx="62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9F802C-27B8-438C-927F-F00DF00588E3}"/>
              </a:ext>
            </a:extLst>
          </p:cNvPr>
          <p:cNvSpPr txBox="1"/>
          <p:nvPr/>
        </p:nvSpPr>
        <p:spPr>
          <a:xfrm>
            <a:off x="150290" y="2733425"/>
            <a:ext cx="62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4853ED-8F88-4BAF-BBDA-C656D842E027}"/>
              </a:ext>
            </a:extLst>
          </p:cNvPr>
          <p:cNvSpPr txBox="1"/>
          <p:nvPr/>
        </p:nvSpPr>
        <p:spPr>
          <a:xfrm>
            <a:off x="131164" y="3429000"/>
            <a:ext cx="62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9E7067-2EC4-46EF-A3AF-267655D7B251}"/>
              </a:ext>
            </a:extLst>
          </p:cNvPr>
          <p:cNvSpPr txBox="1"/>
          <p:nvPr/>
        </p:nvSpPr>
        <p:spPr>
          <a:xfrm>
            <a:off x="5662850" y="2992492"/>
            <a:ext cx="62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554497-98F5-4D8B-9039-B78EE674A383}"/>
              </a:ext>
            </a:extLst>
          </p:cNvPr>
          <p:cNvSpPr txBox="1"/>
          <p:nvPr/>
        </p:nvSpPr>
        <p:spPr>
          <a:xfrm>
            <a:off x="5665452" y="3331221"/>
            <a:ext cx="62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0FDDB7-BE9E-43C7-824F-D84564018681}"/>
              </a:ext>
            </a:extLst>
          </p:cNvPr>
          <p:cNvSpPr txBox="1"/>
          <p:nvPr/>
        </p:nvSpPr>
        <p:spPr>
          <a:xfrm>
            <a:off x="5662850" y="1936491"/>
            <a:ext cx="62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КО6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E28CB00C-42B5-4992-9114-4F68EF9211C3}"/>
              </a:ext>
            </a:extLst>
          </p:cNvPr>
          <p:cNvCxnSpPr>
            <a:cxnSpLocks/>
            <a:stCxn id="39" idx="1"/>
          </p:cNvCxnSpPr>
          <p:nvPr/>
        </p:nvCxnSpPr>
        <p:spPr>
          <a:xfrm flipH="1">
            <a:off x="3620340" y="2121157"/>
            <a:ext cx="2042510" cy="669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6F30C5F-BF3C-49F7-9CD1-5632ABD37EA3}"/>
              </a:ext>
            </a:extLst>
          </p:cNvPr>
          <p:cNvSpPr txBox="1"/>
          <p:nvPr/>
        </p:nvSpPr>
        <p:spPr>
          <a:xfrm>
            <a:off x="5662850" y="2584044"/>
            <a:ext cx="62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КО7</a:t>
            </a: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7944A262-23D5-4397-A6A9-3B2280BBF116}"/>
              </a:ext>
            </a:extLst>
          </p:cNvPr>
          <p:cNvCxnSpPr>
            <a:cxnSpLocks/>
            <a:stCxn id="43" idx="1"/>
          </p:cNvCxnSpPr>
          <p:nvPr/>
        </p:nvCxnSpPr>
        <p:spPr>
          <a:xfrm flipH="1">
            <a:off x="3657623" y="2768710"/>
            <a:ext cx="2005227" cy="428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70273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8078F-FF28-473F-8E99-4865426EABBD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 altLang="ru-RU" dirty="0"/>
              <a:t>Результаты расчетов весов стержней для модельной задачи 2.4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363467"/>
              </p:ext>
            </p:extLst>
          </p:nvPr>
        </p:nvGraphicFramePr>
        <p:xfrm>
          <a:off x="1115616" y="1809750"/>
          <a:ext cx="6747868" cy="32385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4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04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Орган регулирования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Serpent (A)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MCU (B)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err="1">
                          <a:effectLst/>
                        </a:rPr>
                        <a:t>SHIPR+Serpent</a:t>
                      </a:r>
                      <a:r>
                        <a:rPr lang="ru-RU" sz="1600" u="none" strike="noStrike" baseline="0" dirty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(C)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SHIPR+MCU (D)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(A-C)/A, %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(B-D)/B, %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КО1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2.66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2.74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2.83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2.79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-6.4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-1.8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КО2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2.61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2.64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2.77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2.61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-6.1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1.1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КО3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2.68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2.74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2.84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2.8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-6.0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-2.2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КО4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2.11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2.21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2.21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2.26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-4.7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-2.3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КО5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2.72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2.81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2.87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2.84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-5.5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-1.1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КО6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4.63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4.68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4.71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4.33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-1.7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7.5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КО7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7.02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6.93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7.61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7.4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-8.4</a:t>
                      </a:r>
                      <a:endParaRPr lang="ru-RU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-6.8</a:t>
                      </a:r>
                      <a:endParaRPr lang="ru-RU" sz="1600" b="0" i="0" u="none" strike="noStrike" dirty="0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35160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DADCF1-3942-4223-BA9B-435E20B86B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8078F-FF28-473F-8E99-4865426EABBD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68F4CA0-3E9C-4FD9-B849-91849F15D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975463"/>
              </p:ext>
            </p:extLst>
          </p:nvPr>
        </p:nvGraphicFramePr>
        <p:xfrm>
          <a:off x="589856" y="1379637"/>
          <a:ext cx="5344876" cy="234124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08614">
                  <a:extLst>
                    <a:ext uri="{9D8B030D-6E8A-4147-A177-3AD203B41FA5}">
                      <a16:colId xmlns:a16="http://schemas.microsoft.com/office/drawing/2014/main" val="1359109373"/>
                    </a:ext>
                  </a:extLst>
                </a:gridCol>
                <a:gridCol w="608614">
                  <a:extLst>
                    <a:ext uri="{9D8B030D-6E8A-4147-A177-3AD203B41FA5}">
                      <a16:colId xmlns:a16="http://schemas.microsoft.com/office/drawing/2014/main" val="2344276169"/>
                    </a:ext>
                  </a:extLst>
                </a:gridCol>
                <a:gridCol w="608614">
                  <a:extLst>
                    <a:ext uri="{9D8B030D-6E8A-4147-A177-3AD203B41FA5}">
                      <a16:colId xmlns:a16="http://schemas.microsoft.com/office/drawing/2014/main" val="1437747080"/>
                    </a:ext>
                  </a:extLst>
                </a:gridCol>
                <a:gridCol w="622430">
                  <a:extLst>
                    <a:ext uri="{9D8B030D-6E8A-4147-A177-3AD203B41FA5}">
                      <a16:colId xmlns:a16="http://schemas.microsoft.com/office/drawing/2014/main" val="71665858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22388861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38979085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639619942"/>
                    </a:ext>
                  </a:extLst>
                </a:gridCol>
                <a:gridCol w="736364">
                  <a:extLst>
                    <a:ext uri="{9D8B030D-6E8A-4147-A177-3AD203B41FA5}">
                      <a16:colId xmlns:a16="http://schemas.microsoft.com/office/drawing/2014/main" val="3358359637"/>
                    </a:ext>
                  </a:extLst>
                </a:gridCol>
              </a:tblGrid>
              <a:tr h="20002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1A</a:t>
                      </a:r>
                      <a:endParaRPr lang="en-US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610924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Эксперимент</a:t>
                      </a:r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(Э)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Расчет </a:t>
                      </a:r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MCU (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Р1)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Расчет </a:t>
                      </a:r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SHIPR+WIMS (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Р2)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Расчет </a:t>
                      </a:r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SHIPR+MCU (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Р3)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(Р1-Э)/Э, %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(Р2-Э)/Э, %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(Р3-Э)/Э, %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66524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КО1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-2.92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-2.91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-3.01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-2.84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-0.5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2.9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-2.6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99206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-2.72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-2.79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-2.53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-2.63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2.4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-6.8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-3.4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4400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КО3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-2.91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-2.95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-3.03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-2.87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1.4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-1.3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20037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КО4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-2.39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-2.46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-2.54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-2.37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2.9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6.2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-0.7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08701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КО5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-3.12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-3.03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-3.20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-2.91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-2.8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2.7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-6.7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09993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КО6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-5.17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-5.07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-4.08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-4.43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-1.9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-21.2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-14.4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82141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КО7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-6.64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-6.56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-6.85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-6.75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-1.2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1.7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8842980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464289B-8B08-40D7-9A77-B17BE9C9E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393043"/>
              </p:ext>
            </p:extLst>
          </p:nvPr>
        </p:nvGraphicFramePr>
        <p:xfrm>
          <a:off x="589856" y="3933056"/>
          <a:ext cx="5350296" cy="234124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09291">
                  <a:extLst>
                    <a:ext uri="{9D8B030D-6E8A-4147-A177-3AD203B41FA5}">
                      <a16:colId xmlns:a16="http://schemas.microsoft.com/office/drawing/2014/main" val="1565700566"/>
                    </a:ext>
                  </a:extLst>
                </a:gridCol>
                <a:gridCol w="609291">
                  <a:extLst>
                    <a:ext uri="{9D8B030D-6E8A-4147-A177-3AD203B41FA5}">
                      <a16:colId xmlns:a16="http://schemas.microsoft.com/office/drawing/2014/main" val="3454155823"/>
                    </a:ext>
                  </a:extLst>
                </a:gridCol>
                <a:gridCol w="609291">
                  <a:extLst>
                    <a:ext uri="{9D8B030D-6E8A-4147-A177-3AD203B41FA5}">
                      <a16:colId xmlns:a16="http://schemas.microsoft.com/office/drawing/2014/main" val="2027829912"/>
                    </a:ext>
                  </a:extLst>
                </a:gridCol>
                <a:gridCol w="620399">
                  <a:extLst>
                    <a:ext uri="{9D8B030D-6E8A-4147-A177-3AD203B41FA5}">
                      <a16:colId xmlns:a16="http://schemas.microsoft.com/office/drawing/2014/main" val="52786066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13055388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47492545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883860556"/>
                    </a:ext>
                  </a:extLst>
                </a:gridCol>
                <a:gridCol w="741784">
                  <a:extLst>
                    <a:ext uri="{9D8B030D-6E8A-4147-A177-3AD203B41FA5}">
                      <a16:colId xmlns:a16="http://schemas.microsoft.com/office/drawing/2014/main" val="1409645558"/>
                    </a:ext>
                  </a:extLst>
                </a:gridCol>
              </a:tblGrid>
              <a:tr h="20002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7A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310292"/>
                  </a:ext>
                </a:extLst>
              </a:tr>
              <a:tr h="595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Эксперимент</a:t>
                      </a:r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(Э)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Расчет </a:t>
                      </a:r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MCU (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Р1)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Расчет </a:t>
                      </a:r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SHIPR+WIMS (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Р2)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Расчет </a:t>
                      </a:r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SHIPR+MCU (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Р3)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(Р1-Э)/Э, %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(Р2-Э)/Э, %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(Р3-Э)/Э, %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0195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КО1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-4.08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-4.14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-4.91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-4.61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1.4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20.3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13.0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76275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КО2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-3.57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-3.55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-3.90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-3.80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-0.6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9.2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6.5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30067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КО3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-3.38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-3.42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-3.74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-3.63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1.3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10.8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7.3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11912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КО4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-1.73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-1.82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-1.76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-1.74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5.0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1.9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0.8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27768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КО5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-3.91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-4.10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-4.40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-4.24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4.9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12.4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8.5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38970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КО6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-6.09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-5.90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-5.68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-5.70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-3.2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-6.7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-6.4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59536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КО7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-6.19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-6.37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-6.89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-6.79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2.9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11.2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9.8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5642445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53D5D5-0D57-4216-A3AE-D60380C15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06" y="1382687"/>
            <a:ext cx="2069970" cy="2399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035C0A-356D-4CB6-BE33-AC8A06C8B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278" y="3937223"/>
            <a:ext cx="2032596" cy="2356632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775347A-2100-40D5-99BF-AC773DE9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 altLang="ru-RU" dirty="0"/>
              <a:t>Результаты расчетов весов стержней для экспериментальных конфигураций</a:t>
            </a:r>
          </a:p>
        </p:txBody>
      </p:sp>
    </p:spTree>
    <p:extLst>
      <p:ext uri="{BB962C8B-B14F-4D97-AF65-F5344CB8AC3E}">
        <p14:creationId xmlns:p14="http://schemas.microsoft.com/office/powerpoint/2010/main" val="7667822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8078F-FF28-473F-8E99-4865426EABBD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4992" y="1602186"/>
            <a:ext cx="8568952" cy="134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61938" algn="l" rtl="0" eaLnBrk="0" fontAlgn="base" hangingPunct="0"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892175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1400" kern="0" dirty="0" err="1"/>
              <a:t>Макросечения</a:t>
            </a:r>
            <a:r>
              <a:rPr lang="ru-RU" altLang="ru-RU" sz="1400" kern="0" dirty="0"/>
              <a:t> топлива могут быть получены как в полномасштабном расчете, так и в закрытой ячейке. Коэффициенты диффузии определяются по среднему квадрату смещения нейтронов в ячеечном расчете.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400" kern="0" dirty="0" err="1"/>
              <a:t>Макросечения</a:t>
            </a:r>
            <a:r>
              <a:rPr lang="ru-RU" altLang="ru-RU" sz="1400" kern="0" dirty="0"/>
              <a:t> </a:t>
            </a:r>
            <a:r>
              <a:rPr lang="ru-RU" altLang="ru-RU" sz="1400" kern="0" dirty="0" err="1"/>
              <a:t>нетопливных</a:t>
            </a:r>
            <a:r>
              <a:rPr lang="ru-RU" altLang="ru-RU" sz="1400" kern="0" dirty="0"/>
              <a:t> зон рассчитываются в полномасштабном расчете. </a:t>
            </a:r>
            <a:br>
              <a:rPr lang="ru-RU" altLang="ru-RU" sz="1400" kern="0" dirty="0"/>
            </a:br>
            <a:r>
              <a:rPr lang="ru-RU" altLang="ru-RU" sz="1400" kern="0" dirty="0"/>
              <a:t>- Коэффициенты диффузии зон без каналов определяются в полномасштабном расчете в диффузионно-транспортном приближении. </a:t>
            </a:r>
            <a:br>
              <a:rPr lang="ru-RU" altLang="ru-RU" sz="1400" kern="0" dirty="0"/>
            </a:br>
            <a:r>
              <a:rPr lang="ru-RU" altLang="ru-RU" sz="1400" kern="0" dirty="0"/>
              <a:t>- Анизотропные коэффициенты диффузии для </a:t>
            </a:r>
            <a:r>
              <a:rPr lang="ru-RU" altLang="ru-RU" sz="1400" kern="0" dirty="0" err="1"/>
              <a:t>нетопливных</a:t>
            </a:r>
            <a:r>
              <a:rPr lang="ru-RU" altLang="ru-RU" sz="1400" kern="0" dirty="0"/>
              <a:t> областей с вертикальными каналами определяются путем отдельного расчета  ячейки с источником нейтронов методом </a:t>
            </a:r>
            <a:r>
              <a:rPr lang="en-US" altLang="ru-RU" sz="1400" kern="0" dirty="0"/>
              <a:t>CMM</a:t>
            </a:r>
            <a:r>
              <a:rPr lang="ru-RU" altLang="ru-RU" sz="1400" kern="0" dirty="0"/>
              <a:t>.</a:t>
            </a:r>
          </a:p>
          <a:p>
            <a:pPr algn="just" eaLnBrk="1" hangingPunct="1">
              <a:lnSpc>
                <a:spcPct val="80000"/>
              </a:lnSpc>
            </a:pPr>
            <a:endParaRPr lang="en-US" altLang="ru-RU" sz="1400" kern="0" dirty="0"/>
          </a:p>
          <a:p>
            <a:pPr algn="just" eaLnBrk="1" hangingPunct="1">
              <a:lnSpc>
                <a:spcPct val="80000"/>
              </a:lnSpc>
            </a:pPr>
            <a:endParaRPr lang="ru-RU" altLang="ru-RU" sz="1400" kern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1232854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>
                <a:solidFill>
                  <a:srgbClr val="002060"/>
                </a:solidFill>
              </a:rPr>
              <a:t>Serpent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8785" y="3031856"/>
            <a:ext cx="972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MCU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5439" y="3316632"/>
            <a:ext cx="856895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1400" dirty="0" err="1"/>
              <a:t>Макросечения</a:t>
            </a:r>
            <a:r>
              <a:rPr lang="ru-RU" altLang="ru-RU" sz="1400" dirty="0"/>
              <a:t> топлива </a:t>
            </a:r>
            <a:r>
              <a:rPr lang="ru-RU" altLang="ru-RU" sz="1400" kern="0" dirty="0"/>
              <a:t>могут быть получены как в полномасштабном расчете, так и в закрытой ячейке.</a:t>
            </a:r>
            <a:r>
              <a:rPr lang="ru-RU" altLang="ru-RU" sz="1400" dirty="0"/>
              <a:t> Коэффициенты диффузии определяются по среднему квадрату смещения нейтронов в ячеечном расчете.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400" dirty="0" err="1"/>
              <a:t>Макросечения</a:t>
            </a:r>
            <a:r>
              <a:rPr lang="ru-RU" altLang="ru-RU" sz="1400" dirty="0"/>
              <a:t> всех </a:t>
            </a:r>
            <a:r>
              <a:rPr lang="ru-RU" altLang="ru-RU" sz="1400" dirty="0" err="1"/>
              <a:t>нетопливных</a:t>
            </a:r>
            <a:r>
              <a:rPr lang="ru-RU" altLang="ru-RU" sz="1400" dirty="0"/>
              <a:t> зон рассчитываются в полномасштабном расчете. Коэффициенты диффузии определяются по среднему квадрату смещения нейтронов в полномасштабном расчете, включая анизотропные коэффициенты диффузии для </a:t>
            </a:r>
            <a:r>
              <a:rPr lang="ru-RU" altLang="ru-RU" sz="1400" dirty="0" err="1"/>
              <a:t>нетопливных</a:t>
            </a:r>
            <a:r>
              <a:rPr lang="ru-RU" altLang="ru-RU" sz="1400" dirty="0"/>
              <a:t> областей с вертикальными каналами.</a:t>
            </a:r>
            <a:br>
              <a:rPr lang="ru-RU" altLang="ru-RU" sz="1400" dirty="0"/>
            </a:br>
            <a:r>
              <a:rPr lang="ru-RU" altLang="ru-RU" sz="1400" b="1" dirty="0"/>
              <a:t>- Коэффициенты диффузии графитового отражателя между каналами определяются в полномасштабном модельном расчете без каналов  по среднему квадрату смещения нейтронов.</a:t>
            </a:r>
          </a:p>
          <a:p>
            <a:pPr algn="just" eaLnBrk="1" hangingPunct="1">
              <a:lnSpc>
                <a:spcPct val="80000"/>
              </a:lnSpc>
            </a:pPr>
            <a:endParaRPr lang="en-US" altLang="ru-RU" sz="1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Заключение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9ECC55-923E-41AE-ABCA-5396B0B71BC0}"/>
              </a:ext>
            </a:extLst>
          </p:cNvPr>
          <p:cNvSpPr txBox="1"/>
          <p:nvPr/>
        </p:nvSpPr>
        <p:spPr>
          <a:xfrm>
            <a:off x="194992" y="5207621"/>
            <a:ext cx="88235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</a:rPr>
              <a:t>Результаты разработанной методики позволяют сделать вывод о применимости данной методики для реакторов типа ВТГР с насыпной активной зоной из шаровых топливных элементов. Применение данной методики позволяет повысить точность диффузионных расчетов реакторов данного типа по сравнению с расчетами с использованием </a:t>
            </a:r>
            <a:r>
              <a:rPr lang="ru-RU" sz="1400" b="1" dirty="0" err="1">
                <a:solidFill>
                  <a:srgbClr val="002060"/>
                </a:solidFill>
              </a:rPr>
              <a:t>макроконстант</a:t>
            </a:r>
            <a:r>
              <a:rPr lang="ru-RU" sz="1400" b="1" dirty="0">
                <a:solidFill>
                  <a:srgbClr val="002060"/>
                </a:solidFill>
              </a:rPr>
              <a:t>, подготовленных с помощью ячеечных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199831828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259632" y="1484784"/>
            <a:ext cx="6553200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Спасибо за внимание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!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0445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DF757C-24E0-411E-BB5B-C44F94CD127D}" type="slidenum">
              <a:rPr lang="ru-RU" altLang="ru-RU"/>
              <a:pPr/>
              <a:t>18</a:t>
            </a:fld>
            <a:endParaRPr lang="ru-RU" altLang="ru-RU"/>
          </a:p>
        </p:txBody>
      </p:sp>
      <p:pic>
        <p:nvPicPr>
          <p:cNvPr id="13" name="Picture 15" descr="http://wiki.mephist.ru/images/6/6d/Ka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00" y="98947"/>
            <a:ext cx="990000" cy="967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31D77F-E727-416A-BEEE-C7C9F2ADED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8078F-FF28-473F-8E99-4865426EABBD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9C21BA0-F5E7-434C-BBC2-D7BD8F76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pPr algn="ctr">
              <a:defRPr/>
            </a:pPr>
            <a:r>
              <a:rPr lang="ru-RU" altLang="ru-RU" dirty="0"/>
              <a:t>Высокотемпературные газоохлаждаемые реакторы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08136" y="1196752"/>
            <a:ext cx="858434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000" b="1" dirty="0">
                <a:cs typeface="Times New Roman" pitchFamily="18" charset="0"/>
              </a:rPr>
              <a:t>Преимущества:</a:t>
            </a:r>
          </a:p>
          <a:p>
            <a:pPr marL="285750" indent="-285750" algn="just">
              <a:buFontTx/>
              <a:buChar char="-"/>
            </a:pPr>
            <a:r>
              <a:rPr lang="ru-RU" altLang="ru-RU" sz="2000" dirty="0">
                <a:cs typeface="Times New Roman" pitchFamily="18" charset="0"/>
              </a:rPr>
              <a:t>Высокий КПД (</a:t>
            </a:r>
            <a:r>
              <a:rPr lang="ru-RU" altLang="ru-RU" sz="2000" b="1" dirty="0">
                <a:cs typeface="Times New Roman" pitchFamily="18" charset="0"/>
              </a:rPr>
              <a:t>50%</a:t>
            </a:r>
            <a:r>
              <a:rPr lang="ru-RU" altLang="ru-RU" sz="2000" dirty="0">
                <a:cs typeface="Times New Roman" pitchFamily="18" charset="0"/>
              </a:rPr>
              <a:t>)</a:t>
            </a:r>
          </a:p>
          <a:p>
            <a:pPr marL="285750" indent="-285750" algn="just">
              <a:buFontTx/>
              <a:buChar char="-"/>
            </a:pPr>
            <a:endParaRPr lang="ru-RU" altLang="ru-RU" sz="2000" dirty="0"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altLang="ru-RU" sz="2000" dirty="0">
                <a:cs typeface="Times New Roman" pitchFamily="18" charset="0"/>
              </a:rPr>
              <a:t>Высокая температура теплоносителя на выходе из аз, позволяющая расширить область применения данных реакторов</a:t>
            </a:r>
          </a:p>
          <a:p>
            <a:pPr marL="285750" indent="-285750" algn="just">
              <a:buFontTx/>
              <a:buChar char="-"/>
            </a:pPr>
            <a:endParaRPr lang="ru-RU" altLang="ru-RU" sz="2000" dirty="0"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altLang="ru-RU" sz="2000" dirty="0">
                <a:cs typeface="Times New Roman" pitchFamily="18" charset="0"/>
              </a:rPr>
              <a:t>Повышенная безопасность, благодаря использованию инертного теплоносителя гелия и топлива в виде </a:t>
            </a:r>
            <a:r>
              <a:rPr lang="ru-RU" altLang="ru-RU" sz="2000" dirty="0" err="1">
                <a:cs typeface="Times New Roman" pitchFamily="18" charset="0"/>
              </a:rPr>
              <a:t>микротвэлов</a:t>
            </a:r>
            <a:endParaRPr lang="ru-RU" altLang="ru-RU" sz="2000" dirty="0">
              <a:cs typeface="Times New Roman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08136" y="3851176"/>
            <a:ext cx="858434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000" b="1" dirty="0">
                <a:cs typeface="Times New Roman" pitchFamily="18" charset="0"/>
              </a:rPr>
              <a:t>Особенности:</a:t>
            </a:r>
          </a:p>
          <a:p>
            <a:pPr marL="285750" indent="-285750" algn="just">
              <a:buFontTx/>
              <a:buChar char="-"/>
            </a:pPr>
            <a:r>
              <a:rPr lang="ru-RU" sz="2000" dirty="0"/>
              <a:t>двойная гетерогенность размещения топлива в активной зоне</a:t>
            </a:r>
          </a:p>
          <a:p>
            <a:pPr marL="285750" indent="-285750" algn="just">
              <a:buFontTx/>
              <a:buChar char="-"/>
            </a:pPr>
            <a:endParaRPr lang="ru-RU" sz="2000" dirty="0"/>
          </a:p>
          <a:p>
            <a:pPr marL="285750" indent="-285750" algn="just">
              <a:buFontTx/>
              <a:buChar char="-"/>
            </a:pPr>
            <a:r>
              <a:rPr lang="ru-RU" sz="2000" dirty="0"/>
              <a:t>большое отношение высоты активной зоны к ее диаметру</a:t>
            </a:r>
          </a:p>
          <a:p>
            <a:pPr marL="285750" indent="-285750" algn="just">
              <a:buFontTx/>
              <a:buChar char="-"/>
            </a:pPr>
            <a:endParaRPr lang="ru-RU" sz="2000" dirty="0"/>
          </a:p>
          <a:p>
            <a:pPr marL="285750" indent="-285750" algn="just">
              <a:buFontTx/>
              <a:buChar char="-"/>
            </a:pPr>
            <a:r>
              <a:rPr lang="ru-RU" sz="2000" dirty="0"/>
              <a:t>кольцевая активная зона, характеризующаяся высокой радиальной неравномерностью </a:t>
            </a:r>
            <a:r>
              <a:rPr lang="ru-RU" sz="2000" dirty="0" err="1"/>
              <a:t>энергораспределения</a:t>
            </a:r>
            <a:endParaRPr lang="ru-RU" altLang="ru-RU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90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31D77F-E727-416A-BEEE-C7C9F2ADED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8078F-FF28-473F-8E99-4865426EABBD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9C21BA0-F5E7-434C-BBC2-D7BD8F76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pPr algn="ctr">
              <a:defRPr/>
            </a:pPr>
            <a:r>
              <a:rPr lang="ru-RU" altLang="ru-RU" dirty="0"/>
              <a:t>Критический стенд АСТРА</a:t>
            </a:r>
          </a:p>
        </p:txBody>
      </p:sp>
      <p:pic>
        <p:nvPicPr>
          <p:cNvPr id="5" name="Рисунок 3" descr="Photo2-1"/>
          <p:cNvPicPr>
            <a:picLocks noChangeAspect="1" noChangeArrowheads="1"/>
          </p:cNvPicPr>
          <p:nvPr/>
        </p:nvPicPr>
        <p:blipFill>
          <a:blip r:embed="rId2">
            <a:lum bright="18000" contrast="12000"/>
          </a:blip>
          <a:srcRect/>
          <a:stretch>
            <a:fillRect/>
          </a:stretch>
        </p:blipFill>
        <p:spPr bwMode="auto">
          <a:xfrm>
            <a:off x="304456" y="1484784"/>
            <a:ext cx="4843607" cy="363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436096" y="1274279"/>
            <a:ext cx="3384376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altLang="ru-RU" b="1" i="1" dirty="0">
                <a:solidFill>
                  <a:srgbClr val="0070C0"/>
                </a:solidFill>
                <a:cs typeface="Times New Roman" pitchFamily="18" charset="0"/>
              </a:rPr>
              <a:t>1 – боковой графитовый отражатель с верхними крышками; </a:t>
            </a:r>
          </a:p>
          <a:p>
            <a:br>
              <a:rPr lang="ru-RU" altLang="ru-RU" b="1" i="1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altLang="ru-RU" b="1" i="1" dirty="0">
                <a:solidFill>
                  <a:srgbClr val="0070C0"/>
                </a:solidFill>
                <a:cs typeface="Times New Roman" pitchFamily="18" charset="0"/>
              </a:rPr>
              <a:t>2 – кольцевая активная зона;</a:t>
            </a:r>
          </a:p>
          <a:p>
            <a:br>
              <a:rPr lang="ru-RU" altLang="ru-RU" b="1" i="1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altLang="ru-RU" b="1" i="1" dirty="0">
                <a:solidFill>
                  <a:srgbClr val="0070C0"/>
                </a:solidFill>
                <a:cs typeface="Times New Roman" pitchFamily="18" charset="0"/>
              </a:rPr>
              <a:t>3 – внутренний </a:t>
            </a:r>
            <a:r>
              <a:rPr lang="ru-RU" altLang="ru-RU" b="1" i="1" dirty="0" err="1">
                <a:solidFill>
                  <a:srgbClr val="0070C0"/>
                </a:solidFill>
                <a:cs typeface="Times New Roman" pitchFamily="18" charset="0"/>
              </a:rPr>
              <a:t>отража-тель</a:t>
            </a:r>
            <a:r>
              <a:rPr lang="ru-RU" altLang="ru-RU" b="1" i="1" dirty="0">
                <a:solidFill>
                  <a:srgbClr val="0070C0"/>
                </a:solidFill>
                <a:cs typeface="Times New Roman" pitchFamily="18" charset="0"/>
              </a:rPr>
              <a:t> из графитовых блоков; </a:t>
            </a:r>
          </a:p>
          <a:p>
            <a:br>
              <a:rPr lang="ru-RU" altLang="ru-RU" b="1" i="1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altLang="ru-RU" b="1" i="1" dirty="0">
                <a:solidFill>
                  <a:srgbClr val="0070C0"/>
                </a:solidFill>
                <a:cs typeface="Times New Roman" pitchFamily="18" charset="0"/>
              </a:rPr>
              <a:t>4 – канал для </a:t>
            </a:r>
            <a:r>
              <a:rPr lang="ru-RU" altLang="ru-RU" b="1" i="1" dirty="0" err="1">
                <a:solidFill>
                  <a:srgbClr val="0070C0"/>
                </a:solidFill>
                <a:cs typeface="Times New Roman" pitchFamily="18" charset="0"/>
              </a:rPr>
              <a:t>регули-рующего</a:t>
            </a:r>
            <a:r>
              <a:rPr lang="ru-RU" altLang="ru-RU" b="1" i="1" dirty="0">
                <a:solidFill>
                  <a:srgbClr val="0070C0"/>
                </a:solidFill>
                <a:cs typeface="Times New Roman" pitchFamily="18" charset="0"/>
              </a:rPr>
              <a:t> стержня КО7;</a:t>
            </a:r>
          </a:p>
          <a:p>
            <a:br>
              <a:rPr lang="ru-RU" altLang="ru-RU" b="1" i="1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altLang="ru-RU" b="1" i="1" dirty="0">
                <a:solidFill>
                  <a:srgbClr val="0070C0"/>
                </a:solidFill>
                <a:cs typeface="Times New Roman" pitchFamily="18" charset="0"/>
              </a:rPr>
              <a:t>5 – стержень аварийной защиты АЗ.</a:t>
            </a:r>
            <a:endParaRPr lang="ru-RU" altLang="ru-RU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80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028A28-B667-4159-8979-D51FE4B8FE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8078F-FF28-473F-8E99-4865426EABBD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3C5568-A462-4AF2-AA66-6BE05811A0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" y="4759704"/>
            <a:ext cx="1149744" cy="13330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462E41-9B93-4280-ABE4-D128473C2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61" y="4759704"/>
            <a:ext cx="1149744" cy="13330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4CD1C3-1133-4C81-814F-F7BF474C42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26" y="4759704"/>
            <a:ext cx="1149745" cy="13330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8B6747-6ED4-484C-9F17-E2C6BA7FC2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92" y="4759704"/>
            <a:ext cx="1149744" cy="13330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58EA72-959B-4CF8-BA31-FCE5D32498F4}"/>
              </a:ext>
            </a:extLst>
          </p:cNvPr>
          <p:cNvSpPr txBox="1"/>
          <p:nvPr/>
        </p:nvSpPr>
        <p:spPr>
          <a:xfrm>
            <a:off x="135571" y="1287875"/>
            <a:ext cx="4413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1 серия</a:t>
            </a:r>
            <a:r>
              <a:rPr lang="ru-RU" dirty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5 конфигураций с использованием НПС во внутреннем отражателе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C85457-1766-4EAF-B1AA-08C67BF0DD96}"/>
              </a:ext>
            </a:extLst>
          </p:cNvPr>
          <p:cNvSpPr txBox="1"/>
          <p:nvPr/>
        </p:nvSpPr>
        <p:spPr>
          <a:xfrm>
            <a:off x="135571" y="2302466"/>
            <a:ext cx="4040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А серия</a:t>
            </a:r>
            <a:r>
              <a:rPr lang="ru-RU" dirty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en-US" dirty="0">
                <a:solidFill>
                  <a:srgbClr val="002060"/>
                </a:solidFill>
              </a:rPr>
              <a:t>7</a:t>
            </a:r>
            <a:r>
              <a:rPr lang="ru-RU" dirty="0">
                <a:solidFill>
                  <a:srgbClr val="002060"/>
                </a:solidFill>
              </a:rPr>
              <a:t> конфигураций с использованием ППЭ  на границе ВО и АЗ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341E9A-109C-4370-8956-6C9269CE57DD}"/>
              </a:ext>
            </a:extLst>
          </p:cNvPr>
          <p:cNvSpPr txBox="1"/>
          <p:nvPr/>
        </p:nvSpPr>
        <p:spPr>
          <a:xfrm>
            <a:off x="135571" y="3336261"/>
            <a:ext cx="4773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b="1" dirty="0">
                <a:solidFill>
                  <a:srgbClr val="002060"/>
                </a:solidFill>
              </a:rPr>
              <a:t>B</a:t>
            </a:r>
            <a:r>
              <a:rPr lang="ru-RU" b="1" dirty="0">
                <a:solidFill>
                  <a:srgbClr val="002060"/>
                </a:solidFill>
              </a:rPr>
              <a:t> серия</a:t>
            </a:r>
            <a:r>
              <a:rPr lang="ru-RU" dirty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en-US" dirty="0">
                <a:solidFill>
                  <a:srgbClr val="002060"/>
                </a:solidFill>
              </a:rPr>
              <a:t>8</a:t>
            </a:r>
            <a:r>
              <a:rPr lang="ru-RU" dirty="0">
                <a:solidFill>
                  <a:srgbClr val="002060"/>
                </a:solidFill>
              </a:rPr>
              <a:t> конфигураций с использованием ППЭ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на границе АЗ и БО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A32924C-F42E-4CAB-8DC3-0E3BB477F7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45861" y="1287875"/>
            <a:ext cx="3852443" cy="4574044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altLang="ru-RU" sz="2000" dirty="0"/>
              <a:t>Проводимые эксперименты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2000" dirty="0"/>
              <a:t>Стационарные: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000" dirty="0"/>
              <a:t>Критические эксперименты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000" dirty="0"/>
              <a:t>Измерения распределений скоростей реакций деления</a:t>
            </a:r>
            <a:endParaRPr lang="en-US" altLang="ru-RU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000" dirty="0"/>
              <a:t>Определение</a:t>
            </a:r>
            <a:r>
              <a:rPr lang="en-US" altLang="ru-RU" sz="2000" dirty="0"/>
              <a:t>e</a:t>
            </a:r>
            <a:r>
              <a:rPr lang="ru-RU" altLang="ru-RU" sz="2000" dirty="0"/>
              <a:t> характеристик органов регулирования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ru-RU" sz="2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2000" dirty="0"/>
              <a:t>Нестационарные: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000" dirty="0"/>
              <a:t>Измерение параметров нейтронной кинетики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EF35A8A1-A08B-498C-8AE3-0F2B060A5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624" y="332656"/>
            <a:ext cx="6579840" cy="764704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/>
              <a:t>Экспериментальные исследования</a:t>
            </a:r>
            <a:endParaRPr lang="ru-RU" altLang="ru-RU" sz="4000" dirty="0"/>
          </a:p>
        </p:txBody>
      </p:sp>
    </p:spTree>
    <p:extLst>
      <p:ext uri="{BB962C8B-B14F-4D97-AF65-F5344CB8AC3E}">
        <p14:creationId xmlns:p14="http://schemas.microsoft.com/office/powerpoint/2010/main" val="11941157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31D77F-E727-416A-BEEE-C7C9F2ADED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8078F-FF28-473F-8E99-4865426EABBD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EA8EF96-37C2-41C8-9ACE-7DD9879355E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1520" y="1350857"/>
            <a:ext cx="8497888" cy="344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800" dirty="0"/>
              <a:t>Возможность проведения гомогенизации в реакторном расчете, в модельных задачах, </a:t>
            </a:r>
            <a:r>
              <a:rPr lang="ru-RU" altLang="ru-RU" sz="1800" dirty="0" err="1"/>
              <a:t>полиячейках</a:t>
            </a:r>
            <a:r>
              <a:rPr lang="ru-RU" altLang="ru-RU" sz="1800" dirty="0"/>
              <a:t> или в закрытой ячейке с учетом или без учета утечки</a:t>
            </a:r>
          </a:p>
          <a:p>
            <a:pPr eaLnBrk="1" hangingPunct="1">
              <a:lnSpc>
                <a:spcPct val="80000"/>
              </a:lnSpc>
            </a:pPr>
            <a:endParaRPr lang="en-US" altLang="ru-RU" sz="1800" dirty="0"/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/>
              <a:t>Необходимо выбрать для каждого элемента активной зоны и отражателя один из вышеперечисленных способов гомогенизации, обеспечивающий приемлемую погрешность</a:t>
            </a:r>
            <a:r>
              <a:rPr lang="en-US" altLang="ru-RU" sz="1800" dirty="0"/>
              <a:t>.</a:t>
            </a:r>
            <a:r>
              <a:rPr lang="ru-RU" altLang="ru-RU" sz="1800" dirty="0"/>
              <a:t> Эта погрешность оценивается путем сравнения результатов реакторного диффузионного и М-К расчета</a:t>
            </a:r>
          </a:p>
          <a:p>
            <a:pPr eaLnBrk="1" hangingPunct="1">
              <a:lnSpc>
                <a:spcPct val="80000"/>
              </a:lnSpc>
            </a:pPr>
            <a:endParaRPr lang="en-US" altLang="ru-RU" sz="1800" dirty="0"/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/>
              <a:t>Разные методы подготовки коэффициентов  диффузии:</a:t>
            </a:r>
            <a:br>
              <a:rPr lang="ru-RU" altLang="ru-RU" sz="1800" dirty="0"/>
            </a:br>
            <a:r>
              <a:rPr lang="ru-RU" altLang="ru-RU" sz="1800" dirty="0"/>
              <a:t>- диффузионно-транспортное приближение</a:t>
            </a:r>
            <a:r>
              <a:rPr lang="en-US" altLang="ru-RU" sz="1800" dirty="0"/>
              <a:t> </a:t>
            </a:r>
            <a:r>
              <a:rPr lang="ru-RU" altLang="ru-RU" sz="1800" dirty="0"/>
              <a:t>(</a:t>
            </a:r>
            <a:r>
              <a:rPr lang="en-US" altLang="ru-RU" sz="1800" dirty="0"/>
              <a:t>Serpent)</a:t>
            </a:r>
            <a:br>
              <a:rPr lang="en-US" altLang="ru-RU" sz="1800" dirty="0"/>
            </a:br>
            <a:r>
              <a:rPr lang="en-US" altLang="ru-RU" sz="1800" dirty="0"/>
              <a:t>- B1-  </a:t>
            </a:r>
            <a:r>
              <a:rPr lang="ru-RU" altLang="ru-RU" sz="1800" dirty="0"/>
              <a:t>приближение (</a:t>
            </a:r>
            <a:r>
              <a:rPr lang="en-US" altLang="ru-RU" sz="1800" dirty="0"/>
              <a:t>Serpent)</a:t>
            </a:r>
            <a:br>
              <a:rPr lang="ru-RU" altLang="ru-RU" sz="1800" dirty="0"/>
            </a:br>
            <a:r>
              <a:rPr lang="ru-RU" altLang="ru-RU" sz="1800" dirty="0"/>
              <a:t>- по среднему квадрату смещения нейтронов от точки рождения до точки поглощения или смены энергетической группы (</a:t>
            </a:r>
            <a:r>
              <a:rPr lang="en-US" altLang="ru-RU" sz="1800" dirty="0"/>
              <a:t>Serpent</a:t>
            </a:r>
            <a:r>
              <a:rPr lang="ru-RU" altLang="ru-RU" sz="1800" dirty="0"/>
              <a:t> и </a:t>
            </a:r>
            <a:r>
              <a:rPr lang="en-US" altLang="ru-RU" sz="1800" dirty="0"/>
              <a:t>MCU)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A8F4DC-C10B-4D68-97C5-49AAA2FB6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56" y="4941233"/>
            <a:ext cx="84978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ru-RU" altLang="ru-RU" sz="2000" b="1" dirty="0">
                <a:solidFill>
                  <a:srgbClr val="002060"/>
                </a:solidFill>
              </a:rPr>
              <a:t>Разработка методики подготовки </a:t>
            </a:r>
            <a:r>
              <a:rPr lang="ru-RU" altLang="ru-RU" sz="2000" b="1" dirty="0" err="1">
                <a:solidFill>
                  <a:srgbClr val="002060"/>
                </a:solidFill>
              </a:rPr>
              <a:t>макроконстант</a:t>
            </a:r>
            <a:r>
              <a:rPr lang="ru-RU" altLang="ru-RU" sz="2000" b="1" dirty="0">
                <a:solidFill>
                  <a:srgbClr val="002060"/>
                </a:solidFill>
              </a:rPr>
              <a:t> с помощью М-К программы  состоит в выборе моделей и способов гомогенизации для топливных и </a:t>
            </a:r>
            <a:r>
              <a:rPr lang="ru-RU" altLang="ru-RU" sz="2000" b="1" dirty="0" err="1">
                <a:solidFill>
                  <a:srgbClr val="002060"/>
                </a:solidFill>
              </a:rPr>
              <a:t>нетопливных</a:t>
            </a:r>
            <a:r>
              <a:rPr lang="ru-RU" altLang="ru-RU" sz="2000" b="1" dirty="0">
                <a:solidFill>
                  <a:srgbClr val="002060"/>
                </a:solidFill>
              </a:rPr>
              <a:t> элементом исследуемого реактора.</a:t>
            </a:r>
            <a:endParaRPr lang="en-US" alt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9C21BA0-F5E7-434C-BBC2-D7BD8F76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pPr algn="ctr">
              <a:defRPr/>
            </a:pPr>
            <a:r>
              <a:rPr lang="ru-RU" altLang="ru-RU" dirty="0"/>
              <a:t>Подготовка </a:t>
            </a:r>
            <a:r>
              <a:rPr lang="ru-RU" altLang="ru-RU" dirty="0" err="1"/>
              <a:t>макросечений</a:t>
            </a:r>
            <a:r>
              <a:rPr lang="ru-RU" altLang="ru-RU" dirty="0"/>
              <a:t> с помощью М-К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34728931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04A9C7-99B7-48C5-93BC-E452CA0478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8078F-FF28-473F-8E99-4865426EABBD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6E25A27-CA28-4221-A827-A7EC5AFC327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79512" y="1650317"/>
            <a:ext cx="84978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Возможность проведения гомогенизации  как в закрытой ячейке, так и в  реакторном расчете.</a:t>
            </a:r>
            <a:endParaRPr lang="en-US" altLang="ru-RU" sz="1600" dirty="0"/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Применимо для топливных и </a:t>
            </a:r>
            <a:r>
              <a:rPr lang="ru-RU" altLang="ru-RU" sz="1600" dirty="0" err="1"/>
              <a:t>нетопливных</a:t>
            </a:r>
            <a:r>
              <a:rPr lang="ru-RU" altLang="ru-RU" sz="1600" dirty="0"/>
              <a:t> областей</a:t>
            </a:r>
            <a:r>
              <a:rPr lang="en-US" altLang="ru-RU" sz="16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Большая погрешность за счет приближенного учета анизотропии (важно для </a:t>
            </a:r>
            <a:r>
              <a:rPr lang="ru-RU" altLang="ru-RU" sz="1600" dirty="0" err="1"/>
              <a:t>легководных</a:t>
            </a:r>
            <a:r>
              <a:rPr lang="ru-RU" altLang="ru-RU" sz="1600" dirty="0"/>
              <a:t> систем малого размера).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Применение поправки для транспортного сечения водорода ( </a:t>
            </a:r>
            <a:r>
              <a:rPr lang="en-US" altLang="ru-RU" sz="1600" dirty="0"/>
              <a:t>TRC option </a:t>
            </a:r>
            <a:r>
              <a:rPr lang="ru-RU" altLang="ru-RU" sz="1600" dirty="0"/>
              <a:t>в </a:t>
            </a:r>
            <a:r>
              <a:rPr lang="en-US" altLang="ru-RU" sz="1600" dirty="0"/>
              <a:t>Serpent</a:t>
            </a:r>
            <a:r>
              <a:rPr lang="ru-RU" altLang="ru-RU" sz="1600" dirty="0"/>
              <a:t>) позволяет уменьшить погрешность за счет приближенного учета анизотропии.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 Отсутствует возможность готовить анизотропные коэффициенты диффузии ( в </a:t>
            </a:r>
            <a:r>
              <a:rPr lang="en-US" altLang="ru-RU" sz="1600" dirty="0"/>
              <a:t>Serpent</a:t>
            </a:r>
            <a:r>
              <a:rPr lang="ru-RU" altLang="ru-RU" sz="1600" dirty="0"/>
              <a:t>).</a:t>
            </a:r>
            <a:endParaRPr lang="en-US" altLang="ru-RU" sz="1600" dirty="0"/>
          </a:p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5A948AD-7D8E-4D66-AB06-BC5C6B6A2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666541"/>
            <a:ext cx="26282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002060"/>
                </a:solidFill>
              </a:rPr>
              <a:t>B1- </a:t>
            </a:r>
            <a:r>
              <a:rPr lang="ru-RU" altLang="ru-RU" b="1" dirty="0">
                <a:solidFill>
                  <a:srgbClr val="002060"/>
                </a:solidFill>
              </a:rPr>
              <a:t>приближение</a:t>
            </a:r>
            <a:endParaRPr lang="en-US" altLang="ru-RU" b="1" dirty="0">
              <a:solidFill>
                <a:srgbClr val="002060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98412C8-31A8-4AE7-AE57-0D039E1F3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540" y="1290277"/>
            <a:ext cx="51845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Диффузионно-транспортное приближение</a:t>
            </a:r>
            <a:endParaRPr lang="en-US" altLang="ru-RU" b="1" dirty="0">
              <a:solidFill>
                <a:srgbClr val="00206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445685A-0F7A-4358-8310-D2D5447B5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16" y="3990577"/>
            <a:ext cx="849788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Позволяет получить коэффициенты диффузии более корректно учитывающие утечку, чем диффузионно-транспортное приближение.</a:t>
            </a:r>
            <a:endParaRPr lang="en-US" altLang="ru-RU" sz="1600" dirty="0"/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Применимо только для топливных областей</a:t>
            </a:r>
            <a:r>
              <a:rPr lang="en-US" altLang="ru-RU" sz="1600" dirty="0"/>
              <a:t>.</a:t>
            </a:r>
            <a:endParaRPr lang="ru-RU" altLang="ru-RU" sz="16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C9835DB-EAD0-436B-8632-B9C7ACD4F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32" y="4782665"/>
            <a:ext cx="55086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По среднему квадрату смещения нейтронов</a:t>
            </a:r>
            <a:endParaRPr lang="en-US" altLang="ru-RU" b="1" dirty="0">
              <a:solidFill>
                <a:srgbClr val="00206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96FB426-C406-43E1-9A17-30497E4B4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16" y="5142705"/>
            <a:ext cx="8497888" cy="133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Позволяет корректно учитывать анизотропию рассеяния.</a:t>
            </a:r>
            <a:endParaRPr lang="en-US" altLang="ru-RU" sz="1600" dirty="0"/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Позволяет готовить анизотропные коэффициенты диффузии.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В </a:t>
            </a:r>
            <a:r>
              <a:rPr lang="en-US" altLang="ru-RU" sz="1600" dirty="0"/>
              <a:t>Serpent </a:t>
            </a:r>
            <a:r>
              <a:rPr lang="ru-RU" altLang="ru-RU" sz="1600" dirty="0"/>
              <a:t> работает только для бесконечной среды</a:t>
            </a:r>
            <a:r>
              <a:rPr lang="en-US" altLang="ru-RU" sz="1600" dirty="0"/>
              <a:t>.</a:t>
            </a:r>
            <a:endParaRPr lang="ru-RU" altLang="ru-RU" sz="1600" dirty="0"/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В </a:t>
            </a:r>
            <a:r>
              <a:rPr lang="en-US" altLang="ru-RU" sz="1600" dirty="0"/>
              <a:t>MCU</a:t>
            </a:r>
            <a:r>
              <a:rPr lang="ru-RU" altLang="ru-RU" sz="1600" dirty="0"/>
              <a:t> может работать для отдельных конечных областей, однако в некоторых случаях (тонкие зоны, области с полостями) дает неадекватные результаты.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625707F-C69F-45B2-A42B-51D3ACB0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pPr eaLnBrk="1" hangingPunct="1"/>
            <a:r>
              <a:rPr lang="ru-RU" altLang="ru-RU" dirty="0"/>
              <a:t>Методы подготовки коэффициентов  диффузии в </a:t>
            </a:r>
            <a:r>
              <a:rPr lang="en-US" altLang="ru-RU" dirty="0"/>
              <a:t>Serpent </a:t>
            </a:r>
            <a:r>
              <a:rPr lang="ru-RU" altLang="ru-RU" dirty="0"/>
              <a:t> и </a:t>
            </a:r>
            <a:r>
              <a:rPr lang="en-US" altLang="ru-RU" dirty="0"/>
              <a:t>MCU</a:t>
            </a:r>
            <a:endParaRPr lang="en-GB" altLang="ru-RU" dirty="0"/>
          </a:p>
        </p:txBody>
      </p:sp>
    </p:spTree>
    <p:extLst>
      <p:ext uri="{BB962C8B-B14F-4D97-AF65-F5344CB8AC3E}">
        <p14:creationId xmlns:p14="http://schemas.microsoft.com/office/powerpoint/2010/main" val="68480422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D4AABD-54E7-47B8-B012-1B72AF88C8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8078F-FF28-473F-8E99-4865426EABBD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4B06AA-05A6-4C3A-A9FE-CE39DEFFD1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88" y="1240688"/>
            <a:ext cx="1306485" cy="15600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439F1-FC53-456C-AF5F-B72765984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9" y="1240688"/>
            <a:ext cx="1560068" cy="15600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6E6E89-01D5-4BF5-9B1E-34F54F20F2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31" y="3073215"/>
            <a:ext cx="1543134" cy="15431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D696B4-EB6C-4514-95A1-5F774AA630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87" y="2996197"/>
            <a:ext cx="1306485" cy="1549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2C5B4B-76CD-450A-8E26-E1889AC0ED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8" y="4788344"/>
            <a:ext cx="1538469" cy="15384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F60158-EF11-4D56-B795-016EEA9A23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86" y="4788344"/>
            <a:ext cx="1306485" cy="1588276"/>
          </a:xfrm>
          <a:prstGeom prst="rect">
            <a:avLst/>
          </a:prstGeom>
        </p:spPr>
      </p:pic>
      <p:pic>
        <p:nvPicPr>
          <p:cNvPr id="11" name="Рисунок 62">
            <a:extLst>
              <a:ext uri="{FF2B5EF4-FFF2-40B4-BE49-F238E27FC236}">
                <a16:creationId xmlns:a16="http://schemas.microsoft.com/office/drawing/2014/main" id="{BE31A85A-B50B-4A1B-8414-61D173E7E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0" t="5092" r="17130" b="15742"/>
          <a:stretch>
            <a:fillRect/>
          </a:stretch>
        </p:blipFill>
        <p:spPr bwMode="auto">
          <a:xfrm>
            <a:off x="7380312" y="1347845"/>
            <a:ext cx="1440160" cy="174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61">
            <a:extLst>
              <a:ext uri="{FF2B5EF4-FFF2-40B4-BE49-F238E27FC236}">
                <a16:creationId xmlns:a16="http://schemas.microsoft.com/office/drawing/2014/main" id="{09F22193-A894-426B-B27C-665E27B60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1" t="17513" r="17052" b="17511"/>
          <a:stretch>
            <a:fillRect/>
          </a:stretch>
        </p:blipFill>
        <p:spPr bwMode="auto">
          <a:xfrm>
            <a:off x="5332424" y="1347845"/>
            <a:ext cx="1639153" cy="163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48">
            <a:extLst>
              <a:ext uri="{FF2B5EF4-FFF2-40B4-BE49-F238E27FC236}">
                <a16:creationId xmlns:a16="http://schemas.microsoft.com/office/drawing/2014/main" id="{EE672472-73AE-4F14-B8D8-0202A39B7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4869" r="16853" b="15356"/>
          <a:stretch>
            <a:fillRect/>
          </a:stretch>
        </p:blipFill>
        <p:spPr bwMode="auto">
          <a:xfrm>
            <a:off x="7380312" y="3850235"/>
            <a:ext cx="1440160" cy="173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41">
            <a:extLst>
              <a:ext uri="{FF2B5EF4-FFF2-40B4-BE49-F238E27FC236}">
                <a16:creationId xmlns:a16="http://schemas.microsoft.com/office/drawing/2014/main" id="{F2D8271C-8B03-4192-88CF-91112CA8A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17424" r="17046" b="17046"/>
          <a:stretch>
            <a:fillRect/>
          </a:stretch>
        </p:blipFill>
        <p:spPr bwMode="auto">
          <a:xfrm>
            <a:off x="5336599" y="3835641"/>
            <a:ext cx="1639153" cy="163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80B881-E48F-4F7F-98CF-6A55528FA9F4}"/>
              </a:ext>
            </a:extLst>
          </p:cNvPr>
          <p:cNvSpPr txBox="1"/>
          <p:nvPr/>
        </p:nvSpPr>
        <p:spPr>
          <a:xfrm>
            <a:off x="3398921" y="1476068"/>
            <a:ext cx="1639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Модельная задача </a:t>
            </a:r>
            <a:r>
              <a:rPr lang="ru-RU" b="1" i="1" dirty="0">
                <a:solidFill>
                  <a:srgbClr val="002060"/>
                </a:solidFill>
              </a:rPr>
              <a:t>2.1</a:t>
            </a:r>
          </a:p>
          <a:p>
            <a:pPr algn="just"/>
            <a:r>
              <a:rPr lang="en-US" dirty="0">
                <a:solidFill>
                  <a:srgbClr val="002060"/>
                </a:solidFill>
              </a:rPr>
              <a:t>H</a:t>
            </a:r>
            <a:r>
              <a:rPr lang="ru-RU" baseline="-25000" dirty="0">
                <a:solidFill>
                  <a:srgbClr val="002060"/>
                </a:solidFill>
              </a:rPr>
              <a:t>аз</a:t>
            </a:r>
            <a:r>
              <a:rPr lang="ru-RU" dirty="0">
                <a:solidFill>
                  <a:srgbClr val="002060"/>
                </a:solidFill>
              </a:rPr>
              <a:t>=</a:t>
            </a:r>
            <a:r>
              <a:rPr lang="ru-RU" b="1" dirty="0">
                <a:solidFill>
                  <a:srgbClr val="002060"/>
                </a:solidFill>
              </a:rPr>
              <a:t>178.2</a:t>
            </a:r>
            <a:r>
              <a:rPr lang="ru-RU" dirty="0">
                <a:solidFill>
                  <a:srgbClr val="002060"/>
                </a:solidFill>
              </a:rPr>
              <a:t> см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9AFAED-D261-44D4-9961-A52BE9DCFCCF}"/>
              </a:ext>
            </a:extLst>
          </p:cNvPr>
          <p:cNvSpPr txBox="1"/>
          <p:nvPr/>
        </p:nvSpPr>
        <p:spPr>
          <a:xfrm>
            <a:off x="3405078" y="3264525"/>
            <a:ext cx="1639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Модельная задача </a:t>
            </a:r>
            <a:r>
              <a:rPr lang="ru-RU" b="1" i="1" dirty="0">
                <a:solidFill>
                  <a:srgbClr val="002060"/>
                </a:solidFill>
              </a:rPr>
              <a:t>2.2</a:t>
            </a:r>
          </a:p>
          <a:p>
            <a:pPr algn="just"/>
            <a:r>
              <a:rPr lang="en-US" dirty="0">
                <a:solidFill>
                  <a:srgbClr val="002060"/>
                </a:solidFill>
              </a:rPr>
              <a:t>H</a:t>
            </a:r>
            <a:r>
              <a:rPr lang="ru-RU" baseline="-25000" dirty="0">
                <a:solidFill>
                  <a:srgbClr val="002060"/>
                </a:solidFill>
              </a:rPr>
              <a:t>аз</a:t>
            </a:r>
            <a:r>
              <a:rPr lang="ru-RU" dirty="0">
                <a:solidFill>
                  <a:srgbClr val="002060"/>
                </a:solidFill>
              </a:rPr>
              <a:t>=</a:t>
            </a:r>
            <a:r>
              <a:rPr lang="ru-RU" b="1" dirty="0">
                <a:solidFill>
                  <a:srgbClr val="002060"/>
                </a:solidFill>
              </a:rPr>
              <a:t>253</a:t>
            </a:r>
            <a:r>
              <a:rPr lang="ru-RU" dirty="0">
                <a:solidFill>
                  <a:srgbClr val="002060"/>
                </a:solidFill>
              </a:rPr>
              <a:t> см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7BB310-4260-4E0F-8EDD-0FAB5C1D5729}"/>
              </a:ext>
            </a:extLst>
          </p:cNvPr>
          <p:cNvSpPr txBox="1"/>
          <p:nvPr/>
        </p:nvSpPr>
        <p:spPr>
          <a:xfrm>
            <a:off x="3395561" y="4680415"/>
            <a:ext cx="144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Модельная задача </a:t>
            </a:r>
            <a:r>
              <a:rPr lang="ru-RU" b="1" i="1" dirty="0">
                <a:solidFill>
                  <a:srgbClr val="002060"/>
                </a:solidFill>
              </a:rPr>
              <a:t>2.3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полная высота аз (</a:t>
            </a:r>
            <a:r>
              <a:rPr lang="ru-RU" b="1" dirty="0">
                <a:solidFill>
                  <a:srgbClr val="002060"/>
                </a:solidFill>
              </a:rPr>
              <a:t>322.5</a:t>
            </a:r>
            <a:r>
              <a:rPr lang="ru-RU" dirty="0">
                <a:solidFill>
                  <a:srgbClr val="002060"/>
                </a:solidFill>
              </a:rPr>
              <a:t> см) , без ВТО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3B312-C7AF-48DC-8F44-5C93A213C05D}"/>
              </a:ext>
            </a:extLst>
          </p:cNvPr>
          <p:cNvSpPr txBox="1"/>
          <p:nvPr/>
        </p:nvSpPr>
        <p:spPr>
          <a:xfrm>
            <a:off x="5445328" y="3030602"/>
            <a:ext cx="329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Модельная задача </a:t>
            </a:r>
            <a:r>
              <a:rPr lang="ru-RU" b="1" i="1" dirty="0">
                <a:solidFill>
                  <a:srgbClr val="002060"/>
                </a:solidFill>
              </a:rPr>
              <a:t>1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без вертикальных каналов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06FA39-F602-420A-B1BC-965CB2939584}"/>
              </a:ext>
            </a:extLst>
          </p:cNvPr>
          <p:cNvSpPr txBox="1"/>
          <p:nvPr/>
        </p:nvSpPr>
        <p:spPr>
          <a:xfrm>
            <a:off x="5445328" y="5641789"/>
            <a:ext cx="329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Модельная задача </a:t>
            </a:r>
            <a:r>
              <a:rPr lang="ru-RU" b="1" i="1" dirty="0">
                <a:solidFill>
                  <a:srgbClr val="002060"/>
                </a:solidFill>
              </a:rPr>
              <a:t>2.4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полная высота, наличие ВТО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3B785214-EB4D-4F0C-88BA-BAA29F4C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7788"/>
            <a:ext cx="8352159" cy="903287"/>
          </a:xfrm>
        </p:spPr>
        <p:txBody>
          <a:bodyPr/>
          <a:lstStyle/>
          <a:p>
            <a:pPr eaLnBrk="1" hangingPunct="1"/>
            <a:r>
              <a:rPr lang="ru-RU" altLang="ru-RU" sz="2400" dirty="0"/>
              <a:t>Кросс верификация программ MCU-HTR и </a:t>
            </a:r>
            <a:r>
              <a:rPr lang="ru-RU" altLang="ru-RU" sz="2400" dirty="0" err="1"/>
              <a:t>Serpent</a:t>
            </a:r>
            <a:r>
              <a:rPr lang="ru-RU" altLang="ru-RU" sz="2400" dirty="0"/>
              <a:t> применительно к системам ВТГР с использованием модельных задач</a:t>
            </a:r>
            <a:endParaRPr lang="en-GB" altLang="ru-RU" sz="2400" dirty="0"/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6C9D1E1C-1943-4FC5-90A7-677B446605E3}"/>
              </a:ext>
            </a:extLst>
          </p:cNvPr>
          <p:cNvCxnSpPr/>
          <p:nvPr/>
        </p:nvCxnSpPr>
        <p:spPr>
          <a:xfrm>
            <a:off x="2915816" y="2060848"/>
            <a:ext cx="0" cy="5760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A47B012D-5A98-46B7-AF6A-254C52BD296A}"/>
              </a:ext>
            </a:extLst>
          </p:cNvPr>
          <p:cNvCxnSpPr>
            <a:cxnSpLocks/>
          </p:cNvCxnSpPr>
          <p:nvPr/>
        </p:nvCxnSpPr>
        <p:spPr>
          <a:xfrm>
            <a:off x="2910597" y="3573016"/>
            <a:ext cx="0" cy="8386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8367D4E2-2446-4B18-9E4E-81DC977DE377}"/>
              </a:ext>
            </a:extLst>
          </p:cNvPr>
          <p:cNvCxnSpPr>
            <a:cxnSpLocks/>
          </p:cNvCxnSpPr>
          <p:nvPr/>
        </p:nvCxnSpPr>
        <p:spPr>
          <a:xfrm>
            <a:off x="2910597" y="5157192"/>
            <a:ext cx="0" cy="1080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3301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8078F-FF28-473F-8E99-4865426EABBD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5A948AD-7D8E-4D66-AB06-BC5C6B6A2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1504103"/>
            <a:ext cx="38884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</a:rPr>
              <a:t>Коэффициент размножения</a:t>
            </a:r>
            <a:endParaRPr lang="en-US" altLang="ru-RU" sz="2000" b="1" dirty="0">
              <a:solidFill>
                <a:srgbClr val="002060"/>
              </a:solidFill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AB80B6E6-844D-4B3F-A1DC-D0FDF66FF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7788"/>
            <a:ext cx="8352159" cy="903287"/>
          </a:xfrm>
        </p:spPr>
        <p:txBody>
          <a:bodyPr/>
          <a:lstStyle/>
          <a:p>
            <a:pPr eaLnBrk="1" hangingPunct="1"/>
            <a:r>
              <a:rPr lang="ru-RU" altLang="ru-RU" sz="2400" dirty="0"/>
              <a:t>Кросс верификация программ MCU-HTR и </a:t>
            </a:r>
            <a:r>
              <a:rPr lang="ru-RU" altLang="ru-RU" sz="2400" dirty="0" err="1"/>
              <a:t>Serpent</a:t>
            </a:r>
            <a:r>
              <a:rPr lang="ru-RU" altLang="ru-RU" sz="2400" dirty="0"/>
              <a:t> применительно к системам ВТГР с </a:t>
            </a:r>
            <a:r>
              <a:rPr lang="ru-RU" altLang="ru-RU" sz="2400" dirty="0" err="1"/>
              <a:t>использванием</a:t>
            </a:r>
            <a:r>
              <a:rPr lang="ru-RU" altLang="ru-RU" sz="2400" dirty="0"/>
              <a:t> модельных задач</a:t>
            </a:r>
            <a:endParaRPr lang="en-GB" altLang="ru-RU" sz="2400" dirty="0"/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D4DA478F-B17F-4EC7-8B2D-B5FA07D34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0293"/>
              </p:ext>
            </p:extLst>
          </p:nvPr>
        </p:nvGraphicFramePr>
        <p:xfrm>
          <a:off x="1800076" y="2118889"/>
          <a:ext cx="5688631" cy="3191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557">
                  <a:extLst>
                    <a:ext uri="{9D8B030D-6E8A-4147-A177-3AD203B41FA5}">
                      <a16:colId xmlns:a16="http://schemas.microsoft.com/office/drawing/2014/main" val="4284764672"/>
                    </a:ext>
                  </a:extLst>
                </a:gridCol>
                <a:gridCol w="729896">
                  <a:extLst>
                    <a:ext uri="{9D8B030D-6E8A-4147-A177-3AD203B41FA5}">
                      <a16:colId xmlns:a16="http://schemas.microsoft.com/office/drawing/2014/main" val="1718130392"/>
                    </a:ext>
                  </a:extLst>
                </a:gridCol>
                <a:gridCol w="1137726">
                  <a:extLst>
                    <a:ext uri="{9D8B030D-6E8A-4147-A177-3AD203B41FA5}">
                      <a16:colId xmlns:a16="http://schemas.microsoft.com/office/drawing/2014/main" val="1619944292"/>
                    </a:ext>
                  </a:extLst>
                </a:gridCol>
                <a:gridCol w="1137726">
                  <a:extLst>
                    <a:ext uri="{9D8B030D-6E8A-4147-A177-3AD203B41FA5}">
                      <a16:colId xmlns:a16="http://schemas.microsoft.com/office/drawing/2014/main" val="2098015349"/>
                    </a:ext>
                  </a:extLst>
                </a:gridCol>
                <a:gridCol w="1137726">
                  <a:extLst>
                    <a:ext uri="{9D8B030D-6E8A-4147-A177-3AD203B41FA5}">
                      <a16:colId xmlns:a16="http://schemas.microsoft.com/office/drawing/2014/main" val="2346731737"/>
                    </a:ext>
                  </a:extLst>
                </a:gridCol>
              </a:tblGrid>
              <a:tr h="668316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H, </a:t>
                      </a: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см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MCU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-HTR MDBHTR 50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bg1"/>
                          </a:solidFill>
                          <a:effectLst/>
                        </a:rPr>
                        <a:t>Serpent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 ENDFB 7.0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Δ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k/k, 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191763"/>
                  </a:ext>
                </a:extLst>
              </a:tr>
              <a:tr h="5950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Бесконечная активная зона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1.7718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1.7748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690337"/>
                  </a:ext>
                </a:extLst>
              </a:tr>
              <a:tr h="2132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322.5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1.1853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1.1968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937003"/>
                  </a:ext>
                </a:extLst>
              </a:tr>
              <a:tr h="205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2.1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178.2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0.9994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1.0137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1.4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998524"/>
                  </a:ext>
                </a:extLst>
              </a:tr>
              <a:tr h="205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2.2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253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1.0899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1.1031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290192"/>
                  </a:ext>
                </a:extLst>
              </a:tr>
              <a:tr h="205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322.5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1.1355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1.1481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675827"/>
                  </a:ext>
                </a:extLst>
              </a:tr>
              <a:tr h="205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2.4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322.5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1.1520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1.1643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54" marR="10154" marT="101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668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8208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17424" r="17046" b="17046"/>
          <a:stretch>
            <a:fillRect/>
          </a:stretch>
        </p:blipFill>
        <p:spPr bwMode="auto">
          <a:xfrm>
            <a:off x="4671753" y="1274503"/>
            <a:ext cx="2041906" cy="204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8078F-FF28-473F-8E99-4865426EABBD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CDCFF43-8D8D-4BF7-928C-EA61BDA9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7788"/>
            <a:ext cx="8352159" cy="903287"/>
          </a:xfrm>
        </p:spPr>
        <p:txBody>
          <a:bodyPr/>
          <a:lstStyle/>
          <a:p>
            <a:r>
              <a:rPr lang="ru-RU" sz="2400" dirty="0"/>
              <a:t>Подготовка </a:t>
            </a:r>
            <a:r>
              <a:rPr lang="ru-RU" sz="2400" dirty="0" err="1"/>
              <a:t>макроконстант</a:t>
            </a:r>
            <a:r>
              <a:rPr lang="ru-RU" sz="2400" dirty="0"/>
              <a:t> для расчетов </a:t>
            </a:r>
            <a:r>
              <a:rPr lang="ru-RU" sz="2400" dirty="0" err="1"/>
              <a:t>критстенда</a:t>
            </a:r>
            <a:r>
              <a:rPr lang="ru-RU" sz="2400" dirty="0"/>
              <a:t> АСТРА. Топливо и графитовый отражатель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556792"/>
            <a:ext cx="1440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Ячейка </a:t>
            </a:r>
            <a:br>
              <a:rPr lang="ru-RU" sz="1400" dirty="0"/>
            </a:br>
            <a:r>
              <a:rPr lang="en-US" sz="1400" dirty="0"/>
              <a:t>(</a:t>
            </a:r>
            <a:r>
              <a:rPr lang="ru-RU" sz="1400" dirty="0"/>
              <a:t>с условиями отражения)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00302F-061F-435D-A193-6B5D172CDAA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t="12682" r="28808" b="12144"/>
          <a:stretch/>
        </p:blipFill>
        <p:spPr bwMode="auto">
          <a:xfrm>
            <a:off x="467544" y="1196752"/>
            <a:ext cx="1488316" cy="18733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6012160" y="1772816"/>
            <a:ext cx="1512168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289723" y="1124744"/>
            <a:ext cx="1835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Полномасштабный расчет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6372200" y="2204864"/>
            <a:ext cx="1152128" cy="2244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524328" y="1988840"/>
            <a:ext cx="50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БО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9" y="3316409"/>
            <a:ext cx="3461386" cy="297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077" y="3371941"/>
            <a:ext cx="3371551" cy="291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308304" y="1556792"/>
            <a:ext cx="72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а.з</a:t>
            </a:r>
            <a:r>
              <a:rPr lang="ru-RU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423963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ephi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a-content">
  <a:themeElements>
    <a:clrScheme name="a-conten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a-content">
  <a:themeElements>
    <a:clrScheme name="a-conten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Стриханов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4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4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5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5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Оформление по умолчанию">
  <a:themeElements>
    <a:clrScheme name="6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Оформление по умолчанию">
  <a:themeElements>
    <a:clrScheme name="7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Оформление по умолчанию">
  <a:themeElements>
    <a:clrScheme name="9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9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Mephi</Template>
  <TotalTime>11454</TotalTime>
  <Words>1816</Words>
  <Application>Microsoft Office PowerPoint</Application>
  <PresentationFormat>Экран (4:3)</PresentationFormat>
  <Paragraphs>520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18</vt:i4>
      </vt:variant>
    </vt:vector>
  </HeadingPairs>
  <TitlesOfParts>
    <vt:vector size="41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Mephi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9_Оформление по умолчанию</vt:lpstr>
      <vt:lpstr>b-default</vt:lpstr>
      <vt:lpstr>10_Оформление по умолчанию</vt:lpstr>
      <vt:lpstr>1_a-default</vt:lpstr>
      <vt:lpstr>3_a-content</vt:lpstr>
      <vt:lpstr>6_a-content</vt:lpstr>
      <vt:lpstr>Стриханов 3</vt:lpstr>
      <vt:lpstr>Тема Office</vt:lpstr>
      <vt:lpstr>Разработка методики подготовки малогрупповых констант с помощью программ MCU и Serpent для повышения точности диффузионных расчетов реакторов ВТГР</vt:lpstr>
      <vt:lpstr>Высокотемпературные газоохлаждаемые реакторы</vt:lpstr>
      <vt:lpstr>Критический стенд АСТРА</vt:lpstr>
      <vt:lpstr>Экспериментальные исследования</vt:lpstr>
      <vt:lpstr>Подготовка макросечений с помощью М-К программ</vt:lpstr>
      <vt:lpstr>Методы подготовки коэффициентов  диффузии в Serpent  и MCU</vt:lpstr>
      <vt:lpstr>Кросс верификация программ MCU-HTR и Serpent применительно к системам ВТГР с использованием модельных задач</vt:lpstr>
      <vt:lpstr>Кросс верификация программ MCU-HTR и Serpent применительно к системам ВТГР с использванием модельных задач</vt:lpstr>
      <vt:lpstr>Подготовка макроконстант для расчетов критстенда АСТРА. Топливо и графитовый отражатель </vt:lpstr>
      <vt:lpstr>Подготовка макроконстант для расчетов критстенда АСТРА. Ячейка с экспериментальным каналом </vt:lpstr>
      <vt:lpstr>Подготовка макроконстант для расчетов критстенда АСТРА. Результаты расчета «веса» каналов</vt:lpstr>
      <vt:lpstr>Подготовка макроконстант для расчетов критстенда АСТРА. Рассчитанные варианты </vt:lpstr>
      <vt:lpstr>Подготовка макроконстант для расчетов критстенда АСТРА. Результаты расчетов моделей 1 и 2 </vt:lpstr>
      <vt:lpstr>Подготовка констант для органов регулирования. </vt:lpstr>
      <vt:lpstr>Результаты расчетов весов стержней для модельной задачи 2.4 </vt:lpstr>
      <vt:lpstr>Результаты расчетов весов стержней для экспериментальных конфигураций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Госудагственный Инженерно-Физический Институт (Технический университет)</dc:title>
  <dc:creator>Алексей</dc:creator>
  <cp:lastModifiedBy>ANTON</cp:lastModifiedBy>
  <cp:revision>390</cp:revision>
  <cp:lastPrinted>2001-03-15T11:11:54Z</cp:lastPrinted>
  <dcterms:created xsi:type="dcterms:W3CDTF">2001-03-15T10:10:26Z</dcterms:created>
  <dcterms:modified xsi:type="dcterms:W3CDTF">2020-11-19T10:57:23Z</dcterms:modified>
</cp:coreProperties>
</file>