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63" r:id="rId7"/>
    <p:sldId id="278" r:id="rId8"/>
    <p:sldId id="277" r:id="rId9"/>
    <p:sldId id="265" r:id="rId10"/>
    <p:sldId id="266" r:id="rId11"/>
    <p:sldId id="267" r:id="rId12"/>
    <p:sldId id="269" r:id="rId13"/>
    <p:sldId id="270" r:id="rId14"/>
    <p:sldId id="271" r:id="rId15"/>
    <p:sldId id="264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B"/>
    <a:srgbClr val="00BBEE"/>
    <a:srgbClr val="00FFFF"/>
    <a:srgbClr val="003399"/>
    <a:srgbClr val="FF1515"/>
    <a:srgbClr val="FF1919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8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3C2FB-FBFD-4EB0-90D8-63D6DBBBD6E4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29F9B-B6D6-4405-98B8-A0E2CEB4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9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– рабочий объем; 2 – лампы; 3 – манометр; 4 – расходомер пара; 5 – теплообменник; 6 – конденсатный бак; 7 – цифровой термометр; 8 – камера наблюдения; 9 – бак воды второго контура; 10 – помпа; 11 – сброс пара в атмосферу; 12 – компьютер.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29F9B-B6D6-4405-98B8-A0E2CEB46A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6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3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8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1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0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1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6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C8A57-886D-46BE-8E09-7F6F0ECB1E02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9D54-803F-41FF-A089-4F5E3B3B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MKuzmenkov@mephi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9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9452" y="1585980"/>
            <a:ext cx="81250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Скорость генерации пара при кипении наножидкости под действием солнечного излучения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6026"/>
            <a:ext cx="694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молодежная школа-конференция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дерной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изике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технологиям, 19-20 ноября 2020 г., Москва, Россия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40919"/>
            <a:ext cx="868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Д.М.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узьменков</a:t>
            </a:r>
            <a:r>
              <a:rPr lang="en-US" sz="1600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П.Г.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Стручалин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Б.В. Балакин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К.В. Куценко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Исследовательский Ядерный Университет МИФИ, Москва, Россия</a:t>
            </a:r>
          </a:p>
          <a:p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 Прикладных Наук в Восточной Норвегии, Берген, Норвегия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Автор-корреспондент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DMKuzmenkov@mephi.ru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Д.М. Кузьменков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1515" y="1076580"/>
            <a:ext cx="378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оптической модели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" y="1637105"/>
            <a:ext cx="4434840" cy="2914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73" y="1637105"/>
            <a:ext cx="4434840" cy="2949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25" y="4551736"/>
            <a:ext cx="4434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 поглощения графит-водной НЖ (массовая концентрация частиц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0.008%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расчета сравнены с экспериментальными данными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4273" y="4551736"/>
            <a:ext cx="4434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лучистого теплового потока от толщины образца НЖ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расчета сравнены с экспериментальными данными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001" y="144772"/>
            <a:ext cx="72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Оптическая модель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7967" y="6446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286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1297" y="86274"/>
            <a:ext cx="620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Объединение моделей кипения наножидкости и поглощения излучения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5" y="1070287"/>
            <a:ext cx="901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модели кипения НЖ использовалась грубая оценка средней глубины проникновения излучения (обратное среднему коэффициенту экстинкции)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36274" y="1716618"/>
                <a:ext cx="1694888" cy="682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74" y="1716618"/>
                <a:ext cx="1694888" cy="682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99" y="2398984"/>
                <a:ext cx="90351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Для повышения точности модели кипения НЖ толщина зоны кипения может быть рассчитана с использованием оптической модели путем решения следующего уравнения относительно толщины зоны кипения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" y="2398984"/>
                <a:ext cx="9035113" cy="923330"/>
              </a:xfrm>
              <a:prstGeom prst="rect">
                <a:avLst/>
              </a:prstGeom>
              <a:blipFill>
                <a:blip r:embed="rId5"/>
                <a:stretch>
                  <a:fillRect l="-607" t="-3974" r="-540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1908" y="3320710"/>
                <a:ext cx="1983620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08" y="3320710"/>
                <a:ext cx="1983620" cy="318164"/>
              </a:xfrm>
              <a:prstGeom prst="rect">
                <a:avLst/>
              </a:prstGeom>
              <a:blipFill>
                <a:blip r:embed="rId6"/>
                <a:stretch>
                  <a:fillRect l="-2454" r="-92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324" y="3635555"/>
                <a:ext cx="9010787" cy="104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где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</m:nary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полный лучистый тепловой поток, падающий на объем НЖ.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Полученное значение толщины зоны кипения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может быть использовано в модели кипения НЖ.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" y="3635555"/>
                <a:ext cx="9010787" cy="1040221"/>
              </a:xfrm>
              <a:prstGeom prst="rect">
                <a:avLst/>
              </a:prstGeom>
              <a:blipFill>
                <a:blip r:embed="rId7"/>
                <a:stretch>
                  <a:fillRect l="-609" t="-49123" r="-609" b="-19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7967" y="6446371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166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2679" y="144772"/>
            <a:ext cx="72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7967" y="6446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5" y="1076580"/>
            <a:ext cx="8993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Предложена аналитическая модель расчета скорости генерации пара при кипении наножидкости под действием солнечного излучения;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модели по двум наборам экспериментальных данных показала,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относительная невязка между моделью и экспериментом составляет 4.2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максимальная не превышает 19%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кипения наножидкости может быть повышена путем применения оптической модели, которая позволяет рассчитывать спектральные и интегральные характеристики ослабления излучения в наножидкости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Оптическая модель была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валидирована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трем спектральным и двум интегральным наборам экспериментальных данных со средней точностью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32%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7%,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соответственно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65" y="4492900"/>
            <a:ext cx="8993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Предложенные модели получены с учетом ряда предположений, которые могут существенно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влиять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точность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расчетов.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предположения относятся к тем характеристикам процесса и свойствам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наножидкостей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которые нельзя оценить в рамках предложенных моделей. Для дальнейшего повышения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точности моделей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интегрировать их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системы моделирования, способные описывать совместный ход ряда взаимосвязанных процессов.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9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4000" y="144772"/>
            <a:ext cx="72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7967" y="6446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99" y="1076580"/>
            <a:ext cx="9035113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Ni G.,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Miljkovic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N.,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Ghasemi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H., Huang X.,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Boriskina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S.V., Lin C.-T., Wang J., Xu Y., Rahman Md. M., Zhang T.J., Chen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Volumetric solar heating of nanofluids for direct vapour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 //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Nano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Energy, 2015, vol.17, pp. 290-301.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Kleeorin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Rogachevskii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I., Haugen N.L. Mechanism of unconfined dust explosions: Turbulent clustering and radiation-induced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ignition // Physical Review E, 2017, vol. 95, 051101(R).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Dietzel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Poulikakos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D. 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bubble formation around heated nanoparticles 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liquids //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Heat and Mass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Transfer, 2007,vol. 50, pp. 2246-2259.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C. F.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Bohren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D. R. Huffman, Absorption and Scattering of Light by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Small Particles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(Wiley, 1983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A. Taylor, P. E. Phelan, T. P.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Ottanicar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R. Adrian, and R.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Prasher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Nanofluid optical property characterization: Towards efficient direct absorption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collectors //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Nanoscale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Letters, 2011, vol.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p. 225.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K.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G. Diaz. Activated carbon dispersion as absorber for solar water evaporation: A parametric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// Solar Energy, 2019, vol.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184,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pp. 40–51.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5" y="5490275"/>
            <a:ext cx="901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выполнено при финансовой поддержке РФФИ в рамках научного проекта № 19-38-90306.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4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7967" y="6446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918" y="2973639"/>
            <a:ext cx="7390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6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67016" y="47258"/>
            <a:ext cx="615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обозначение модели кипения НЖ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3733306"/>
                  </p:ext>
                </p:extLst>
              </p:nvPr>
            </p:nvGraphicFramePr>
            <p:xfrm>
              <a:off x="50725" y="1050720"/>
              <a:ext cx="9038387" cy="57633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9573">
                      <a:extLst>
                        <a:ext uri="{9D8B030D-6E8A-4147-A177-3AD203B41FA5}">
                          <a16:colId xmlns:a16="http://schemas.microsoft.com/office/drawing/2014/main" val="766269099"/>
                        </a:ext>
                      </a:extLst>
                    </a:gridCol>
                    <a:gridCol w="7433632">
                      <a:extLst>
                        <a:ext uri="{9D8B030D-6E8A-4147-A177-3AD203B41FA5}">
                          <a16:colId xmlns:a16="http://schemas.microsoft.com/office/drawing/2014/main" val="3758263396"/>
                        </a:ext>
                      </a:extLst>
                    </a:gridCol>
                    <a:gridCol w="1125182">
                      <a:extLst>
                        <a:ext uri="{9D8B030D-6E8A-4147-A177-3AD203B41FA5}">
                          <a16:colId xmlns:a16="http://schemas.microsoft.com/office/drawing/2014/main" val="712882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Перегрев необходимый для начала образования пузыря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032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Удельная теплоемкость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/(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кг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*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637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Характерный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размер агломератов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57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Объемная концентрация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733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Скорость генерации пара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кг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3778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Средний коэффициент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экстинкции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575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Размер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зоны кипения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5351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Энергия необходимая для нагрева жидкости и частицы до необходимого перегрева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5388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Энергия необходимая для формирования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поверхностей раздела пар-частица и жидкости-пар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649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Энергия необходимая для испарения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5147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Падающий лучистый тепловой поток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Вт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2736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Удельная теплота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испарения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кг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43805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Площадь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облучаемой поверхности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3465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Объем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367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3733306"/>
                  </p:ext>
                </p:extLst>
              </p:nvPr>
            </p:nvGraphicFramePr>
            <p:xfrm>
              <a:off x="50725" y="1050720"/>
              <a:ext cx="9038387" cy="57633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9573">
                      <a:extLst>
                        <a:ext uri="{9D8B030D-6E8A-4147-A177-3AD203B41FA5}">
                          <a16:colId xmlns:a16="http://schemas.microsoft.com/office/drawing/2014/main" val="766269099"/>
                        </a:ext>
                      </a:extLst>
                    </a:gridCol>
                    <a:gridCol w="7433632">
                      <a:extLst>
                        <a:ext uri="{9D8B030D-6E8A-4147-A177-3AD203B41FA5}">
                          <a16:colId xmlns:a16="http://schemas.microsoft.com/office/drawing/2014/main" val="3758263396"/>
                        </a:ext>
                      </a:extLst>
                    </a:gridCol>
                    <a:gridCol w="1125182">
                      <a:extLst>
                        <a:ext uri="{9D8B030D-6E8A-4147-A177-3AD203B41FA5}">
                          <a16:colId xmlns:a16="http://schemas.microsoft.com/office/drawing/2014/main" val="712882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8197" r="-1781013" b="-14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Перегрев необходимый для начала образования пузыря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032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108197" r="-1781013" b="-13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Удельная теплоемкость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/(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кг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*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637422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201587" r="-1781013" b="-1231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Характерный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размер агломератов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57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311475" r="-1781013" b="-11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Объемная концентрация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733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411475" r="-1781013" b="-10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Скорость генерации пара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кг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3778297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487500" r="-1781013" b="-9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Средний коэффициент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экстинкции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575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616393" r="-1781013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Размер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зоны кипения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535150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416190" r="-1781013" b="-4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Энергия необходимая для нагрева жидкости и частицы до необходимого перегрева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53889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516190" r="-1781013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Энергия необходимая для формирования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поверхностей раздела пар-частица и жидкости-пар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2649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1060656" r="-178101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Энергия необходимая для испарения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5147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1180000" r="-1781013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Падающий лучистый тепловой поток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Вт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2736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1259016" r="-178101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Удельная теплота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испарения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кг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43805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1359016" r="-178101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Площадь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облучаемой поверхности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3465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66" t="-1459016" r="-178101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Объем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6367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7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6016883"/>
                  </p:ext>
                </p:extLst>
              </p:nvPr>
            </p:nvGraphicFramePr>
            <p:xfrm>
              <a:off x="657843" y="1423284"/>
              <a:ext cx="7851750" cy="2494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6611">
                      <a:extLst>
                        <a:ext uri="{9D8B030D-6E8A-4147-A177-3AD203B41FA5}">
                          <a16:colId xmlns:a16="http://schemas.microsoft.com/office/drawing/2014/main" val="766269099"/>
                        </a:ext>
                      </a:extLst>
                    </a:gridCol>
                    <a:gridCol w="6605270">
                      <a:extLst>
                        <a:ext uri="{9D8B030D-6E8A-4147-A177-3AD203B41FA5}">
                          <a16:colId xmlns:a16="http://schemas.microsoft.com/office/drawing/2014/main" val="3758263396"/>
                        </a:ext>
                      </a:extLst>
                    </a:gridCol>
                    <a:gridCol w="829869">
                      <a:extLst>
                        <a:ext uri="{9D8B030D-6E8A-4147-A177-3AD203B41FA5}">
                          <a16:colId xmlns:a16="http://schemas.microsoft.com/office/drawing/2014/main" val="712882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Отношение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плотностей частицы и пара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032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𝜉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Плотность упаковки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637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Массовая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плотность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кг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57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 поверхностного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натяжения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Н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733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Критическое время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3778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Отношение</a:t>
                          </a:r>
                          <a:r>
                            <a:rPr lang="ru-RU" sz="18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критического диаметра пузыря к характерному размеру агломератов частиц</a:t>
                          </a: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5351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6016883"/>
                  </p:ext>
                </p:extLst>
              </p:nvPr>
            </p:nvGraphicFramePr>
            <p:xfrm>
              <a:off x="657843" y="1423284"/>
              <a:ext cx="7851750" cy="2494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6611">
                      <a:extLst>
                        <a:ext uri="{9D8B030D-6E8A-4147-A177-3AD203B41FA5}">
                          <a16:colId xmlns:a16="http://schemas.microsoft.com/office/drawing/2014/main" val="766269099"/>
                        </a:ext>
                      </a:extLst>
                    </a:gridCol>
                    <a:gridCol w="6605270">
                      <a:extLst>
                        <a:ext uri="{9D8B030D-6E8A-4147-A177-3AD203B41FA5}">
                          <a16:colId xmlns:a16="http://schemas.microsoft.com/office/drawing/2014/main" val="3758263396"/>
                        </a:ext>
                      </a:extLst>
                    </a:gridCol>
                    <a:gridCol w="829869">
                      <a:extLst>
                        <a:ext uri="{9D8B030D-6E8A-4147-A177-3AD203B41FA5}">
                          <a16:colId xmlns:a16="http://schemas.microsoft.com/office/drawing/2014/main" val="712882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471" t="-8197" r="-1800000" b="-5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Отношение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плотностей частицы и пара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032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471" t="-108197" r="-1800000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Плотность упаковки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637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471" t="-208197" r="-1800000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Массовая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плотность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кг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57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471" t="-308197" r="-1800000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 поверхностного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натяжения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Н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733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471" t="-408197" r="-1800000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Критическое время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377829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471" t="-295238" r="-180000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Отношение</a:t>
                          </a:r>
                          <a:r>
                            <a:rPr lang="ru-RU" sz="180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критического диаметра пузыря к характерному размеру агломератов частиц</a:t>
                          </a: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53515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954000" y="1055880"/>
            <a:ext cx="227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Греческие символы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000" y="3927648"/>
            <a:ext cx="112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96013"/>
              </p:ext>
            </p:extLst>
          </p:nvPr>
        </p:nvGraphicFramePr>
        <p:xfrm>
          <a:off x="657843" y="4258880"/>
          <a:ext cx="701570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30">
                  <a:extLst>
                    <a:ext uri="{9D8B030D-6E8A-4147-A177-3AD203B41FA5}">
                      <a16:colId xmlns:a16="http://schemas.microsoft.com/office/drawing/2014/main" val="1527036620"/>
                    </a:ext>
                  </a:extLst>
                </a:gridCol>
                <a:gridCol w="6579973">
                  <a:extLst>
                    <a:ext uri="{9D8B030D-6E8A-4147-A177-3AD203B41FA5}">
                      <a16:colId xmlns:a16="http://schemas.microsoft.com/office/drawing/2014/main" val="2877551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bz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Зона кипения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8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Критический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66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Жидкость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9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Частица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95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70066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7016" y="47258"/>
            <a:ext cx="615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обозначение модели кипения НЖ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47967" y="6446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9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254600"/>
                  </p:ext>
                </p:extLst>
              </p:nvPr>
            </p:nvGraphicFramePr>
            <p:xfrm>
              <a:off x="392327" y="2691002"/>
              <a:ext cx="8359346" cy="34329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3638">
                      <a:extLst>
                        <a:ext uri="{9D8B030D-6E8A-4147-A177-3AD203B41FA5}">
                          <a16:colId xmlns:a16="http://schemas.microsoft.com/office/drawing/2014/main" val="1816610012"/>
                        </a:ext>
                      </a:extLst>
                    </a:gridCol>
                    <a:gridCol w="1563130">
                      <a:extLst>
                        <a:ext uri="{9D8B030D-6E8A-4147-A177-3AD203B41FA5}">
                          <a16:colId xmlns:a16="http://schemas.microsoft.com/office/drawing/2014/main" val="1071895935"/>
                        </a:ext>
                      </a:extLst>
                    </a:gridCol>
                    <a:gridCol w="5492578">
                      <a:extLst>
                        <a:ext uri="{9D8B030D-6E8A-4147-A177-3AD203B41FA5}">
                          <a16:colId xmlns:a16="http://schemas.microsoft.com/office/drawing/2014/main" val="3066828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Размерность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Выражение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752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368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(1−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414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249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+6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8583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Ja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Ja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𝑙𝑣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807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Ja</m:t>
                                </m:r>
                              </m:oMath>
                            </m:oMathPara>
                          </a14:m>
                          <a:endParaRPr lang="ru-RU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Ja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𝑙𝑣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7335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254600"/>
                  </p:ext>
                </p:extLst>
              </p:nvPr>
            </p:nvGraphicFramePr>
            <p:xfrm>
              <a:off x="392327" y="2691002"/>
              <a:ext cx="8359346" cy="34329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3638">
                      <a:extLst>
                        <a:ext uri="{9D8B030D-6E8A-4147-A177-3AD203B41FA5}">
                          <a16:colId xmlns:a16="http://schemas.microsoft.com/office/drawing/2014/main" val="1816610012"/>
                        </a:ext>
                      </a:extLst>
                    </a:gridCol>
                    <a:gridCol w="1563130">
                      <a:extLst>
                        <a:ext uri="{9D8B030D-6E8A-4147-A177-3AD203B41FA5}">
                          <a16:colId xmlns:a16="http://schemas.microsoft.com/office/drawing/2014/main" val="1071895935"/>
                        </a:ext>
                      </a:extLst>
                    </a:gridCol>
                    <a:gridCol w="5492578">
                      <a:extLst>
                        <a:ext uri="{9D8B030D-6E8A-4147-A177-3AD203B41FA5}">
                          <a16:colId xmlns:a16="http://schemas.microsoft.com/office/drawing/2014/main" val="3066828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Размерность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Выражение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752864"/>
                      </a:ext>
                    </a:extLst>
                  </a:tr>
                  <a:tr h="5593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7" t="-71739" r="-542056" b="-56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2386" t="-71739" r="-222" b="-56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1368845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7" t="-136207" r="-542056" b="-3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2386" t="-136207" r="-222" b="-3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41414"/>
                      </a:ext>
                    </a:extLst>
                  </a:tr>
                  <a:tr h="5593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7" t="-297826" r="-542056" b="-3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Дж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2386" t="-297826" r="-222" b="-33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1249280"/>
                      </a:ext>
                    </a:extLst>
                  </a:tr>
                  <a:tr h="46094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7" t="-481579" r="-542056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2386" t="-481579" r="-222" b="-3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8583864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7" t="-701587" r="-542056" b="-268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2386" t="-701587" r="-222" b="-268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807152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7" t="-789063" r="-542056" b="-16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2386" t="-789063" r="-222" b="-16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3352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954000" y="1042585"/>
            <a:ext cx="280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Безразмерные критерии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7652837"/>
                  </p:ext>
                </p:extLst>
              </p:nvPr>
            </p:nvGraphicFramePr>
            <p:xfrm>
              <a:off x="954000" y="1411917"/>
              <a:ext cx="7259436" cy="7578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2659">
                      <a:extLst>
                        <a:ext uri="{9D8B030D-6E8A-4147-A177-3AD203B41FA5}">
                          <a16:colId xmlns:a16="http://schemas.microsoft.com/office/drawing/2014/main" val="3836303996"/>
                        </a:ext>
                      </a:extLst>
                    </a:gridCol>
                    <a:gridCol w="6646777">
                      <a:extLst>
                        <a:ext uri="{9D8B030D-6E8A-4147-A177-3AD203B41FA5}">
                          <a16:colId xmlns:a16="http://schemas.microsoft.com/office/drawing/2014/main" val="456684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Ja</m:t>
                                </m:r>
                              </m:oMath>
                            </m:oMathPara>
                          </a14:m>
                          <a:endParaRPr lang="ru-RU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Число Якоба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33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Ja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Модифицированное число Якоба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541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7652837"/>
                  </p:ext>
                </p:extLst>
              </p:nvPr>
            </p:nvGraphicFramePr>
            <p:xfrm>
              <a:off x="954000" y="1411917"/>
              <a:ext cx="7259436" cy="7578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2659">
                      <a:extLst>
                        <a:ext uri="{9D8B030D-6E8A-4147-A177-3AD203B41FA5}">
                          <a16:colId xmlns:a16="http://schemas.microsoft.com/office/drawing/2014/main" val="3836303996"/>
                        </a:ext>
                      </a:extLst>
                    </a:gridCol>
                    <a:gridCol w="6646777">
                      <a:extLst>
                        <a:ext uri="{9D8B030D-6E8A-4147-A177-3AD203B41FA5}">
                          <a16:colId xmlns:a16="http://schemas.microsoft.com/office/drawing/2014/main" val="456684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990" t="-8197" r="-108217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Число Якоба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3347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990" t="-103125" r="-108217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Модифицированное число Якоба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5411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942281" y="2237096"/>
            <a:ext cx="337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Вспомогательные выражения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7016" y="47258"/>
            <a:ext cx="615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обозначение модели кипения НЖ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47967" y="6446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7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7567999"/>
                  </p:ext>
                </p:extLst>
              </p:nvPr>
            </p:nvGraphicFramePr>
            <p:xfrm>
              <a:off x="695067" y="1342251"/>
              <a:ext cx="7753866" cy="4161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2552">
                      <a:extLst>
                        <a:ext uri="{9D8B030D-6E8A-4147-A177-3AD203B41FA5}">
                          <a16:colId xmlns:a16="http://schemas.microsoft.com/office/drawing/2014/main" val="766269099"/>
                        </a:ext>
                      </a:extLst>
                    </a:gridCol>
                    <a:gridCol w="6181868">
                      <a:extLst>
                        <a:ext uri="{9D8B030D-6E8A-4147-A177-3AD203B41FA5}">
                          <a16:colId xmlns:a16="http://schemas.microsoft.com/office/drawing/2014/main" val="3758263396"/>
                        </a:ext>
                      </a:extLst>
                    </a:gridCol>
                    <a:gridCol w="929446">
                      <a:extLst>
                        <a:ext uri="{9D8B030D-6E8A-4147-A177-3AD203B41FA5}">
                          <a16:colId xmlns:a16="http://schemas.microsoft.com/office/drawing/2014/main" val="712882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Коэффициенты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рассеянного поля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032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𝑒𝑥𝑡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Сечение экстинкции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637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Характерный размер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агломератов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57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Объемная концентрация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733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Интенсивность падающего излучения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Вт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/(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42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Мнимая часть комплексного показателя преломления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3778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Комплексный показатель преломления частиц относительно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5753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Действительная часть комплексного показателя преломления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5351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Максимальный индекс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53889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7567999"/>
                  </p:ext>
                </p:extLst>
              </p:nvPr>
            </p:nvGraphicFramePr>
            <p:xfrm>
              <a:off x="695067" y="1342251"/>
              <a:ext cx="7753866" cy="41614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2552">
                      <a:extLst>
                        <a:ext uri="{9D8B030D-6E8A-4147-A177-3AD203B41FA5}">
                          <a16:colId xmlns:a16="http://schemas.microsoft.com/office/drawing/2014/main" val="766269099"/>
                        </a:ext>
                      </a:extLst>
                    </a:gridCol>
                    <a:gridCol w="6181868">
                      <a:extLst>
                        <a:ext uri="{9D8B030D-6E8A-4147-A177-3AD203B41FA5}">
                          <a16:colId xmlns:a16="http://schemas.microsoft.com/office/drawing/2014/main" val="3758263396"/>
                        </a:ext>
                      </a:extLst>
                    </a:gridCol>
                    <a:gridCol w="929446">
                      <a:extLst>
                        <a:ext uri="{9D8B030D-6E8A-4147-A177-3AD203B41FA5}">
                          <a16:colId xmlns:a16="http://schemas.microsoft.com/office/drawing/2014/main" val="712882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5" t="-8197" r="-1114286" b="-10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Коэффициенты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рассеянного поля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3032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5" t="-108197" r="-1114286" b="-9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Сечение экстинкции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9637422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5" t="-201587" r="-1114286" b="-8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Характерный размер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агломератов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57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5" t="-311475" r="-1114286" b="-7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Объемная концентрация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5733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5" t="-411475" r="-1114286" b="-6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Интенсивность падающего излучения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Вт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/(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4201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5" t="-297143" r="-1114286" b="-2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Мнимая часть комплексного показателя преломления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377829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5" t="-397143" r="-1114286" b="-1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Комплексный показатель преломления частиц относительно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57533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5" t="-497143" r="-1114286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Действительная часть комплексного показателя преломления базовой жидкости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5351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905" t="-1027869" r="-111428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Максимальный индекс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53889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2900" y="29019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7016" y="47258"/>
            <a:ext cx="615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обозначение оптической модели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7967" y="6446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8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3986"/>
              </p:ext>
            </p:extLst>
          </p:nvPr>
        </p:nvGraphicFramePr>
        <p:xfrm>
          <a:off x="780236" y="4056373"/>
          <a:ext cx="689865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300">
                  <a:extLst>
                    <a:ext uri="{9D8B030D-6E8A-4147-A177-3AD203B41FA5}">
                      <a16:colId xmlns:a16="http://schemas.microsoft.com/office/drawing/2014/main" val="1527036620"/>
                    </a:ext>
                  </a:extLst>
                </a:gridCol>
                <a:gridCol w="6341357">
                  <a:extLst>
                    <a:ext uri="{9D8B030D-6E8A-4147-A177-3AD203B41FA5}">
                      <a16:colId xmlns:a16="http://schemas.microsoft.com/office/drawing/2014/main" val="2877551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bf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Базовая жидкость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8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Экстинкция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66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nf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Наножидкость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9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Частица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958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4000" y="3687041"/>
            <a:ext cx="112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ндексы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3697907"/>
                  </p:ext>
                </p:extLst>
              </p:nvPr>
            </p:nvGraphicFramePr>
            <p:xfrm>
              <a:off x="782390" y="1362299"/>
              <a:ext cx="803965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5540">
                      <a:extLst>
                        <a:ext uri="{9D8B030D-6E8A-4147-A177-3AD203B41FA5}">
                          <a16:colId xmlns:a16="http://schemas.microsoft.com/office/drawing/2014/main" val="1701199164"/>
                        </a:ext>
                      </a:extLst>
                    </a:gridCol>
                    <a:gridCol w="6713343">
                      <a:extLst>
                        <a:ext uri="{9D8B030D-6E8A-4147-A177-3AD203B41FA5}">
                          <a16:colId xmlns:a16="http://schemas.microsoft.com/office/drawing/2014/main" val="2601471616"/>
                        </a:ext>
                      </a:extLst>
                    </a:gridCol>
                    <a:gridCol w="570767">
                      <a:extLst>
                        <a:ext uri="{9D8B030D-6E8A-4147-A177-3AD203B41FA5}">
                          <a16:colId xmlns:a16="http://schemas.microsoft.com/office/drawing/2014/main" val="41198790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Параметр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дифракции 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725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Длина волны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1304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Функции </a:t>
                          </a:r>
                          <a:r>
                            <a:rPr lang="ru-RU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Риккати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-Бесселя </a:t>
                          </a:r>
                          <a:r>
                            <a:rPr lang="en-US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-го</a:t>
                          </a:r>
                          <a:r>
                            <a:rPr lang="en-US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порядка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6499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Π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Плотность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распределения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672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 экстинкции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401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𝜒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Волновое число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2469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3697907"/>
                  </p:ext>
                </p:extLst>
              </p:nvPr>
            </p:nvGraphicFramePr>
            <p:xfrm>
              <a:off x="782390" y="1362299"/>
              <a:ext cx="803965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5540">
                      <a:extLst>
                        <a:ext uri="{9D8B030D-6E8A-4147-A177-3AD203B41FA5}">
                          <a16:colId xmlns:a16="http://schemas.microsoft.com/office/drawing/2014/main" val="1701199164"/>
                        </a:ext>
                      </a:extLst>
                    </a:gridCol>
                    <a:gridCol w="6713343">
                      <a:extLst>
                        <a:ext uri="{9D8B030D-6E8A-4147-A177-3AD203B41FA5}">
                          <a16:colId xmlns:a16="http://schemas.microsoft.com/office/drawing/2014/main" val="2601471616"/>
                        </a:ext>
                      </a:extLst>
                    </a:gridCol>
                    <a:gridCol w="570767">
                      <a:extLst>
                        <a:ext uri="{9D8B030D-6E8A-4147-A177-3AD203B41FA5}">
                          <a16:colId xmlns:a16="http://schemas.microsoft.com/office/drawing/2014/main" val="41198790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806" t="-8197" r="-96612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Параметр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дифракции 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725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806" t="-108197" r="-96612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Длина волны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1304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806" t="-208197" r="-96612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Функции </a:t>
                          </a:r>
                          <a:r>
                            <a:rPr lang="ru-RU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Риккати</a:t>
                          </a:r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-Бесселя </a:t>
                          </a:r>
                          <a:r>
                            <a:rPr lang="en-US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-го</a:t>
                          </a:r>
                          <a:r>
                            <a:rPr lang="en-US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порядка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6499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806" t="-308197" r="-9661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Плотность</a:t>
                          </a:r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распределения частиц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672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806" t="-408197" r="-9661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 экстинкции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401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806" t="-508197" r="-9661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Волновое число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246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42281" y="994452"/>
            <a:ext cx="227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Греческие символы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7016" y="47258"/>
            <a:ext cx="615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обозначение оптической модели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47967" y="6446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8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4001" y="144772"/>
            <a:ext cx="72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76207" y="6461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000" y="2055644"/>
            <a:ext cx="68544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кипения наножидкости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модели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поглощения излучения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Объединение моделей кипения наножидкости и поглощения излучения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4000" y="1019714"/>
            <a:ext cx="337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Вспомогательные выражения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257167"/>
                  </p:ext>
                </p:extLst>
              </p:nvPr>
            </p:nvGraphicFramePr>
            <p:xfrm>
              <a:off x="877330" y="1426735"/>
              <a:ext cx="7389341" cy="46067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1854">
                      <a:extLst>
                        <a:ext uri="{9D8B030D-6E8A-4147-A177-3AD203B41FA5}">
                          <a16:colId xmlns:a16="http://schemas.microsoft.com/office/drawing/2014/main" val="1816610012"/>
                        </a:ext>
                      </a:extLst>
                    </a:gridCol>
                    <a:gridCol w="1581665">
                      <a:extLst>
                        <a:ext uri="{9D8B030D-6E8A-4147-A177-3AD203B41FA5}">
                          <a16:colId xmlns:a16="http://schemas.microsoft.com/office/drawing/2014/main" val="1071895935"/>
                        </a:ext>
                      </a:extLst>
                    </a:gridCol>
                    <a:gridCol w="4565822">
                      <a:extLst>
                        <a:ext uri="{9D8B030D-6E8A-4147-A177-3AD203B41FA5}">
                          <a16:colId xmlns:a16="http://schemas.microsoft.com/office/drawing/2014/main" val="3066828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Размерность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Выражение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752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0960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7395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𝜒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1993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340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368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414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+4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1/3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1249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𝑏𝑓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8583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Таблица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257167"/>
                  </p:ext>
                </p:extLst>
              </p:nvPr>
            </p:nvGraphicFramePr>
            <p:xfrm>
              <a:off x="877330" y="1426735"/>
              <a:ext cx="7389341" cy="46067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1854">
                      <a:extLst>
                        <a:ext uri="{9D8B030D-6E8A-4147-A177-3AD203B41FA5}">
                          <a16:colId xmlns:a16="http://schemas.microsoft.com/office/drawing/2014/main" val="1816610012"/>
                        </a:ext>
                      </a:extLst>
                    </a:gridCol>
                    <a:gridCol w="1581665">
                      <a:extLst>
                        <a:ext uri="{9D8B030D-6E8A-4147-A177-3AD203B41FA5}">
                          <a16:colId xmlns:a16="http://schemas.microsoft.com/office/drawing/2014/main" val="1071895935"/>
                        </a:ext>
                      </a:extLst>
                    </a:gridCol>
                    <a:gridCol w="4565822">
                      <a:extLst>
                        <a:ext uri="{9D8B030D-6E8A-4147-A177-3AD203B41FA5}">
                          <a16:colId xmlns:a16="http://schemas.microsoft.com/office/drawing/2014/main" val="3066828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Размерность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Выражение</a:t>
                          </a:r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2752864"/>
                      </a:ext>
                    </a:extLst>
                  </a:tr>
                  <a:tr h="69494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" t="-57895" r="-496078" b="-5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000" t="-57895" r="-267" b="-520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960216"/>
                      </a:ext>
                    </a:extLst>
                  </a:tr>
                  <a:tr h="69494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" t="-157895" r="-496078" b="-420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000" t="-157895" r="-267" b="-420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73957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" t="-481967" r="-496078" b="-6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000" t="-481967" r="-267" b="-685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1993603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" t="-563492" r="-496078" b="-563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000" t="-563492" r="-267" b="-563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40353"/>
                      </a:ext>
                    </a:extLst>
                  </a:tr>
                  <a:tr h="6496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" t="-390654" r="-496078" b="-231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000" t="-390654" r="-267" b="-231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1368845"/>
                      </a:ext>
                    </a:extLst>
                  </a:tr>
                  <a:tr h="6496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" t="-490654" r="-496078" b="-131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000" t="-490654" r="-267" b="-1317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41414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" t="-972308" r="-496078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000" t="-972308" r="-267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1249280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90" t="-1089063" r="-49607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ru-RU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62000" t="-1089063" r="-267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858386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7016" y="47258"/>
            <a:ext cx="6153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обозначение оптической модели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47967" y="6446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5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4001" y="144772"/>
            <a:ext cx="72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76207" y="6461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47" y="4404422"/>
            <a:ext cx="1939366" cy="1929472"/>
          </a:xfrm>
          <a:prstGeom prst="rect">
            <a:avLst/>
          </a:prstGeom>
        </p:spPr>
      </p:pic>
      <p:pic>
        <p:nvPicPr>
          <p:cNvPr id="1026" name="Рисунок 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60" y="1104057"/>
            <a:ext cx="3559953" cy="222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9160" y="3329097"/>
            <a:ext cx="35599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Прототип солнечного коллектора с паротурбинным циклом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солнечный концентратор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рабочий объем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расходомер пара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регистратор показаний термопар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0" y="1104057"/>
            <a:ext cx="5475160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Наножидкости способны интенсифицировать скорость генерации пара под действием солнечного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излучения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677279" y="2038142"/>
            <a:ext cx="228600" cy="35814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5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000" y="2407701"/>
            <a:ext cx="5475160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Наножидкости могут быть использованы в качестве поглотителя энергии и рабочего тела в солнечных коллекторах с паротурбинным циклом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677279" y="3337803"/>
            <a:ext cx="228600" cy="35814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5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4000" y="3721628"/>
            <a:ext cx="5475160" cy="9233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оценки оптимального состава наножидкости целесообразно разработать простую аналитическую модель кипения наножидкости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677279" y="4648449"/>
            <a:ext cx="228600" cy="35814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5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3999" y="5027498"/>
            <a:ext cx="5475161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работы – разработка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аналитической модели кипения наножидкости под действием солнечного излучения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4001" y="144772"/>
            <a:ext cx="72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кипения НЖ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76207" y="6461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56" y="1104058"/>
            <a:ext cx="2998257" cy="4645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99" y="1176550"/>
            <a:ext cx="603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предположения модели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0856" y="5749119"/>
            <a:ext cx="299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1.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Схематическое изображение зоны кипения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998" y="1614461"/>
                <a:ext cx="6036857" cy="14773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Паровые пузыри образуются только в узком слое жидкости, прилежащем к облучаемой поверхности (зона кипения),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толщина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которого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обратно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пропорциональна среднему коэффициенту экстинкции наножидкости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[1]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" y="1614461"/>
                <a:ext cx="6036857" cy="1477328"/>
              </a:xfrm>
              <a:prstGeom prst="rect">
                <a:avLst/>
              </a:prstGeom>
              <a:blipFill>
                <a:blip r:embed="rId3"/>
                <a:stretch>
                  <a:fillRect l="-604" t="-2041" r="-604" b="-4898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325" y="4409508"/>
                <a:ext cx="6036857" cy="1200329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+mj-lt"/>
                  <a:buAutoNum type="arabicPeriod" startAt="3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Все пузыри растут в зоне кипения одинаково и в критический момент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образуют плотную упаковку сфер одинакового диаметра, равного толщине зоны кипения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5" y="4409508"/>
                <a:ext cx="6036857" cy="1200329"/>
              </a:xfrm>
              <a:prstGeom prst="rect">
                <a:avLst/>
              </a:prstGeom>
              <a:blipFill>
                <a:blip r:embed="rId4"/>
                <a:stretch>
                  <a:fillRect l="-604" t="-2000" r="-604" b="-6000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998" y="3416647"/>
                <a:ext cx="6036857" cy="667747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+mj-lt"/>
                  <a:buAutoNum type="arabicPeriod" startAt="2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Паровые пузыри образуются вокруг перегретых агломератов частиц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" y="3416647"/>
                <a:ext cx="6036857" cy="667747"/>
              </a:xfrm>
              <a:prstGeom prst="rect">
                <a:avLst/>
              </a:prstGeom>
              <a:blipFill>
                <a:blip r:embed="rId5"/>
                <a:stretch>
                  <a:fillRect l="-604" t="-3540" r="-604" b="-7965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25" y="5687563"/>
            <a:ext cx="613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[1] Ni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Miljkovic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N.,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Ghasemi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H., Huang X.,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Boriskina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S.V., Lin C.-T., Wang J., Xu Y., Rahman Md. M., Zhang T.J., Chen G. Volumetric solar heating of nanofluids for direct vapour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//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Nano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vol.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17, pp. 290-301.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9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65249" y="144772"/>
            <a:ext cx="684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кипения НЖ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6207" y="6461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9293" y="974571"/>
            <a:ext cx="4325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Математический подход модели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572903"/>
                  </p:ext>
                </p:extLst>
              </p:nvPr>
            </p:nvGraphicFramePr>
            <p:xfrm>
              <a:off x="515512" y="1333685"/>
              <a:ext cx="8136413" cy="45539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91188">
                      <a:extLst>
                        <a:ext uri="{9D8B030D-6E8A-4147-A177-3AD203B41FA5}">
                          <a16:colId xmlns:a16="http://schemas.microsoft.com/office/drawing/2014/main" val="84132951"/>
                        </a:ext>
                      </a:extLst>
                    </a:gridCol>
                    <a:gridCol w="4076700">
                      <a:extLst>
                        <a:ext uri="{9D8B030D-6E8A-4147-A177-3AD203B41FA5}">
                          <a16:colId xmlns:a16="http://schemas.microsoft.com/office/drawing/2014/main" val="2663000808"/>
                        </a:ext>
                      </a:extLst>
                    </a:gridCol>
                    <a:gridCol w="1768525">
                      <a:extLst>
                        <a:ext uri="{9D8B030D-6E8A-4147-A177-3AD203B41FA5}">
                          <a16:colId xmlns:a16="http://schemas.microsoft.com/office/drawing/2014/main" val="29288450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  <a:endParaRPr lang="en-US" sz="14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Предположения</a:t>
                          </a:r>
                          <a:endParaRPr lang="ru-RU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Выражения</a:t>
                          </a:r>
                          <a:endParaRPr lang="ru-RU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1289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b="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Массовая скорость генерации пара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кг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Паровые пузыри образуются только в зоне кипения</a:t>
                          </a:r>
                          <a:r>
                            <a:rPr lang="ru-RU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вокруг перегретых агломератов частиц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Все пузыри растут одинаково в зоне кипени и в момент времени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образуют плотную</a:t>
                          </a:r>
                          <a:r>
                            <a:rPr lang="ru-RU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упаковку одинаковых сфер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4032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Плотность упаковки паровых</a:t>
                          </a:r>
                          <a:r>
                            <a:rPr lang="ru-RU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пузырей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𝜉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[-]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Все пузыри растут одинаково</a:t>
                          </a:r>
                          <a:r>
                            <a:rPr lang="ru-RU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в зоне кипения и в критический момент времени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образуют плотную упаковку одинаковых сфер.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𝜉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/9</m:t>
                                </m:r>
                              </m:oMath>
                            </m:oMathPara>
                          </a14:m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100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Объем</a:t>
                          </a:r>
                          <a:r>
                            <a:rPr lang="ru-RU" sz="140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базовой жидкости в зоне кипения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sz="14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Облучаемая поверхность</a:t>
                          </a:r>
                          <a:r>
                            <a:rPr lang="ru-RU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плоская, и падающий тепловой поток распределен по поверхности 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равномерно.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𝑏𝑧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𝑆𝑙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960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Толщина зоны кипения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 ([2])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Частицы распределены в зоне кипения 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равномерно.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053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Критическое время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 ([3])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Вся энергия поглощается агломератами частиц, которые захватываются растущим пузырем</a:t>
                          </a:r>
                          <a:r>
                            <a:rPr lang="en-US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ru-RU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и</a:t>
                          </a:r>
                          <a:r>
                            <a:rPr lang="en-US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ru-RU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затем вся энергии расходуется на рост пузыря</a:t>
                          </a:r>
                          <a:r>
                            <a:rPr lang="en-US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𝑐𝑟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sSubSup>
                                      <m:sSub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45824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572903"/>
                  </p:ext>
                </p:extLst>
              </p:nvPr>
            </p:nvGraphicFramePr>
            <p:xfrm>
              <a:off x="515512" y="1333685"/>
              <a:ext cx="8136413" cy="45539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91188">
                      <a:extLst>
                        <a:ext uri="{9D8B030D-6E8A-4147-A177-3AD203B41FA5}">
                          <a16:colId xmlns:a16="http://schemas.microsoft.com/office/drawing/2014/main" val="84132951"/>
                        </a:ext>
                      </a:extLst>
                    </a:gridCol>
                    <a:gridCol w="4076700">
                      <a:extLst>
                        <a:ext uri="{9D8B030D-6E8A-4147-A177-3AD203B41FA5}">
                          <a16:colId xmlns:a16="http://schemas.microsoft.com/office/drawing/2014/main" val="2663000808"/>
                        </a:ext>
                      </a:extLst>
                    </a:gridCol>
                    <a:gridCol w="1768525">
                      <a:extLst>
                        <a:ext uri="{9D8B030D-6E8A-4147-A177-3AD203B41FA5}">
                          <a16:colId xmlns:a16="http://schemas.microsoft.com/office/drawing/2014/main" val="29288450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  <a:endParaRPr lang="en-US" sz="14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Предположения</a:t>
                          </a:r>
                          <a:endParaRPr lang="ru-RU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Выражения</a:t>
                          </a:r>
                          <a:endParaRPr lang="ru-RU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1289965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66" t="-32632" r="-255851" b="-26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6269" t="-32632" r="-43582" b="-26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1034" t="-32632" r="-690" b="-26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403291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66" t="-210000" r="-255851" b="-3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6269" t="-210000" r="-43582" b="-3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1034" t="-210000" r="-690" b="-3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100878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66" t="-310000" r="-255851" b="-2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6269" t="-310000" r="-43582" b="-2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1034" t="-310000" r="-690" b="-2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60816"/>
                      </a:ext>
                    </a:extLst>
                  </a:tr>
                  <a:tr h="61696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66" t="-482353" r="-255851" b="-16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Частицы распределены в зоне кипения </a:t>
                          </a:r>
                          <a:r>
                            <a:rPr lang="ru-RU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равномерно.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1034" t="-482353" r="-690" b="-16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053550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66" t="-383226" r="-255851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Вся энергия поглощается агломератами частиц, которые захватываются растущим пузырем</a:t>
                          </a:r>
                          <a:r>
                            <a:rPr lang="en-US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ru-RU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и</a:t>
                          </a:r>
                          <a:r>
                            <a:rPr lang="en-US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ru-RU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затем вся энергии расходуется на рост пузыря</a:t>
                          </a:r>
                          <a:r>
                            <a:rPr lang="en-US" sz="1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.</a:t>
                          </a:r>
                          <a:endParaRPr lang="ru-RU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1034" t="-383226" r="-690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458244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5" y="5876220"/>
            <a:ext cx="90107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Liberman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M.,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Kleeorin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N.,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Rogachevskii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I., Haugen N.L. Mechanism of unconfined dust explosions: Turbulent clustering and radiation-induced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ignition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//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E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vol. 95, 051101(R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Aft>
                <a:spcPts val="800"/>
              </a:spcAft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Dietzel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M.,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Poulikakos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D. On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bubble formation around heated nanoparticles in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liquids // Int. J.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Mass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Trans., 2007, vol. 50, pp. 2246-2259.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3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6207" y="6461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5" y="1081042"/>
            <a:ext cx="678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Окончательное выражение для скорости генерации пара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021" y="1446208"/>
                <a:ext cx="7621958" cy="681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𝑙𝑣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Ja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Ja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21" y="1446208"/>
                <a:ext cx="7621958" cy="681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25" y="2123575"/>
            <a:ext cx="259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безразмерном виде: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4066" y="2492518"/>
                <a:ext cx="7855869" cy="681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Ja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Ja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66" y="2492518"/>
                <a:ext cx="7855869" cy="681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19730"/>
              </p:ext>
            </p:extLst>
          </p:nvPr>
        </p:nvGraphicFramePr>
        <p:xfrm>
          <a:off x="761020" y="3608678"/>
          <a:ext cx="7738916" cy="226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9458">
                  <a:extLst>
                    <a:ext uri="{9D8B030D-6E8A-4147-A177-3AD203B41FA5}">
                      <a16:colId xmlns:a16="http://schemas.microsoft.com/office/drawing/2014/main" val="724205380"/>
                    </a:ext>
                  </a:extLst>
                </a:gridCol>
                <a:gridCol w="3869458">
                  <a:extLst>
                    <a:ext uri="{9D8B030D-6E8A-4147-A177-3AD203B41FA5}">
                      <a16:colId xmlns:a16="http://schemas.microsoft.com/office/drawing/2014/main" val="374540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Ограничения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24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чувствительность скорости генерации пара от концентрации в области малых (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&lt;0,5%wt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концентраций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Предположение о том, что пузыри образуются только вокруг перегретых агломератов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частиц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26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Ограниченная применимость для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частиц из материалов, слабо поглощающих излучение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Предположение о том, что частиц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поглощает всю падающую на нее энергию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9024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65249" y="144772"/>
            <a:ext cx="684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кипения НЖ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44649" y="144772"/>
            <a:ext cx="656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76207" y="6461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Рисунок 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13" y="1073210"/>
            <a:ext cx="3960000" cy="205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60" y="3712845"/>
            <a:ext cx="4181100" cy="261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06057" y="39333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095601"/>
              </p:ext>
            </p:extLst>
          </p:nvPr>
        </p:nvGraphicFramePr>
        <p:xfrm>
          <a:off x="50725" y="2827537"/>
          <a:ext cx="2808959" cy="349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Точечный рисунок" r:id="rId8" imgW="4525007" imgH="5353797" progId="Paint.Picture">
                  <p:embed/>
                </p:oleObj>
              </mc:Choice>
              <mc:Fallback>
                <p:oleObj name="Точечный рисунок" r:id="rId8" imgW="4525007" imgH="535379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478" b="4199"/>
                      <a:stretch>
                        <a:fillRect/>
                      </a:stretch>
                    </p:blipFill>
                    <p:spPr bwMode="auto">
                      <a:xfrm>
                        <a:off x="50725" y="2827537"/>
                        <a:ext cx="2808959" cy="3497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725" y="1073210"/>
            <a:ext cx="5078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НЖ: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дистиллированная вода и частицы оксида железа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номинальный размер частиц от 80 до 100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приготовления НЖ: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двухстадийный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(перемешивание в УЗ-ванне в течение 30 мин при мощности 600 Вт).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9113" y="3122012"/>
            <a:ext cx="39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Рис. 2. Распределение частиц по размерам в свежеприготовленной НЖ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9683" y="2827536"/>
            <a:ext cx="2269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Рис.3.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лабораторной экспериментальной установки (слева)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9683" y="4668177"/>
            <a:ext cx="1891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Рис. 4. Прототип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солнечного коллектора с паротурбинным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циклом (справа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3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8975" r="7170" b="4893"/>
          <a:stretch/>
        </p:blipFill>
        <p:spPr>
          <a:xfrm>
            <a:off x="50725" y="1008000"/>
            <a:ext cx="4605154" cy="33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9315" r="5676" b="5744"/>
          <a:stretch/>
        </p:blipFill>
        <p:spPr>
          <a:xfrm>
            <a:off x="4744843" y="1008000"/>
            <a:ext cx="4340995" cy="33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6" y="4356000"/>
            <a:ext cx="9035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</a:t>
            </a:r>
            <a:r>
              <a:rPr lang="en-US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генерации пара в зависимости от концентрации частиц. Сравнение модели с экспериментами на лабораторной установке (А) и на прототипе солнечного коллектора (Б)</a:t>
            </a:r>
            <a:r>
              <a:rPr lang="en-US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4867" y="11402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2894" y="1109412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6207" y="6461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4649" y="144772"/>
            <a:ext cx="656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Валидация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модели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56020"/>
              </p:ext>
            </p:extLst>
          </p:nvPr>
        </p:nvGraphicFramePr>
        <p:xfrm>
          <a:off x="2988682" y="4882676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6228010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767257"/>
                    </a:ext>
                  </a:extLst>
                </a:gridCol>
                <a:gridCol w="1590762">
                  <a:extLst>
                    <a:ext uri="{9D8B030D-6E8A-4147-A177-3AD203B41FA5}">
                      <a16:colId xmlns:a16="http://schemas.microsoft.com/office/drawing/2014/main" val="2197172809"/>
                    </a:ext>
                  </a:extLst>
                </a:gridCol>
                <a:gridCol w="1457238">
                  <a:extLst>
                    <a:ext uri="{9D8B030D-6E8A-4147-A177-3AD203B41FA5}">
                      <a16:colId xmlns:a16="http://schemas.microsoft.com/office/drawing/2014/main" val="1455954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Минимальная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Максимальная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22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43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8261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724" y="4882676"/>
            <a:ext cx="29368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1.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евязка модели с экспериментальными данными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[%]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3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10080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4001" y="144772"/>
            <a:ext cx="725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Оптическая модель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39318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76207" y="6461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9" y="-206953"/>
            <a:ext cx="1411333" cy="1411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1430" y="1076580"/>
            <a:ext cx="712114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Оптическая модель основана на теории рассеяния Ми и предназначена для расчета спектральных и интегральных характеристик поглощения излучения в  наножидкости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9292" y="2086560"/>
            <a:ext cx="4325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Математический подход модели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974547"/>
                  </p:ext>
                </p:extLst>
              </p:nvPr>
            </p:nvGraphicFramePr>
            <p:xfrm>
              <a:off x="78326" y="2555249"/>
              <a:ext cx="9010788" cy="3775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0474">
                      <a:extLst>
                        <a:ext uri="{9D8B030D-6E8A-4147-A177-3AD203B41FA5}">
                          <a16:colId xmlns:a16="http://schemas.microsoft.com/office/drawing/2014/main" val="84132951"/>
                        </a:ext>
                      </a:extLst>
                    </a:gridCol>
                    <a:gridCol w="2526802">
                      <a:extLst>
                        <a:ext uri="{9D8B030D-6E8A-4147-A177-3AD203B41FA5}">
                          <a16:colId xmlns:a16="http://schemas.microsoft.com/office/drawing/2014/main" val="2663000808"/>
                        </a:ext>
                      </a:extLst>
                    </a:gridCol>
                    <a:gridCol w="3463512">
                      <a:extLst>
                        <a:ext uri="{9D8B030D-6E8A-4147-A177-3AD203B41FA5}">
                          <a16:colId xmlns:a16="http://schemas.microsoft.com/office/drawing/2014/main" val="29288450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  <a:endParaRPr lang="en-US" sz="16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Предположения</a:t>
                          </a:r>
                          <a:endParaRPr lang="ru-RU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Выражение</a:t>
                          </a:r>
                          <a:endParaRPr lang="ru-RU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1289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Сечение экстинкции индивидуальной частиц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𝑒𝑥𝑡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sz="1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 ([4])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Частица сферическая и гомогенная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𝑒𝑥𝑡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Re</m:t>
                                    </m:r>
                                  </m:e>
                                </m:nary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40329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Коэффициент</a:t>
                          </a:r>
                          <a:r>
                            <a:rPr lang="ru-RU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экстинкции скопления частиц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sz="1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 ([4])</a:t>
                          </a:r>
                          <a:endParaRPr lang="ru-RU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Все частицы</a:t>
                          </a:r>
                          <a:r>
                            <a:rPr lang="ru-RU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одинакового диаметра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𝑒𝑥𝑡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Π</m:t>
                                </m:r>
                                <m:sSub>
                                  <m:sSubPr>
                                    <m:ctrl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𝑒𝑥𝑡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1008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Плотность распределения частиц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6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sz="1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Частицы</a:t>
                          </a:r>
                          <a:r>
                            <a:rPr lang="ru-RU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распределены в объеме равномерно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Π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=6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960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Полный коэффициент экстинкции</a:t>
                          </a:r>
                          <a:r>
                            <a:rPr lang="ru-RU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НЖ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sz="1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r>
                            <a:rPr lang="en-US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([5])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𝑛𝑓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+(1−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053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600" b="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Лучистый тепловой поток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Вт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</a:t>
                          </a:r>
                          <a:r>
                            <a:rPr lang="en-US" sz="16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𝜆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exp</m:t>
                                    </m:r>
                                  </m:e>
                                </m:nary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𝑛𝑓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4582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1974547"/>
                  </p:ext>
                </p:extLst>
              </p:nvPr>
            </p:nvGraphicFramePr>
            <p:xfrm>
              <a:off x="78326" y="2555249"/>
              <a:ext cx="9010788" cy="3775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0474">
                      <a:extLst>
                        <a:ext uri="{9D8B030D-6E8A-4147-A177-3AD203B41FA5}">
                          <a16:colId xmlns:a16="http://schemas.microsoft.com/office/drawing/2014/main" val="84132951"/>
                        </a:ext>
                      </a:extLst>
                    </a:gridCol>
                    <a:gridCol w="2526802">
                      <a:extLst>
                        <a:ext uri="{9D8B030D-6E8A-4147-A177-3AD203B41FA5}">
                          <a16:colId xmlns:a16="http://schemas.microsoft.com/office/drawing/2014/main" val="2663000808"/>
                        </a:ext>
                      </a:extLst>
                    </a:gridCol>
                    <a:gridCol w="3463512">
                      <a:extLst>
                        <a:ext uri="{9D8B030D-6E8A-4147-A177-3AD203B41FA5}">
                          <a16:colId xmlns:a16="http://schemas.microsoft.com/office/drawing/2014/main" val="29288450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Величина</a:t>
                          </a:r>
                          <a:endParaRPr lang="en-US" sz="16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Предположения</a:t>
                          </a:r>
                          <a:endParaRPr lang="ru-RU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Выражение</a:t>
                          </a:r>
                          <a:endParaRPr lang="ru-RU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128996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2" t="-47407" r="-198790" b="-3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Частица сферическая и гомогенная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60563" t="-47407" r="-528" b="-3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4032916"/>
                      </a:ext>
                    </a:extLst>
                  </a:tr>
                  <a:tr h="59791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2" t="-203061" r="-198790" b="-334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Все частицы</a:t>
                          </a:r>
                          <a:r>
                            <a:rPr lang="ru-RU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одинакового диаметра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60563" t="-203061" r="-528" b="-334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10087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2" t="-312632" r="-198790" b="-24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Частицы</a:t>
                          </a:r>
                          <a:r>
                            <a:rPr lang="ru-RU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распределены в объеме равномерно</a:t>
                          </a:r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60563" t="-312632" r="-528" b="-24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60816"/>
                      </a:ext>
                    </a:extLst>
                  </a:tr>
                  <a:tr h="59867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2" t="-395960" r="-198790" b="-1353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60563" t="-395960" r="-528" b="-1353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0535502"/>
                      </a:ext>
                    </a:extLst>
                  </a:tr>
                  <a:tr h="80568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02" t="-371970" r="-198790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60563" t="-371970" r="-528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458244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" y="32145"/>
            <a:ext cx="1806550" cy="933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000" y="6461760"/>
            <a:ext cx="586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ММШК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ЯФиТ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Россия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77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1464</TotalTime>
  <Words>2002</Words>
  <Application>Microsoft Office PowerPoint</Application>
  <PresentationFormat>Экран (4:3)</PresentationFormat>
  <Paragraphs>338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117</cp:revision>
  <dcterms:created xsi:type="dcterms:W3CDTF">2020-10-08T13:31:39Z</dcterms:created>
  <dcterms:modified xsi:type="dcterms:W3CDTF">2020-11-15T15:55:50Z</dcterms:modified>
</cp:coreProperties>
</file>