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9" r:id="rId9"/>
    <p:sldId id="261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9;&#1063;&#1025;&#1041;&#1040;\&#1052;&#1048;&#1060;&#1048;\&#1040;&#1057;&#1055;&#1048;&#1056;&#1040;&#1053;&#1058;&#1059;&#1056;&#1040;\&#1057;&#1090;&#1072;&#1090;&#1100;&#1080;\&#1044;&#1083;&#1103;_&#1078;&#1091;&#1088;&#1085;&#1072;&#1083;&#1072;_&#1053;&#1048;&#1071;&#1059;%20&#1052;&#1048;&#1060;&#1048;\&#1050;&#1086;&#1101;&#1092;.%20&#1088;&#1072;&#1089;&#1087;&#1088;&#1077;&#1076;&#1077;&#1083;&#1077;&#1085;&#1080;&#1103;%20&#1086;&#1090;%20&#1074;&#1088;&#1077;&#1084;&#1077;&#1085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79256386130171"/>
          <c:y val="5.8687289993978063E-2"/>
          <c:w val="0.80073829532588536"/>
          <c:h val="0.79129261966663467"/>
        </c:manualLayout>
      </c:layout>
      <c:scatterChart>
        <c:scatterStyle val="lineMarker"/>
        <c:varyColors val="0"/>
        <c:ser>
          <c:idx val="0"/>
          <c:order val="0"/>
          <c:tx>
            <c:v>ТОДГА №1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accent2"/>
                </a:solidFill>
                <a:prstDash val="solid"/>
              </a:ln>
              <a:effectLst/>
            </c:spPr>
            <c:trendlineType val="poly"/>
            <c:order val="6"/>
            <c:dispRSqr val="0"/>
            <c:dispEq val="0"/>
          </c:trendline>
          <c:xVal>
            <c:numRef>
              <c:f>'100'!$B$9:$B$14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60</c:v>
                </c:pt>
                <c:pt idx="3">
                  <c:v>180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'100'!$L$9:$L$14</c:f>
              <c:numCache>
                <c:formatCode>General</c:formatCode>
                <c:ptCount val="6"/>
                <c:pt idx="0">
                  <c:v>1E-4</c:v>
                </c:pt>
                <c:pt idx="1">
                  <c:v>0.6</c:v>
                </c:pt>
                <c:pt idx="2">
                  <c:v>4</c:v>
                </c:pt>
                <c:pt idx="3">
                  <c:v>10</c:v>
                </c:pt>
                <c:pt idx="4">
                  <c:v>18</c:v>
                </c:pt>
                <c:pt idx="5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3A-40D2-86CE-1C6228967E15}"/>
            </c:ext>
          </c:extLst>
        </c:ser>
        <c:ser>
          <c:idx val="1"/>
          <c:order val="1"/>
          <c:tx>
            <c:v>ТОДГА AXION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9525" cap="rnd">
                <a:solidFill>
                  <a:srgbClr val="00B050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0"/>
          </c:trendline>
          <c:xVal>
            <c:numRef>
              <c:f>'100'!$B$27:$B$32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60</c:v>
                </c:pt>
                <c:pt idx="3">
                  <c:v>180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'100'!$L$27:$L$32</c:f>
              <c:numCache>
                <c:formatCode>General</c:formatCode>
                <c:ptCount val="6"/>
                <c:pt idx="0">
                  <c:v>2.0000000000000001E-4</c:v>
                </c:pt>
                <c:pt idx="1">
                  <c:v>1</c:v>
                </c:pt>
                <c:pt idx="2">
                  <c:v>5</c:v>
                </c:pt>
                <c:pt idx="3">
                  <c:v>15</c:v>
                </c:pt>
                <c:pt idx="4">
                  <c:v>0.2</c:v>
                </c:pt>
                <c:pt idx="5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93A-40D2-86CE-1C6228967E15}"/>
            </c:ext>
          </c:extLst>
        </c:ser>
        <c:ser>
          <c:idx val="2"/>
          <c:order val="2"/>
          <c:tx>
            <c:v>ТОДГА №2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9525" cap="rnd">
                <a:solidFill>
                  <a:srgbClr val="7030A0"/>
                </a:solidFill>
                <a:prstDash val="solid"/>
              </a:ln>
              <a:effectLst/>
            </c:spPr>
            <c:trendlineType val="poly"/>
            <c:order val="6"/>
            <c:dispRSqr val="0"/>
            <c:dispEq val="0"/>
          </c:trendline>
          <c:xVal>
            <c:numRef>
              <c:f>'100'!$B$39:$B$44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60</c:v>
                </c:pt>
                <c:pt idx="3">
                  <c:v>180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'100'!$L$39:$L$44</c:f>
              <c:numCache>
                <c:formatCode>General</c:formatCode>
                <c:ptCount val="6"/>
                <c:pt idx="0">
                  <c:v>8.9999999999999998E-4</c:v>
                </c:pt>
                <c:pt idx="1">
                  <c:v>2</c:v>
                </c:pt>
                <c:pt idx="2">
                  <c:v>7</c:v>
                </c:pt>
                <c:pt idx="3">
                  <c:v>8</c:v>
                </c:pt>
                <c:pt idx="4">
                  <c:v>21</c:v>
                </c:pt>
                <c:pt idx="5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93A-40D2-86CE-1C6228967E15}"/>
            </c:ext>
          </c:extLst>
        </c:ser>
        <c:ser>
          <c:idx val="3"/>
          <c:order val="3"/>
          <c:tx>
            <c:v>ТОДГА №3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9525" cap="rnd">
                <a:solidFill>
                  <a:srgbClr val="00B0F0"/>
                </a:solidFill>
                <a:prstDash val="solid"/>
              </a:ln>
              <a:effectLst/>
            </c:spPr>
            <c:trendlineType val="poly"/>
            <c:order val="6"/>
            <c:dispRSqr val="0"/>
            <c:dispEq val="0"/>
          </c:trendline>
          <c:xVal>
            <c:numRef>
              <c:f>'100'!$B$55:$B$60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60</c:v>
                </c:pt>
                <c:pt idx="3">
                  <c:v>180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'100'!$L$55:$L$60</c:f>
              <c:numCache>
                <c:formatCode>General</c:formatCode>
                <c:ptCount val="6"/>
                <c:pt idx="0">
                  <c:v>6.9999999999999999E-4</c:v>
                </c:pt>
                <c:pt idx="1">
                  <c:v>4</c:v>
                </c:pt>
                <c:pt idx="2">
                  <c:v>20</c:v>
                </c:pt>
                <c:pt idx="3">
                  <c:v>51</c:v>
                </c:pt>
                <c:pt idx="4">
                  <c:v>65</c:v>
                </c:pt>
                <c:pt idx="5">
                  <c:v>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93A-40D2-86CE-1C6228967E15}"/>
            </c:ext>
          </c:extLst>
        </c:ser>
        <c:ser>
          <c:idx val="4"/>
          <c:order val="4"/>
          <c:tx>
            <c:v>ТОДГА №7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trendline>
            <c:spPr>
              <a:ln w="9525" cap="rnd">
                <a:solidFill>
                  <a:srgbClr val="FF0000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0"/>
          </c:trendline>
          <c:xVal>
            <c:numRef>
              <c:f>'100'!$B$70:$B$75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60</c:v>
                </c:pt>
                <c:pt idx="3">
                  <c:v>180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'100'!$L$70:$L$75</c:f>
              <c:numCache>
                <c:formatCode>General</c:formatCode>
                <c:ptCount val="6"/>
                <c:pt idx="0">
                  <c:v>5.9999999999999995E-4</c:v>
                </c:pt>
                <c:pt idx="1">
                  <c:v>2</c:v>
                </c:pt>
                <c:pt idx="2">
                  <c:v>12</c:v>
                </c:pt>
                <c:pt idx="3">
                  <c:v>49</c:v>
                </c:pt>
                <c:pt idx="4">
                  <c:v>53</c:v>
                </c:pt>
                <c:pt idx="5">
                  <c:v>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93A-40D2-86CE-1C6228967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114504"/>
        <c:axId val="287117248"/>
      </c:scatterChart>
      <c:valAx>
        <c:axId val="287114504"/>
        <c:scaling>
          <c:orientation val="minMax"/>
          <c:max val="3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i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мин</a:t>
                </a:r>
                <a:endParaRPr lang="ru-RU" sz="12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5532951388888887"/>
              <c:y val="0.900214285714285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7117248"/>
        <c:crosses val="autoZero"/>
        <c:crossBetween val="midCat"/>
      </c:valAx>
      <c:valAx>
        <c:axId val="287117248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</a:t>
                </a:r>
                <a:r>
                  <a:rPr lang="ru-RU" sz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разделения</a:t>
                </a:r>
                <a:endParaRPr lang="ru-RU" sz="12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7114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63A-2DB5-4ACD-B494-3EC2894B49E6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4E1-B24E-4920-A16C-855EF9D2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98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63A-2DB5-4ACD-B494-3EC2894B49E6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4E1-B24E-4920-A16C-855EF9D2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51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63A-2DB5-4ACD-B494-3EC2894B49E6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4E1-B24E-4920-A16C-855EF9D2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94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63A-2DB5-4ACD-B494-3EC2894B49E6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4E1-B24E-4920-A16C-855EF9D2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8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63A-2DB5-4ACD-B494-3EC2894B49E6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4E1-B24E-4920-A16C-855EF9D2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3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63A-2DB5-4ACD-B494-3EC2894B49E6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4E1-B24E-4920-A16C-855EF9D2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3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63A-2DB5-4ACD-B494-3EC2894B49E6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4E1-B24E-4920-A16C-855EF9D2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80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63A-2DB5-4ACD-B494-3EC2894B49E6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4E1-B24E-4920-A16C-855EF9D2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1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63A-2DB5-4ACD-B494-3EC2894B49E6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4E1-B24E-4920-A16C-855EF9D2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30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63A-2DB5-4ACD-B494-3EC2894B49E6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4E1-B24E-4920-A16C-855EF9D2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7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63A-2DB5-4ACD-B494-3EC2894B49E6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4E1-B24E-4920-A16C-855EF9D2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5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8763A-2DB5-4ACD-B494-3EC2894B49E6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D34E1-B24E-4920-A16C-855EF9D2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8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1949" y="2013438"/>
            <a:ext cx="82886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аналитического контроля америция-241 и урана в процессе их сорбции на твердофазном экстрагенте на основе ТОДГА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61685" y="4375191"/>
            <a:ext cx="2063262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Савельев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Клочкова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Рачков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79131"/>
            <a:ext cx="2207107" cy="2268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61" y="300503"/>
            <a:ext cx="2500941" cy="18256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07859" y="6155486"/>
            <a:ext cx="2336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Москва – 20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730" y="1072661"/>
            <a:ext cx="1174652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описаны методы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аналитического контроля массопереноса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радионуклидов при их сорбции на ТВЭКС ТОДГА. Корректность и достоверность полученных результатов исследования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массопереноса радионуклидов обеспечивается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49580" algn="just">
              <a:spcAft>
                <a:spcPts val="800"/>
              </a:spcAft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4061" y="3028800"/>
            <a:ext cx="10999176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540000" lvl="0" indent="-5400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корректным применением методик выполнения измерений радиационного контроля;</a:t>
            </a:r>
          </a:p>
          <a:p>
            <a:pPr marL="540000" lvl="0" indent="-7200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применением поверенных средств измерений радиационного контроля;</a:t>
            </a:r>
          </a:p>
          <a:p>
            <a:pPr marL="540000" lvl="0" indent="-7200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использованием передовых информационных технологий, апробированных программных средств для обработки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48762" y="294590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1" y="-72516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0825" algn="ctr">
              <a:spcBef>
                <a:spcPct val="0"/>
              </a:spcBef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Исследуемые опытные модифицированные образцы ТВЭКС ТОДГА </a:t>
            </a:r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6" y="1193170"/>
            <a:ext cx="4764580" cy="18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37206" y="2716582"/>
            <a:ext cx="42568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 – Структура N, N, N’, N’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тетраоктилдигликольамида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(ТОДГА)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4" y="3875810"/>
            <a:ext cx="3154483" cy="226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54" y="3895220"/>
            <a:ext cx="3156001" cy="226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42" y="3897367"/>
            <a:ext cx="3187765" cy="226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99824" y="616170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40160" y="6161701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(б)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34382" y="6092451"/>
            <a:ext cx="9299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68435" y="6350169"/>
            <a:ext cx="58551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Изображение образцов 1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(б)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7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93901"/>
              </p:ext>
            </p:extLst>
          </p:nvPr>
        </p:nvGraphicFramePr>
        <p:xfrm>
          <a:off x="5117123" y="1534206"/>
          <a:ext cx="6687384" cy="226523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01428">
                  <a:extLst>
                    <a:ext uri="{9D8B030D-6E8A-4147-A177-3AD203B41FA5}">
                      <a16:colId xmlns:a16="http://schemas.microsoft.com/office/drawing/2014/main" val="2360490856"/>
                    </a:ext>
                  </a:extLst>
                </a:gridCol>
                <a:gridCol w="1319741">
                  <a:extLst>
                    <a:ext uri="{9D8B030D-6E8A-4147-A177-3AD203B41FA5}">
                      <a16:colId xmlns:a16="http://schemas.microsoft.com/office/drawing/2014/main" val="3086411544"/>
                    </a:ext>
                  </a:extLst>
                </a:gridCol>
                <a:gridCol w="1330278">
                  <a:extLst>
                    <a:ext uri="{9D8B030D-6E8A-4147-A177-3AD203B41FA5}">
                      <a16:colId xmlns:a16="http://schemas.microsoft.com/office/drawing/2014/main" val="1722173527"/>
                    </a:ext>
                  </a:extLst>
                </a:gridCol>
                <a:gridCol w="1517634">
                  <a:extLst>
                    <a:ext uri="{9D8B030D-6E8A-4147-A177-3AD203B41FA5}">
                      <a16:colId xmlns:a16="http://schemas.microsoft.com/office/drawing/2014/main" val="4055932728"/>
                    </a:ext>
                  </a:extLst>
                </a:gridCol>
                <a:gridCol w="1518303">
                  <a:extLst>
                    <a:ext uri="{9D8B030D-6E8A-4147-A177-3AD203B41FA5}">
                      <a16:colId xmlns:a16="http://schemas.microsoft.com/office/drawing/2014/main" val="563334403"/>
                    </a:ext>
                  </a:extLst>
                </a:gridCol>
              </a:tblGrid>
              <a:tr h="10052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</a:t>
                      </a:r>
                      <a:endParaRPr lang="ru-RU" sz="1600" b="0" i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</a:t>
                      </a:r>
                      <a:endParaRPr lang="ru-RU" sz="1600" b="0" i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Пористость, %</a:t>
                      </a:r>
                      <a:endParaRPr lang="ru-RU" sz="1600" b="0" i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Удельная площадь зерна, м</a:t>
                      </a:r>
                      <a:r>
                        <a:rPr lang="ru-RU" sz="1600" b="0" i="0" baseline="30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/г</a:t>
                      </a:r>
                      <a:endParaRPr lang="ru-RU" sz="1600" b="0" i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диаметр зерна, мм</a:t>
                      </a:r>
                      <a:endParaRPr lang="ru-RU" sz="1600" b="0" i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87042"/>
                  </a:ext>
                </a:extLst>
              </a:tr>
              <a:tr h="11679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катионит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катионит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нейтральный</a:t>
                      </a:r>
                      <a:endParaRPr lang="ru-RU" sz="1600" b="0" i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en-US" sz="16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</a:t>
                      </a:r>
                      <a:endParaRPr lang="ru-RU" sz="1600" b="0" i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83.2</a:t>
                      </a:r>
                      <a:endParaRPr lang="ru-RU" sz="1600" b="0" i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600" b="0" i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54359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020408" y="912740"/>
            <a:ext cx="6784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характеристики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исследуемых образцов ТВЭКС ТОДГА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722" y="13477"/>
            <a:ext cx="11877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изучения кинетики сорбции америция-241 и урана были приготовлены два модельных раствора ЖРО в соответствии с их предполагаемым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составом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NaNO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100 г/л или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NaNO</a:t>
            </a:r>
            <a:r>
              <a:rPr lang="ru-RU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г/л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с содержанием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~ 1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г/л (1000 Бк),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-241 ~ 0,04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мг/л (5000000 Бк)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1" y="1952469"/>
            <a:ext cx="8075841" cy="48076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3562" y="2137627"/>
            <a:ext cx="39184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en-US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Схема исследования процесса </a:t>
            </a: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массопереноса радионуклидов: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ёмкостный </a:t>
            </a: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реактор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определение активности </a:t>
            </a: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америция-241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определение содержания </a:t>
            </a: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урана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Am-2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1" y="70339"/>
            <a:ext cx="11227776" cy="629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6339254"/>
            <a:ext cx="12191999" cy="51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Спектр америция-241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1" y="1092985"/>
            <a:ext cx="5775158" cy="3509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Александр Савельев\AppData\Local\Microsoft\Windows\INetCache\Content.Word\Рис.5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95" y="1092984"/>
            <a:ext cx="5855368" cy="35098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3841" y="4999548"/>
            <a:ext cx="5775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Рисунок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– Масс–спектрометр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ICP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MS SOLA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фирмы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Finnigan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MAT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1742" y="4999548"/>
            <a:ext cx="6651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Интерфейс программы масс-спектрометра со спектром природного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урана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598" y="423310"/>
            <a:ext cx="1173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расчета содержания америция-241 и урана в ТВЭКС ТОДГА, в соответствии с материальным балансом, использовали следующие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формулы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2120" y="1342902"/>
            <a:ext cx="4372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Концентрация радионуклида в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образце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265797"/>
              </p:ext>
            </p:extLst>
          </p:nvPr>
        </p:nvGraphicFramePr>
        <p:xfrm>
          <a:off x="772120" y="1869335"/>
          <a:ext cx="4932571" cy="55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3" imgW="2527300" imgH="266700" progId="Equation.DSMT4">
                  <p:embed/>
                </p:oleObj>
              </mc:Choice>
              <mc:Fallback>
                <p:oleObj name="Equation" r:id="rId3" imgW="2527300" imgH="266700" progId="Equation.DSMT4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20" y="1869335"/>
                        <a:ext cx="4932571" cy="555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2120" y="2666818"/>
            <a:ext cx="331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Коэффициент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распределения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815224"/>
              </p:ext>
            </p:extLst>
          </p:nvPr>
        </p:nvGraphicFramePr>
        <p:xfrm>
          <a:off x="772120" y="3101836"/>
          <a:ext cx="4101316" cy="732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5" imgW="1333500" imgH="241300" progId="Equation.DSMT4">
                  <p:embed/>
                </p:oleObj>
              </mc:Choice>
              <mc:Fallback>
                <p:oleObj name="Equation" r:id="rId5" imgW="1333500" imgH="241300" progId="Equation.DSMT4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20" y="3101836"/>
                        <a:ext cx="4101316" cy="7323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219758" y="1756411"/>
            <a:ext cx="2935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Коэффициент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разделения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b="1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002756"/>
              </p:ext>
            </p:extLst>
          </p:nvPr>
        </p:nvGraphicFramePr>
        <p:xfrm>
          <a:off x="6800463" y="2297767"/>
          <a:ext cx="3952874" cy="7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7" imgW="1180588" imgH="241195" progId="Equation.DSMT4">
                  <p:embed/>
                </p:oleObj>
              </mc:Choice>
              <mc:Fallback>
                <p:oleObj name="Equation" r:id="rId7" imgW="1180588" imgH="241195" progId="Equation.DSMT4">
                  <p:embed/>
                  <p:pic>
                    <p:nvPicPr>
                      <p:cNvPr id="14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463" y="2297767"/>
                        <a:ext cx="3952874" cy="796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27598" y="4206332"/>
            <a:ext cx="118686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расчёта коэффициентов диффузии была использована модель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гелевой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диффузии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ограниченного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объема в сферическое тело, основанная на связи динамики заполнения емкости сорбента и времени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сорбции 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01955" algn="just">
              <a:lnSpc>
                <a:spcPct val="150000"/>
              </a:lnSpc>
              <a:spcAft>
                <a:spcPts val="0"/>
              </a:spcAft>
            </a:pP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181" y="5280991"/>
            <a:ext cx="3397597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40195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Уравнение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Бойда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42885"/>
              </p:ext>
            </p:extLst>
          </p:nvPr>
        </p:nvGraphicFramePr>
        <p:xfrm>
          <a:off x="3581682" y="4919103"/>
          <a:ext cx="6437561" cy="1331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9" imgW="2082800" imgH="457200" progId="Equation.DSMT4">
                  <p:embed/>
                </p:oleObj>
              </mc:Choice>
              <mc:Fallback>
                <p:oleObj name="Equation" r:id="rId9" imgW="2082800" imgH="457200" progId="Equation.DSMT4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682" y="4919103"/>
                        <a:ext cx="6437561" cy="13314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946422" y="196250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(1)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6422" y="3317352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(2)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011011" y="251157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(3)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830741" y="5413132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(4)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7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1305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сорбции америция-241 и урана с использованием ТВЭКС ТОДГА на модельных растворах ЖРО в статическом режиме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26061527"/>
              </p:ext>
            </p:extLst>
          </p:nvPr>
        </p:nvGraphicFramePr>
        <p:xfrm>
          <a:off x="5319345" y="1621020"/>
          <a:ext cx="6603023" cy="4280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6523" y="1654580"/>
            <a:ext cx="51786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Коэффициент разделения америций-241/уран падает через 240 минут контакта для всех исследуемых образцов, что свидетельствует о продолжающемся насыщении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ТВЭКСа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ураном при достижении равновесия по америцию-241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Равновесная концентрация в фазе сорбента в образцах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 выше, чем в других образцах и, соответственно, выше коэффициент распределения.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254191"/>
              </p:ext>
            </p:extLst>
          </p:nvPr>
        </p:nvGraphicFramePr>
        <p:xfrm>
          <a:off x="336882" y="1122277"/>
          <a:ext cx="11559109" cy="53260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50170">
                  <a:extLst>
                    <a:ext uri="{9D8B030D-6E8A-4147-A177-3AD203B41FA5}">
                      <a16:colId xmlns:a16="http://schemas.microsoft.com/office/drawing/2014/main" val="2046890068"/>
                    </a:ext>
                  </a:extLst>
                </a:gridCol>
                <a:gridCol w="5213482">
                  <a:extLst>
                    <a:ext uri="{9D8B030D-6E8A-4147-A177-3AD203B41FA5}">
                      <a16:colId xmlns:a16="http://schemas.microsoft.com/office/drawing/2014/main" val="2806154435"/>
                    </a:ext>
                  </a:extLst>
                </a:gridCol>
                <a:gridCol w="4395457">
                  <a:extLst>
                    <a:ext uri="{9D8B030D-6E8A-4147-A177-3AD203B41FA5}">
                      <a16:colId xmlns:a16="http://schemas.microsoft.com/office/drawing/2014/main" val="3221125257"/>
                    </a:ext>
                  </a:extLst>
                </a:gridCol>
              </a:tblGrid>
              <a:tr h="2130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диффузии америция-241, 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10</a:t>
                      </a:r>
                      <a:r>
                        <a:rPr lang="ru-RU" sz="3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</a:t>
                      </a:r>
                      <a:r>
                        <a:rPr lang="ru-RU" sz="3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/c 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диффузии урана, 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10</a:t>
                      </a:r>
                      <a:r>
                        <a:rPr lang="ru-RU" sz="3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</a:t>
                      </a: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</a:t>
                      </a:r>
                      <a:r>
                        <a:rPr lang="ru-RU" sz="3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/c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209270"/>
                  </a:ext>
                </a:extLst>
              </a:tr>
              <a:tr h="3195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39677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6882" y="388023"/>
            <a:ext cx="1155910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оэффициенты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гелевой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диффузии на образцах ТВЭКС ТОДГА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86915" y="188362"/>
            <a:ext cx="106566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Коэффициент распределения америция-241, урана и коэффициенты их разделения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78747"/>
              </p:ext>
            </p:extLst>
          </p:nvPr>
        </p:nvGraphicFramePr>
        <p:xfrm>
          <a:off x="486915" y="1144692"/>
          <a:ext cx="10958973" cy="531765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56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5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143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распределения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разделения 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Am-241/U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Америция-241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рана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45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1357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4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486</Words>
  <Application>Microsoft Office PowerPoint</Application>
  <PresentationFormat>Широкоэкранный</PresentationFormat>
  <Paragraphs>96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Савельев</dc:creator>
  <cp:lastModifiedBy>Александр Савельев</cp:lastModifiedBy>
  <cp:revision>32</cp:revision>
  <dcterms:created xsi:type="dcterms:W3CDTF">2020-11-18T09:15:14Z</dcterms:created>
  <dcterms:modified xsi:type="dcterms:W3CDTF">2020-11-19T11:32:21Z</dcterms:modified>
</cp:coreProperties>
</file>