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18" r:id="rId3"/>
    <p:sldId id="320" r:id="rId4"/>
    <p:sldId id="326" r:id="rId5"/>
    <p:sldId id="332" r:id="rId6"/>
    <p:sldId id="338" r:id="rId7"/>
    <p:sldId id="328" r:id="rId8"/>
    <p:sldId id="329" r:id="rId9"/>
    <p:sldId id="323" r:id="rId10"/>
    <p:sldId id="330" r:id="rId11"/>
    <p:sldId id="334" r:id="rId12"/>
    <p:sldId id="335" r:id="rId13"/>
    <p:sldId id="336" r:id="rId14"/>
    <p:sldId id="306" r:id="rId15"/>
    <p:sldId id="294" r:id="rId16"/>
    <p:sldId id="339" r:id="rId17"/>
    <p:sldId id="340" r:id="rId18"/>
  </p:sldIdLst>
  <p:sldSz cx="5761038" cy="4321175"/>
  <p:notesSz cx="9144000" cy="6858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1">
          <p15:clr>
            <a:srgbClr val="A4A3A4"/>
          </p15:clr>
        </p15:guide>
        <p15:guide id="2" pos="181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y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BF44"/>
    <a:srgbClr val="5AB414"/>
    <a:srgbClr val="969696"/>
    <a:srgbClr val="B2B2B2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3" autoAdjust="0"/>
    <p:restoredTop sz="92652" autoAdjust="0"/>
  </p:normalViewPr>
  <p:slideViewPr>
    <p:cSldViewPr>
      <p:cViewPr varScale="1">
        <p:scale>
          <a:sx n="130" d="100"/>
          <a:sy n="130" d="100"/>
        </p:scale>
        <p:origin x="414" y="120"/>
      </p:cViewPr>
      <p:guideLst>
        <p:guide orient="horz" pos="1361"/>
        <p:guide pos="18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F:\&#1044;&#1048;&#1055;&#1051;&#1054;&#1052;\VR14_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5253560146513135E-2"/>
          <c:y val="8.505359723283995E-2"/>
          <c:w val="0.84604318267501555"/>
          <c:h val="0.82413695520957686"/>
        </c:manualLayout>
      </c:layout>
      <c:scatterChart>
        <c:scatterStyle val="lineMarker"/>
        <c:varyColors val="0"/>
        <c:ser>
          <c:idx val="0"/>
          <c:order val="0"/>
          <c:tx>
            <c:v>Производительность емкостей, заполняемых до 70%</c:v>
          </c:tx>
          <c:spPr>
            <a:ln w="19050">
              <a:solidFill>
                <a:schemeClr val="tx1"/>
              </a:solidFill>
            </a:ln>
          </c:spPr>
          <c:marker>
            <c:symbol val="triangle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Pt>
            <c:idx val="3"/>
            <c:marker>
              <c:spPr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52C3-4378-95C6-4CB73A8A0939}"/>
              </c:ext>
            </c:extLst>
          </c:dPt>
          <c:dPt>
            <c:idx val="9"/>
            <c:bubble3D val="0"/>
            <c:extLst>
              <c:ext xmlns:c16="http://schemas.microsoft.com/office/drawing/2014/chart" uri="{C3380CC4-5D6E-409C-BE32-E72D297353CC}">
                <c16:uniqueId val="{00000001-52C3-4378-95C6-4CB73A8A0939}"/>
              </c:ext>
            </c:extLst>
          </c:dPt>
          <c:xVal>
            <c:numRef>
              <c:f>'1,500и'!$C$6:$C$9</c:f>
              <c:numCache>
                <c:formatCode>General</c:formatCode>
                <c:ptCount val="4"/>
                <c:pt idx="0">
                  <c:v>0.41</c:v>
                </c:pt>
                <c:pt idx="1">
                  <c:v>0.41499999999999998</c:v>
                </c:pt>
                <c:pt idx="2">
                  <c:v>0.42</c:v>
                </c:pt>
                <c:pt idx="3">
                  <c:v>0.42199999999999999</c:v>
                </c:pt>
              </c:numCache>
            </c:numRef>
          </c:xVal>
          <c:yVal>
            <c:numRef>
              <c:f>'1,500и'!$F$6:$F$9</c:f>
              <c:numCache>
                <c:formatCode>General</c:formatCode>
                <c:ptCount val="4"/>
                <c:pt idx="0">
                  <c:v>31.70435820895522</c:v>
                </c:pt>
                <c:pt idx="1">
                  <c:v>31.964247020585049</c:v>
                </c:pt>
                <c:pt idx="2">
                  <c:v>32.222846972209858</c:v>
                </c:pt>
                <c:pt idx="3">
                  <c:v>32.325785244704157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52C3-4378-95C6-4CB73A8A0939}"/>
            </c:ext>
          </c:extLst>
        </c:ser>
        <c:ser>
          <c:idx val="1"/>
          <c:order val="1"/>
          <c:tx>
            <c:v>Производительность емкостей, не заполняемых до 70%</c:v>
          </c:tx>
          <c:spPr>
            <a:ln w="19050">
              <a:solidFill>
                <a:schemeClr val="tx1"/>
              </a:solidFill>
              <a:prstDash val="solid"/>
            </a:ln>
          </c:spPr>
          <c:marker>
            <c:symbol val="triangle"/>
            <c:size val="5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Pt>
            <c:idx val="0"/>
            <c:marker>
              <c:symbol val="circle"/>
              <c:size val="8"/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52C3-4378-95C6-4CB73A8A0939}"/>
              </c:ext>
            </c:extLst>
          </c:dPt>
          <c:xVal>
            <c:numRef>
              <c:f>'1,500и'!$C$9:$C$19</c:f>
              <c:numCache>
                <c:formatCode>General</c:formatCode>
                <c:ptCount val="11"/>
                <c:pt idx="0">
                  <c:v>0.42199999999999999</c:v>
                </c:pt>
                <c:pt idx="1">
                  <c:v>0.42499999999999999</c:v>
                </c:pt>
                <c:pt idx="2">
                  <c:v>0.43</c:v>
                </c:pt>
                <c:pt idx="3">
                  <c:v>0.435</c:v>
                </c:pt>
                <c:pt idx="4">
                  <c:v>0.44</c:v>
                </c:pt>
                <c:pt idx="5">
                  <c:v>0.44500000000000001</c:v>
                </c:pt>
                <c:pt idx="6">
                  <c:v>0.45</c:v>
                </c:pt>
                <c:pt idx="7">
                  <c:v>0.45500000000000002</c:v>
                </c:pt>
                <c:pt idx="8">
                  <c:v>0.46</c:v>
                </c:pt>
                <c:pt idx="9">
                  <c:v>0.46500000000000002</c:v>
                </c:pt>
                <c:pt idx="10">
                  <c:v>0.47</c:v>
                </c:pt>
              </c:numCache>
            </c:numRef>
          </c:xVal>
          <c:yVal>
            <c:numRef>
              <c:f>'1,500и'!$F$9:$F$19</c:f>
              <c:numCache>
                <c:formatCode>General</c:formatCode>
                <c:ptCount val="11"/>
                <c:pt idx="0">
                  <c:v>32.325785244704157</c:v>
                </c:pt>
                <c:pt idx="1">
                  <c:v>32.890817154628877</c:v>
                </c:pt>
                <c:pt idx="2">
                  <c:v>34.161249807196526</c:v>
                </c:pt>
                <c:pt idx="3">
                  <c:v>35.495303518856019</c:v>
                </c:pt>
                <c:pt idx="4">
                  <c:v>36.900089338892201</c:v>
                </c:pt>
                <c:pt idx="5">
                  <c:v>38.378900681134169</c:v>
                </c:pt>
                <c:pt idx="6">
                  <c:v>39.936866981769072</c:v>
                </c:pt>
                <c:pt idx="7">
                  <c:v>41.580632565404137</c:v>
                </c:pt>
                <c:pt idx="8">
                  <c:v>43.316711113967159</c:v>
                </c:pt>
                <c:pt idx="9">
                  <c:v>45.153446078600211</c:v>
                </c:pt>
                <c:pt idx="10">
                  <c:v>47.096136767317944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4-52C3-4378-95C6-4CB73A8A0939}"/>
            </c:ext>
          </c:extLst>
        </c:ser>
        <c:ser>
          <c:idx val="4"/>
          <c:order val="5"/>
          <c:spPr>
            <a:ln w="15875">
              <a:solidFill>
                <a:schemeClr val="tx1"/>
              </a:solidFill>
              <a:prstDash val="lgDash"/>
            </a:ln>
          </c:spPr>
          <c:marker>
            <c:symbol val="none"/>
          </c:marker>
          <c:dPt>
            <c:idx val="1"/>
            <c:marker>
              <c:symbol val="circle"/>
              <c:size val="7"/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5-52C3-4378-95C6-4CB73A8A0939}"/>
              </c:ext>
            </c:extLst>
          </c:dPt>
          <c:xVal>
            <c:numRef>
              <c:f>'1,500и'!$AR$92:$AR$93</c:f>
              <c:numCache>
                <c:formatCode>General</c:formatCode>
                <c:ptCount val="2"/>
                <c:pt idx="0">
                  <c:v>0.4</c:v>
                </c:pt>
                <c:pt idx="1">
                  <c:v>0.42199999999999999</c:v>
                </c:pt>
              </c:numCache>
            </c:numRef>
          </c:xVal>
          <c:yVal>
            <c:numRef>
              <c:f>'1,500и'!$AS$92:$AS$93</c:f>
              <c:numCache>
                <c:formatCode>General</c:formatCode>
                <c:ptCount val="2"/>
                <c:pt idx="0">
                  <c:v>32.325785244704157</c:v>
                </c:pt>
                <c:pt idx="1">
                  <c:v>32.325785244704157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6-52C3-4378-95C6-4CB73A8A09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1688384"/>
        <c:axId val="57970624"/>
      </c:scatterChart>
      <c:scatterChart>
        <c:scatterStyle val="lineMarker"/>
        <c:varyColors val="0"/>
        <c:ser>
          <c:idx val="2"/>
          <c:order val="2"/>
          <c:tx>
            <c:v>Степень заполнения емкостей, заполняемых до 70%</c:v>
          </c:tx>
          <c:spPr>
            <a:ln w="19050">
              <a:solidFill>
                <a:schemeClr val="tx1"/>
              </a:solidFill>
            </a:ln>
          </c:spPr>
          <c:marker>
            <c:symbol val="square"/>
            <c:size val="5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7-52C3-4378-95C6-4CB73A8A0939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8-52C3-4378-95C6-4CB73A8A0939}"/>
              </c:ext>
            </c:extLst>
          </c:dPt>
          <c:xVal>
            <c:numRef>
              <c:f>'1,500и'!$AF$54:$AF$57</c:f>
              <c:numCache>
                <c:formatCode>General</c:formatCode>
                <c:ptCount val="4"/>
                <c:pt idx="0">
                  <c:v>0.41</c:v>
                </c:pt>
                <c:pt idx="1">
                  <c:v>0.41499999999999998</c:v>
                </c:pt>
                <c:pt idx="2">
                  <c:v>0.42</c:v>
                </c:pt>
                <c:pt idx="3">
                  <c:v>0.42199999999999999</c:v>
                </c:pt>
              </c:numCache>
            </c:numRef>
          </c:xVal>
          <c:yVal>
            <c:numRef>
              <c:f>'1,500и'!$AG$54:$AG$57</c:f>
              <c:numCache>
                <c:formatCode>General</c:formatCode>
                <c:ptCount val="4"/>
                <c:pt idx="0">
                  <c:v>70</c:v>
                </c:pt>
                <c:pt idx="1">
                  <c:v>70</c:v>
                </c:pt>
                <c:pt idx="2">
                  <c:v>70</c:v>
                </c:pt>
                <c:pt idx="3">
                  <c:v>70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9-52C3-4378-95C6-4CB73A8A0939}"/>
            </c:ext>
          </c:extLst>
        </c:ser>
        <c:ser>
          <c:idx val="3"/>
          <c:order val="3"/>
          <c:tx>
            <c:v>Степень заполнения емкостей, не заполняемых до 70%</c:v>
          </c:tx>
          <c:spPr>
            <a:ln w="19050">
              <a:solidFill>
                <a:schemeClr val="tx1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dPt>
            <c:idx val="0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A-52C3-4378-95C6-4CB73A8A0939}"/>
              </c:ext>
            </c:extLst>
          </c:dPt>
          <c:xVal>
            <c:numRef>
              <c:f>'1,500и'!$AF$57:$AF$67</c:f>
              <c:numCache>
                <c:formatCode>General</c:formatCode>
                <c:ptCount val="11"/>
                <c:pt idx="0">
                  <c:v>0.42199999999999999</c:v>
                </c:pt>
                <c:pt idx="1">
                  <c:v>0.42499999999999999</c:v>
                </c:pt>
                <c:pt idx="2">
                  <c:v>0.43</c:v>
                </c:pt>
                <c:pt idx="3">
                  <c:v>0.435</c:v>
                </c:pt>
                <c:pt idx="4">
                  <c:v>0.44</c:v>
                </c:pt>
                <c:pt idx="5">
                  <c:v>0.44500000000000001</c:v>
                </c:pt>
                <c:pt idx="6">
                  <c:v>0.45</c:v>
                </c:pt>
                <c:pt idx="7">
                  <c:v>0.45500000000000002</c:v>
                </c:pt>
                <c:pt idx="8">
                  <c:v>0.46</c:v>
                </c:pt>
                <c:pt idx="9">
                  <c:v>0.46500000000000002</c:v>
                </c:pt>
                <c:pt idx="10">
                  <c:v>0.47</c:v>
                </c:pt>
              </c:numCache>
            </c:numRef>
          </c:xVal>
          <c:yVal>
            <c:numRef>
              <c:f>'1,500и'!$AG$57:$AG$67</c:f>
              <c:numCache>
                <c:formatCode>General</c:formatCode>
                <c:ptCount val="11"/>
                <c:pt idx="0">
                  <c:v>70</c:v>
                </c:pt>
                <c:pt idx="1">
                  <c:v>69.448999999999998</c:v>
                </c:pt>
                <c:pt idx="2">
                  <c:v>68.119</c:v>
                </c:pt>
                <c:pt idx="3">
                  <c:v>66.747</c:v>
                </c:pt>
                <c:pt idx="4">
                  <c:v>65.331999999999994</c:v>
                </c:pt>
                <c:pt idx="5">
                  <c:v>63.872999999999998</c:v>
                </c:pt>
                <c:pt idx="6">
                  <c:v>61.957000000000001</c:v>
                </c:pt>
                <c:pt idx="7">
                  <c:v>60.825000000000003</c:v>
                </c:pt>
                <c:pt idx="8">
                  <c:v>59.234999999999999</c:v>
                </c:pt>
                <c:pt idx="9">
                  <c:v>57.6</c:v>
                </c:pt>
                <c:pt idx="10">
                  <c:v>55.920999999999999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B-52C3-4378-95C6-4CB73A8A0939}"/>
            </c:ext>
          </c:extLst>
        </c:ser>
        <c:ser>
          <c:idx val="5"/>
          <c:order val="4"/>
          <c:tx>
            <c:v> </c:v>
          </c:tx>
          <c:spPr>
            <a:ln w="15875">
              <a:solidFill>
                <a:schemeClr val="tx1"/>
              </a:solidFill>
              <a:prstDash val="lgDash"/>
            </a:ln>
          </c:spPr>
          <c:marker>
            <c:symbol val="circle"/>
            <c:size val="6"/>
            <c:spPr>
              <a:ln>
                <a:solidFill>
                  <a:srgbClr val="FF0000"/>
                </a:solidFill>
              </a:ln>
            </c:spPr>
          </c:marker>
          <c:dPt>
            <c:idx val="0"/>
            <c:marker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C-52C3-4378-95C6-4CB73A8A0939}"/>
              </c:ext>
            </c:extLst>
          </c:dPt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D-52C3-4378-95C6-4CB73A8A0939}"/>
              </c:ext>
            </c:extLst>
          </c:dPt>
          <c:xVal>
            <c:numRef>
              <c:f>'1,500и'!$AR$89:$AR$90</c:f>
              <c:numCache>
                <c:formatCode>General</c:formatCode>
                <c:ptCount val="2"/>
                <c:pt idx="0">
                  <c:v>0.42199999999999999</c:v>
                </c:pt>
                <c:pt idx="1">
                  <c:v>0.48</c:v>
                </c:pt>
              </c:numCache>
            </c:numRef>
          </c:xVal>
          <c:yVal>
            <c:numRef>
              <c:f>'1,500и'!$AS$89:$AS$90</c:f>
              <c:numCache>
                <c:formatCode>General</c:formatCode>
                <c:ptCount val="2"/>
                <c:pt idx="0">
                  <c:v>70</c:v>
                </c:pt>
                <c:pt idx="1">
                  <c:v>70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E-52C3-4378-95C6-4CB73A8A0939}"/>
            </c:ext>
          </c:extLst>
        </c:ser>
        <c:ser>
          <c:idx val="6"/>
          <c:order val="6"/>
          <c:tx>
            <c:v> </c:v>
          </c:tx>
          <c:spPr>
            <a:ln w="15875">
              <a:solidFill>
                <a:schemeClr val="tx1"/>
              </a:solidFill>
              <a:prstDash val="lgDash"/>
            </a:ln>
          </c:spPr>
          <c:marker>
            <c:symbol val="none"/>
          </c:marker>
          <c:dPt>
            <c:idx val="1"/>
            <c:marker>
              <c:symbol val="circle"/>
              <c:size val="8"/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F-52C3-4378-95C6-4CB73A8A0939}"/>
              </c:ext>
            </c:extLst>
          </c:dPt>
          <c:xVal>
            <c:numRef>
              <c:f>'1,500и'!$AR$96:$AR$97</c:f>
              <c:numCache>
                <c:formatCode>General</c:formatCode>
                <c:ptCount val="2"/>
                <c:pt idx="0">
                  <c:v>0.42199999999999999</c:v>
                </c:pt>
                <c:pt idx="1">
                  <c:v>0.42199999999999999</c:v>
                </c:pt>
              </c:numCache>
            </c:numRef>
          </c:xVal>
          <c:yVal>
            <c:numRef>
              <c:f>'1,500и'!$AS$96:$AS$97</c:f>
              <c:numCache>
                <c:formatCode>General</c:formatCode>
                <c:ptCount val="2"/>
                <c:pt idx="0">
                  <c:v>0</c:v>
                </c:pt>
                <c:pt idx="1">
                  <c:v>70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10-52C3-4378-95C6-4CB73A8A09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67749888"/>
        <c:axId val="167749312"/>
      </c:scatterChart>
      <c:valAx>
        <c:axId val="41688384"/>
        <c:scaling>
          <c:orientation val="minMax"/>
          <c:max val="0.48000000000000004"/>
          <c:min val="0.4"/>
        </c:scaling>
        <c:delete val="0"/>
        <c:axPos val="b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  <a:tailEnd type="none"/>
          </a:ln>
        </c:spPr>
        <c:crossAx val="57970624"/>
        <c:crosses val="autoZero"/>
        <c:crossBetween val="midCat"/>
      </c:valAx>
      <c:valAx>
        <c:axId val="57970624"/>
        <c:scaling>
          <c:orientation val="minMax"/>
          <c:min val="25"/>
        </c:scaling>
        <c:delete val="0"/>
        <c:axPos val="l"/>
        <c:numFmt formatCode="General" sourceLinked="1"/>
        <c:majorTickMark val="in"/>
        <c:minorTickMark val="none"/>
        <c:tickLblPos val="nextTo"/>
        <c:spPr>
          <a:ln>
            <a:solidFill>
              <a:schemeClr val="tx1"/>
            </a:solidFill>
            <a:tailEnd type="none"/>
          </a:ln>
        </c:spPr>
        <c:crossAx val="41688384"/>
        <c:crosses val="autoZero"/>
        <c:crossBetween val="midCat"/>
      </c:valAx>
      <c:valAx>
        <c:axId val="16774931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167749888"/>
        <c:crosses val="max"/>
        <c:crossBetween val="midCat"/>
      </c:valAx>
      <c:valAx>
        <c:axId val="16774988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67749312"/>
        <c:crosses val="autoZero"/>
        <c:crossBetween val="midCat"/>
      </c:valAx>
      <c:spPr>
        <a:noFill/>
      </c:spPr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5-03-13T11:42:57.142" idx="1">
    <p:pos x="5443" y="0"/>
    <p:text/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0.92941</cdr:x>
      <cdr:y>0.91501</cdr:y>
    </cdr:from>
    <cdr:to>
      <cdr:x>0.99892</cdr:x>
      <cdr:y>0.98553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740664" y="3096345"/>
          <a:ext cx="354530" cy="238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b,</a:t>
          </a:r>
          <a:r>
            <a:rPr lang="ru-RU" sz="1100" dirty="0"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м</a:t>
          </a:r>
          <a:endParaRPr lang="ru-RU" sz="1000" dirty="0">
            <a:effectLst/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0.00868</cdr:x>
      <cdr:y>0</cdr:y>
    </cdr:from>
    <cdr:to>
      <cdr:x>0.14428</cdr:x>
      <cdr:y>0.08334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4269" y="-360388"/>
          <a:ext cx="691639" cy="2880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q, </a:t>
          </a:r>
          <a:r>
            <a:rPr lang="ru-RU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кг/ч</a:t>
          </a:r>
          <a:endParaRPr lang="ru-RU" sz="1100" baseline="30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0.57648</cdr:x>
      <cdr:y>0</cdr:y>
    </cdr:from>
    <cdr:to>
      <cdr:x>1</cdr:x>
      <cdr:y>0.06384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2940464" y="-360388"/>
          <a:ext cx="2160239" cy="220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Степень заполнения емкости, </a:t>
          </a:r>
          <a:r>
            <a:rPr lang="en-US" sz="11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%</a:t>
          </a:r>
        </a:p>
        <a:p xmlns:a="http://schemas.openxmlformats.org/drawingml/2006/main">
          <a:endParaRPr lang="ru-RU" sz="1000" baseline="30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0.43987</cdr:x>
      <cdr:y>0.8206</cdr:y>
    </cdr:from>
    <cdr:to>
      <cdr:x>0.48862</cdr:x>
      <cdr:y>0.84884</cdr:y>
    </cdr:to>
    <cdr:sp macro="" textlink="">
      <cdr:nvSpPr>
        <cdr:cNvPr id="10" name="Прямоугольник 9"/>
        <cdr:cNvSpPr/>
      </cdr:nvSpPr>
      <cdr:spPr>
        <a:xfrm xmlns:a="http://schemas.openxmlformats.org/drawingml/2006/main">
          <a:off x="3867150" y="4705349"/>
          <a:ext cx="428625" cy="16192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0.43987</cdr:x>
      <cdr:y>0.8206</cdr:y>
    </cdr:from>
    <cdr:to>
      <cdr:x>0.48862</cdr:x>
      <cdr:y>0.84884</cdr:y>
    </cdr:to>
    <cdr:sp macro="" textlink="">
      <cdr:nvSpPr>
        <cdr:cNvPr id="13" name="Прямоугольник 9"/>
        <cdr:cNvSpPr/>
      </cdr:nvSpPr>
      <cdr:spPr>
        <a:xfrm xmlns:a="http://schemas.openxmlformats.org/drawingml/2006/main">
          <a:off x="3867150" y="4705349"/>
          <a:ext cx="428625" cy="16192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0.43987</cdr:x>
      <cdr:y>0.8206</cdr:y>
    </cdr:from>
    <cdr:to>
      <cdr:x>0.48862</cdr:x>
      <cdr:y>0.84884</cdr:y>
    </cdr:to>
    <cdr:sp macro="" textlink="">
      <cdr:nvSpPr>
        <cdr:cNvPr id="19" name="Прямоугольник 9"/>
        <cdr:cNvSpPr/>
      </cdr:nvSpPr>
      <cdr:spPr>
        <a:xfrm xmlns:a="http://schemas.openxmlformats.org/drawingml/2006/main">
          <a:off x="3867150" y="4705349"/>
          <a:ext cx="428625" cy="16192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0.43987</cdr:x>
      <cdr:y>0.8206</cdr:y>
    </cdr:from>
    <cdr:to>
      <cdr:x>0.48862</cdr:x>
      <cdr:y>0.84884</cdr:y>
    </cdr:to>
    <cdr:sp macro="" textlink="">
      <cdr:nvSpPr>
        <cdr:cNvPr id="25" name="Прямоугольник 9"/>
        <cdr:cNvSpPr/>
      </cdr:nvSpPr>
      <cdr:spPr>
        <a:xfrm xmlns:a="http://schemas.openxmlformats.org/drawingml/2006/main">
          <a:off x="3867150" y="4705349"/>
          <a:ext cx="428625" cy="161925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0.49512</cdr:x>
      <cdr:y>0.62292</cdr:y>
    </cdr:from>
    <cdr:to>
      <cdr:x>0.87324</cdr:x>
      <cdr:y>0.88538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352924" y="3571875"/>
          <a:ext cx="3324225" cy="15049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0.78824</cdr:x>
      <cdr:y>0.10418</cdr:y>
    </cdr:from>
    <cdr:to>
      <cdr:x>0.83953</cdr:x>
      <cdr:y>0.1821</cdr:y>
    </cdr:to>
    <cdr:sp macro="" textlink="">
      <cdr:nvSpPr>
        <cdr:cNvPr id="23" name="TextBox 8"/>
        <cdr:cNvSpPr txBox="1"/>
      </cdr:nvSpPr>
      <cdr:spPr>
        <a:xfrm xmlns:a="http://schemas.openxmlformats.org/drawingml/2006/main">
          <a:off x="4020584" y="360039"/>
          <a:ext cx="261610" cy="269304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0.80236</cdr:x>
      <cdr:y>0.2917</cdr:y>
    </cdr:from>
    <cdr:to>
      <cdr:x>0.85365</cdr:x>
      <cdr:y>0.37185</cdr:y>
    </cdr:to>
    <cdr:sp macro="" textlink="">
      <cdr:nvSpPr>
        <cdr:cNvPr id="24" name="TextBox 8"/>
        <cdr:cNvSpPr txBox="1"/>
      </cdr:nvSpPr>
      <cdr:spPr>
        <a:xfrm xmlns:a="http://schemas.openxmlformats.org/drawingml/2006/main">
          <a:off x="4092592" y="1008111"/>
          <a:ext cx="261610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non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dirty="0"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</a:p>
      </cdr:txBody>
    </cdr:sp>
  </cdr:relSizeAnchor>
  <cdr:relSizeAnchor xmlns:cdr="http://schemas.openxmlformats.org/drawingml/2006/chartDrawing">
    <cdr:from>
      <cdr:x>0.33649</cdr:x>
      <cdr:y>0.70842</cdr:y>
    </cdr:from>
    <cdr:to>
      <cdr:x>0.90118</cdr:x>
      <cdr:y>0.8331</cdr:y>
    </cdr:to>
    <cdr:sp macro="" textlink="">
      <cdr:nvSpPr>
        <cdr:cNvPr id="26" name="TextBox 11"/>
        <cdr:cNvSpPr txBox="1"/>
      </cdr:nvSpPr>
      <cdr:spPr>
        <a:xfrm xmlns:a="http://schemas.openxmlformats.org/drawingml/2006/main">
          <a:off x="1716328" y="2448271"/>
          <a:ext cx="2880320" cy="430887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□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‒</a:t>
          </a:r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 Степень заполнения емкости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r>
            <a:rPr lang="ru-RU" b="0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△</a:t>
          </a:r>
          <a:r>
            <a:rPr lang="en-US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‒</a:t>
          </a:r>
          <a:r>
            <a:rPr lang="ru-RU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Средняя</a:t>
          </a:r>
          <a:r>
            <a:rPr lang="ru-RU" baseline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 производительность емкости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0.23767</cdr:x>
      <cdr:y>0.10418</cdr:y>
    </cdr:from>
    <cdr:to>
      <cdr:x>0.41694</cdr:x>
      <cdr:y>0.36877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12272" y="36003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>
              <a:latin typeface="Times New Roman" panose="02020603050405020304" pitchFamily="18" charset="0"/>
              <a:cs typeface="Times New Roman" panose="02020603050405020304" pitchFamily="18" charset="0"/>
            </a:rPr>
            <a:t>0.422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00ABF66-A773-4239-A7C2-818D87440A01}" type="datetimeFigureOut">
              <a:rPr lang="ru-RU"/>
              <a:pPr>
                <a:defRPr/>
              </a:pPr>
              <a:t>19.11.2020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5FEB43B-490F-45AE-913D-0986C616B7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57420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4352" algn="l" defTabSz="9137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1224" algn="l" defTabSz="9137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8093" algn="l" defTabSz="9137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965" algn="l" defTabSz="91374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1800" y="1343029"/>
            <a:ext cx="4897438" cy="92551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63601" y="2447925"/>
            <a:ext cx="4033838" cy="1104900"/>
          </a:xfrm>
        </p:spPr>
        <p:txBody>
          <a:bodyPr/>
          <a:lstStyle>
            <a:lvl1pPr marL="0" indent="0" algn="ctr">
              <a:buNone/>
              <a:defRPr/>
            </a:lvl1pPr>
            <a:lvl2pPr marL="456872" indent="0" algn="ctr">
              <a:buNone/>
              <a:defRPr/>
            </a:lvl2pPr>
            <a:lvl3pPr marL="913741" indent="0" algn="ctr">
              <a:buNone/>
              <a:defRPr/>
            </a:lvl3pPr>
            <a:lvl4pPr marL="1370612" indent="0" algn="ctr">
              <a:buNone/>
              <a:defRPr/>
            </a:lvl4pPr>
            <a:lvl5pPr marL="1827483" indent="0" algn="ctr">
              <a:buNone/>
              <a:defRPr/>
            </a:lvl5pPr>
            <a:lvl6pPr marL="2284352" indent="0" algn="ctr">
              <a:buNone/>
              <a:defRPr/>
            </a:lvl6pPr>
            <a:lvl7pPr marL="2741224" indent="0" algn="ctr">
              <a:buNone/>
              <a:defRPr/>
            </a:lvl7pPr>
            <a:lvl8pPr marL="3198093" indent="0" algn="ctr">
              <a:buNone/>
              <a:defRPr/>
            </a:lvl8pPr>
            <a:lvl9pPr marL="3654965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8FE8B6-336F-4699-9198-10F56C409A3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44604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3E715-F9AA-4F73-8684-75C5C3E79F3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767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178301" y="173041"/>
            <a:ext cx="1295400" cy="36861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87339" y="173041"/>
            <a:ext cx="3738562" cy="36861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AEA0D-6F3E-4BAF-97CB-408BAFF994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63449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67468-A7AF-4311-8D61-0183F10CFC4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10506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13" y="2776543"/>
            <a:ext cx="4895850" cy="8588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613" y="1831977"/>
            <a:ext cx="4895850" cy="94456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872" indent="0">
              <a:buNone/>
              <a:defRPr sz="1800"/>
            </a:lvl2pPr>
            <a:lvl3pPr marL="913741" indent="0">
              <a:buNone/>
              <a:defRPr sz="1600"/>
            </a:lvl3pPr>
            <a:lvl4pPr marL="1370612" indent="0">
              <a:buNone/>
              <a:defRPr sz="1400"/>
            </a:lvl4pPr>
            <a:lvl5pPr marL="1827483" indent="0">
              <a:buNone/>
              <a:defRPr sz="1400"/>
            </a:lvl5pPr>
            <a:lvl6pPr marL="2284352" indent="0">
              <a:buNone/>
              <a:defRPr sz="1400"/>
            </a:lvl6pPr>
            <a:lvl7pPr marL="2741224" indent="0">
              <a:buNone/>
              <a:defRPr sz="1400"/>
            </a:lvl7pPr>
            <a:lvl8pPr marL="3198093" indent="0">
              <a:buNone/>
              <a:defRPr sz="1400"/>
            </a:lvl8pPr>
            <a:lvl9pPr marL="3654965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8869F-B296-420D-9F64-A3B5B0336B7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5313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87341" y="1008064"/>
            <a:ext cx="2516187" cy="285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955926" y="1008064"/>
            <a:ext cx="2517775" cy="2851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35BC2-18B0-4230-BB8B-0FA2E962296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3535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7338" y="966791"/>
            <a:ext cx="2546350" cy="403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72" indent="0">
              <a:buNone/>
              <a:defRPr sz="2000" b="1"/>
            </a:lvl2pPr>
            <a:lvl3pPr marL="913741" indent="0">
              <a:buNone/>
              <a:defRPr sz="1800" b="1"/>
            </a:lvl3pPr>
            <a:lvl4pPr marL="1370612" indent="0">
              <a:buNone/>
              <a:defRPr sz="1600" b="1"/>
            </a:lvl4pPr>
            <a:lvl5pPr marL="1827483" indent="0">
              <a:buNone/>
              <a:defRPr sz="1600" b="1"/>
            </a:lvl5pPr>
            <a:lvl6pPr marL="2284352" indent="0">
              <a:buNone/>
              <a:defRPr sz="1600" b="1"/>
            </a:lvl6pPr>
            <a:lvl7pPr marL="2741224" indent="0">
              <a:buNone/>
              <a:defRPr sz="1600" b="1"/>
            </a:lvl7pPr>
            <a:lvl8pPr marL="3198093" indent="0">
              <a:buNone/>
              <a:defRPr sz="1600" b="1"/>
            </a:lvl8pPr>
            <a:lvl9pPr marL="3654965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87338" y="1370018"/>
            <a:ext cx="2546350" cy="24907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925768" y="966791"/>
            <a:ext cx="2547937" cy="403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72" indent="0">
              <a:buNone/>
              <a:defRPr sz="2000" b="1"/>
            </a:lvl2pPr>
            <a:lvl3pPr marL="913741" indent="0">
              <a:buNone/>
              <a:defRPr sz="1800" b="1"/>
            </a:lvl3pPr>
            <a:lvl4pPr marL="1370612" indent="0">
              <a:buNone/>
              <a:defRPr sz="1600" b="1"/>
            </a:lvl4pPr>
            <a:lvl5pPr marL="1827483" indent="0">
              <a:buNone/>
              <a:defRPr sz="1600" b="1"/>
            </a:lvl5pPr>
            <a:lvl6pPr marL="2284352" indent="0">
              <a:buNone/>
              <a:defRPr sz="1600" b="1"/>
            </a:lvl6pPr>
            <a:lvl7pPr marL="2741224" indent="0">
              <a:buNone/>
              <a:defRPr sz="1600" b="1"/>
            </a:lvl7pPr>
            <a:lvl8pPr marL="3198093" indent="0">
              <a:buNone/>
              <a:defRPr sz="1600" b="1"/>
            </a:lvl8pPr>
            <a:lvl9pPr marL="3654965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925768" y="1370018"/>
            <a:ext cx="2547937" cy="249078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8A1AA-9427-4592-A1D7-297BD3AF8F3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8317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0838F-9D06-4401-8E26-4DD9F6919D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8264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781DCD-BEA4-43A4-BF5A-DBC3E66698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41474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339" y="171454"/>
            <a:ext cx="1895475" cy="7334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52669" y="171451"/>
            <a:ext cx="3221037" cy="36893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7339" y="904880"/>
            <a:ext cx="1895475" cy="2955925"/>
          </a:xfrm>
        </p:spPr>
        <p:txBody>
          <a:bodyPr/>
          <a:lstStyle>
            <a:lvl1pPr marL="0" indent="0">
              <a:buNone/>
              <a:defRPr sz="1400"/>
            </a:lvl1pPr>
            <a:lvl2pPr marL="456872" indent="0">
              <a:buNone/>
              <a:defRPr sz="1200"/>
            </a:lvl2pPr>
            <a:lvl3pPr marL="913741" indent="0">
              <a:buNone/>
              <a:defRPr sz="1000"/>
            </a:lvl3pPr>
            <a:lvl4pPr marL="1370612" indent="0">
              <a:buNone/>
              <a:defRPr sz="900"/>
            </a:lvl4pPr>
            <a:lvl5pPr marL="1827483" indent="0">
              <a:buNone/>
              <a:defRPr sz="900"/>
            </a:lvl5pPr>
            <a:lvl6pPr marL="2284352" indent="0">
              <a:buNone/>
              <a:defRPr sz="900"/>
            </a:lvl6pPr>
            <a:lvl7pPr marL="2741224" indent="0">
              <a:buNone/>
              <a:defRPr sz="900"/>
            </a:lvl7pPr>
            <a:lvl8pPr marL="3198093" indent="0">
              <a:buNone/>
              <a:defRPr sz="900"/>
            </a:lvl8pPr>
            <a:lvl9pPr marL="3654965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02FC9B-B1BD-4FBF-8DCC-5234195EF74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19759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8718" y="3024192"/>
            <a:ext cx="3457575" cy="3571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28718" y="385768"/>
            <a:ext cx="3457575" cy="2592387"/>
          </a:xfrm>
        </p:spPr>
        <p:txBody>
          <a:bodyPr/>
          <a:lstStyle>
            <a:lvl1pPr marL="0" indent="0">
              <a:buNone/>
              <a:defRPr sz="3200"/>
            </a:lvl1pPr>
            <a:lvl2pPr marL="456872" indent="0">
              <a:buNone/>
              <a:defRPr sz="2800"/>
            </a:lvl2pPr>
            <a:lvl3pPr marL="913741" indent="0">
              <a:buNone/>
              <a:defRPr sz="2400"/>
            </a:lvl3pPr>
            <a:lvl4pPr marL="1370612" indent="0">
              <a:buNone/>
              <a:defRPr sz="2000"/>
            </a:lvl4pPr>
            <a:lvl5pPr marL="1827483" indent="0">
              <a:buNone/>
              <a:defRPr sz="2000"/>
            </a:lvl5pPr>
            <a:lvl6pPr marL="2284352" indent="0">
              <a:buNone/>
              <a:defRPr sz="2000"/>
            </a:lvl6pPr>
            <a:lvl7pPr marL="2741224" indent="0">
              <a:buNone/>
              <a:defRPr sz="2000"/>
            </a:lvl7pPr>
            <a:lvl8pPr marL="3198093" indent="0">
              <a:buNone/>
              <a:defRPr sz="2000"/>
            </a:lvl8pPr>
            <a:lvl9pPr marL="3654965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28718" y="3381377"/>
            <a:ext cx="3457575" cy="508000"/>
          </a:xfrm>
        </p:spPr>
        <p:txBody>
          <a:bodyPr/>
          <a:lstStyle>
            <a:lvl1pPr marL="0" indent="0">
              <a:buNone/>
              <a:defRPr sz="1400"/>
            </a:lvl1pPr>
            <a:lvl2pPr marL="456872" indent="0">
              <a:buNone/>
              <a:defRPr sz="1200"/>
            </a:lvl2pPr>
            <a:lvl3pPr marL="913741" indent="0">
              <a:buNone/>
              <a:defRPr sz="1000"/>
            </a:lvl3pPr>
            <a:lvl4pPr marL="1370612" indent="0">
              <a:buNone/>
              <a:defRPr sz="900"/>
            </a:lvl4pPr>
            <a:lvl5pPr marL="1827483" indent="0">
              <a:buNone/>
              <a:defRPr sz="900"/>
            </a:lvl5pPr>
            <a:lvl6pPr marL="2284352" indent="0">
              <a:buNone/>
              <a:defRPr sz="900"/>
            </a:lvl6pPr>
            <a:lvl7pPr marL="2741224" indent="0">
              <a:buNone/>
              <a:defRPr sz="900"/>
            </a:lvl7pPr>
            <a:lvl8pPr marL="3198093" indent="0">
              <a:buNone/>
              <a:defRPr sz="900"/>
            </a:lvl8pPr>
            <a:lvl9pPr marL="3654965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BE834C-39CE-4272-86C1-293816018C6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2577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87338" y="173038"/>
            <a:ext cx="5186362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7565" tIns="28781" rIns="57565" bIns="287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7338" y="1008063"/>
            <a:ext cx="5186362" cy="285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7565" tIns="28781" rIns="57565" bIns="287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87338" y="3933825"/>
            <a:ext cx="1344612" cy="3016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57565" tIns="28781" rIns="57565" bIns="28781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968500" y="3933825"/>
            <a:ext cx="1824038" cy="3016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57565" tIns="28781" rIns="57565" bIns="28781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9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29088" y="3933825"/>
            <a:ext cx="1344612" cy="3016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57565" tIns="28781" rIns="57565" bIns="2878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900"/>
            </a:lvl1pPr>
          </a:lstStyle>
          <a:p>
            <a:pPr>
              <a:defRPr/>
            </a:pPr>
            <a:fld id="{5D796324-871D-4F37-9AA5-44C9DE3537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74675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574675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2pPr>
      <a:lvl3pPr algn="ctr" defTabSz="574675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3pPr>
      <a:lvl4pPr algn="ctr" defTabSz="574675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4pPr>
      <a:lvl5pPr algn="ctr" defTabSz="574675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5pPr>
      <a:lvl6pPr marL="456872" algn="ctr" defTabSz="575847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6pPr>
      <a:lvl7pPr marL="913741" algn="ctr" defTabSz="575847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7pPr>
      <a:lvl8pPr marL="1370612" algn="ctr" defTabSz="575847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8pPr>
      <a:lvl9pPr marL="1827483" algn="ctr" defTabSz="575847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</a:defRPr>
      </a:lvl9pPr>
    </p:titleStyle>
    <p:bodyStyle>
      <a:lvl1pPr marL="214313" indent="-214313" algn="l" defTabSz="574675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466725" indent="-179388" algn="l" defTabSz="574675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717550" indent="-141288" algn="l" defTabSz="574675" rtl="0" eaLnBrk="0" fontAlgn="base" hangingPunct="0">
        <a:spcBef>
          <a:spcPct val="20000"/>
        </a:spcBef>
        <a:spcAft>
          <a:spcPct val="0"/>
        </a:spcAft>
        <a:buChar char="•"/>
        <a:defRPr sz="1500">
          <a:solidFill>
            <a:schemeClr val="tx1"/>
          </a:solidFill>
          <a:latin typeface="+mn-lt"/>
        </a:defRPr>
      </a:lvl3pPr>
      <a:lvl4pPr marL="1006475" indent="-142875" algn="l" defTabSz="574675" rtl="0" eaLnBrk="0" fontAlgn="base" hangingPunct="0">
        <a:spcBef>
          <a:spcPct val="20000"/>
        </a:spcBef>
        <a:spcAft>
          <a:spcPct val="0"/>
        </a:spcAft>
        <a:buChar char="–"/>
        <a:defRPr sz="1300">
          <a:solidFill>
            <a:schemeClr val="tx1"/>
          </a:solidFill>
          <a:latin typeface="+mn-lt"/>
        </a:defRPr>
      </a:lvl4pPr>
      <a:lvl5pPr marL="1293813" indent="-141288" algn="l" defTabSz="574675" rtl="0" eaLnBrk="0" fontAlgn="base" hangingPunct="0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5pPr>
      <a:lvl6pPr marL="1751338" indent="-142772" algn="l" defTabSz="575847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208207" indent="-142772" algn="l" defTabSz="575847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2665077" indent="-142772" algn="l" defTabSz="575847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121948" indent="-142772" algn="l" defTabSz="575847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37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72" algn="l" defTabSz="9137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41" algn="l" defTabSz="9137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12" algn="l" defTabSz="9137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483" algn="l" defTabSz="9137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352" algn="l" defTabSz="9137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224" algn="l" defTabSz="9137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093" algn="l" defTabSz="9137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965" algn="l" defTabSz="91374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3"/>
          <p:cNvSpPr>
            <a:spLocks noChangeArrowheads="1"/>
          </p:cNvSpPr>
          <p:nvPr/>
        </p:nvSpPr>
        <p:spPr bwMode="auto">
          <a:xfrm>
            <a:off x="2232025" y="3960786"/>
            <a:ext cx="1296988" cy="360389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230" tIns="34115" rIns="68230" bIns="34115" anchor="ctr"/>
          <a:lstStyle>
            <a:lvl1pPr defTabSz="574675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74675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altLang="ru-RU" sz="12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г.</a:t>
            </a:r>
            <a:endParaRPr lang="ru-RU" alt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5" name="Rectangle 12"/>
          <p:cNvSpPr>
            <a:spLocks noChangeArrowheads="1"/>
          </p:cNvSpPr>
          <p:nvPr/>
        </p:nvSpPr>
        <p:spPr bwMode="auto">
          <a:xfrm>
            <a:off x="0" y="1439863"/>
            <a:ext cx="5761038" cy="1425575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74" tIns="45686" rIns="91374" bIns="45686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2841340" y="2860188"/>
            <a:ext cx="2880320" cy="1083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7565" tIns="28781" rIns="57565" bIns="28781"/>
          <a:lstStyle>
            <a:lvl1pPr defTabSz="574675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74675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0"/>
              </a:spcBef>
            </a:pPr>
            <a:r>
              <a:rPr lang="ru-RU" altLang="ru-RU" sz="1400" u="sng" dirty="0">
                <a:latin typeface="Times New Roman" pitchFamily="18" charset="0"/>
                <a:cs typeface="Times New Roman" pitchFamily="18" charset="0"/>
              </a:rPr>
              <a:t>Д.А. Леонтьева</a:t>
            </a:r>
          </a:p>
          <a:p>
            <a:pPr eaLnBrk="1" hangingPunct="1">
              <a:spcBef>
                <a:spcPts val="0"/>
              </a:spcBef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М.В. Верлинский</a:t>
            </a:r>
            <a:br>
              <a:rPr lang="ru-RU" altLang="ru-RU" sz="1400" dirty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Научный руководитель:</a:t>
            </a:r>
          </a:p>
          <a:p>
            <a:pPr eaLnBrk="1" hangingPunct="1">
              <a:spcBef>
                <a:spcPts val="0"/>
              </a:spcBef>
            </a:pPr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д.т.н., профессор ОЯТЦ А.А. Орлов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72208" y="1584325"/>
            <a:ext cx="5616624" cy="1224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7565" tIns="28781" rIns="57565" bIns="28781"/>
          <a:lstStyle>
            <a:lvl1pPr defTabSz="574675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74675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геометрии вертикальных ребер на динамику десублимации гексафторида урана</a:t>
            </a: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8" name="Picture 11" descr="C:\Users\lubamark\Documents\_дизайн\_Шаблоны презентаций\ТПУ_Карта стилизованная_CMYK.bm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r="46294" b="50024"/>
          <a:stretch>
            <a:fillRect/>
          </a:stretch>
        </p:blipFill>
        <p:spPr bwMode="auto">
          <a:xfrm>
            <a:off x="3213100" y="180975"/>
            <a:ext cx="2547938" cy="125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9" name="Группа 8"/>
          <p:cNvGrpSpPr>
            <a:grpSpLocks/>
          </p:cNvGrpSpPr>
          <p:nvPr/>
        </p:nvGrpSpPr>
        <p:grpSpPr bwMode="auto">
          <a:xfrm>
            <a:off x="692150" y="604838"/>
            <a:ext cx="2360613" cy="550862"/>
            <a:chOff x="543276" y="545242"/>
            <a:chExt cx="1816737" cy="422585"/>
          </a:xfrm>
        </p:grpSpPr>
        <p:sp>
          <p:nvSpPr>
            <p:cNvPr id="18" name="Freeform 37"/>
            <p:cNvSpPr>
              <a:spLocks noEditPoints="1"/>
            </p:cNvSpPr>
            <p:nvPr/>
          </p:nvSpPr>
          <p:spPr bwMode="auto">
            <a:xfrm>
              <a:off x="1038084" y="565945"/>
              <a:ext cx="1321929" cy="401882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 baseline="-25000"/>
            </a:p>
          </p:txBody>
        </p:sp>
        <p:grpSp>
          <p:nvGrpSpPr>
            <p:cNvPr id="3081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20" name="Freeform 38"/>
              <p:cNvSpPr>
                <a:spLocks noEditPoints="1"/>
              </p:cNvSpPr>
              <p:nvPr/>
            </p:nvSpPr>
            <p:spPr bwMode="auto">
              <a:xfrm>
                <a:off x="1099" y="325"/>
                <a:ext cx="341" cy="220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 baseline="-25000"/>
              </a:p>
            </p:txBody>
          </p:sp>
          <p:sp>
            <p:nvSpPr>
              <p:cNvPr id="3083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1 w 680"/>
                  <a:gd name="T1" fmla="*/ 0 h 441"/>
                  <a:gd name="T2" fmla="*/ 1 w 680"/>
                  <a:gd name="T3" fmla="*/ 0 h 441"/>
                  <a:gd name="T4" fmla="*/ 1 w 680"/>
                  <a:gd name="T5" fmla="*/ 0 h 441"/>
                  <a:gd name="T6" fmla="*/ 1 w 680"/>
                  <a:gd name="T7" fmla="*/ 0 h 441"/>
                  <a:gd name="T8" fmla="*/ 1 w 680"/>
                  <a:gd name="T9" fmla="*/ 0 h 441"/>
                  <a:gd name="T10" fmla="*/ 1 w 680"/>
                  <a:gd name="T11" fmla="*/ 0 h 441"/>
                  <a:gd name="T12" fmla="*/ 1 w 680"/>
                  <a:gd name="T13" fmla="*/ 0 h 441"/>
                  <a:gd name="T14" fmla="*/ 1 w 680"/>
                  <a:gd name="T15" fmla="*/ 0 h 441"/>
                  <a:gd name="T16" fmla="*/ 1 w 680"/>
                  <a:gd name="T17" fmla="*/ 0 h 441"/>
                  <a:gd name="T18" fmla="*/ 1 w 680"/>
                  <a:gd name="T19" fmla="*/ 0 h 441"/>
                  <a:gd name="T20" fmla="*/ 0 w 680"/>
                  <a:gd name="T21" fmla="*/ 0 h 441"/>
                  <a:gd name="T22" fmla="*/ 1 w 680"/>
                  <a:gd name="T23" fmla="*/ 0 h 441"/>
                  <a:gd name="T24" fmla="*/ 1 w 680"/>
                  <a:gd name="T25" fmla="*/ 0 h 441"/>
                  <a:gd name="T26" fmla="*/ 0 w 680"/>
                  <a:gd name="T27" fmla="*/ 0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80"/>
                  <a:gd name="T46" fmla="*/ 0 h 441"/>
                  <a:gd name="T47" fmla="*/ 680 w 680"/>
                  <a:gd name="T48" fmla="*/ 441 h 44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18"/>
          <p:cNvSpPr>
            <a:spLocks noChangeArrowheads="1"/>
          </p:cNvSpPr>
          <p:nvPr/>
        </p:nvSpPr>
        <p:spPr bwMode="auto">
          <a:xfrm>
            <a:off x="0" y="0"/>
            <a:ext cx="431800" cy="3816350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74" tIns="45686" rIns="91374" bIns="45686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1728391" y="0"/>
            <a:ext cx="2376264" cy="360387"/>
          </a:xfrm>
        </p:spPr>
        <p:txBody>
          <a:bodyPr/>
          <a:lstStyle/>
          <a:p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расчетов</a:t>
            </a:r>
            <a:endParaRPr lang="ru-RU" alt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96" name="Rectangle 16"/>
          <p:cNvSpPr>
            <a:spLocks noChangeArrowheads="1"/>
          </p:cNvSpPr>
          <p:nvPr/>
        </p:nvSpPr>
        <p:spPr bwMode="auto">
          <a:xfrm>
            <a:off x="5400675" y="3960813"/>
            <a:ext cx="360363" cy="360362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230" tIns="34115" rIns="68230" bIns="34115" anchor="ctr"/>
          <a:lstStyle>
            <a:lvl1pPr defTabSz="574675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74675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900">
              <a:latin typeface="PF BeauSans Pro" pitchFamily="2" charset="0"/>
            </a:endParaRPr>
          </a:p>
        </p:txBody>
      </p:sp>
      <p:grpSp>
        <p:nvGrpSpPr>
          <p:cNvPr id="8198" name="Группа 8"/>
          <p:cNvGrpSpPr>
            <a:grpSpLocks/>
          </p:cNvGrpSpPr>
          <p:nvPr/>
        </p:nvGrpSpPr>
        <p:grpSpPr bwMode="auto">
          <a:xfrm>
            <a:off x="258763" y="3943350"/>
            <a:ext cx="1109662" cy="258763"/>
            <a:chOff x="543276" y="545242"/>
            <a:chExt cx="1816737" cy="422585"/>
          </a:xfrm>
        </p:grpSpPr>
        <p:sp>
          <p:nvSpPr>
            <p:cNvPr id="7" name="Freeform 37"/>
            <p:cNvSpPr>
              <a:spLocks noEditPoints="1"/>
            </p:cNvSpPr>
            <p:nvPr/>
          </p:nvSpPr>
          <p:spPr bwMode="auto">
            <a:xfrm>
              <a:off x="1037096" y="565982"/>
              <a:ext cx="1322917" cy="401845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grpSp>
          <p:nvGrpSpPr>
            <p:cNvPr id="8201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9" name="Freeform 38"/>
              <p:cNvSpPr>
                <a:spLocks noEditPoints="1"/>
              </p:cNvSpPr>
              <p:nvPr/>
            </p:nvSpPr>
            <p:spPr bwMode="auto">
              <a:xfrm>
                <a:off x="1099" y="326"/>
                <a:ext cx="340" cy="220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8203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1 w 680"/>
                  <a:gd name="T1" fmla="*/ 0 h 441"/>
                  <a:gd name="T2" fmla="*/ 1 w 680"/>
                  <a:gd name="T3" fmla="*/ 0 h 441"/>
                  <a:gd name="T4" fmla="*/ 1 w 680"/>
                  <a:gd name="T5" fmla="*/ 0 h 441"/>
                  <a:gd name="T6" fmla="*/ 1 w 680"/>
                  <a:gd name="T7" fmla="*/ 0 h 441"/>
                  <a:gd name="T8" fmla="*/ 1 w 680"/>
                  <a:gd name="T9" fmla="*/ 0 h 441"/>
                  <a:gd name="T10" fmla="*/ 1 w 680"/>
                  <a:gd name="T11" fmla="*/ 0 h 441"/>
                  <a:gd name="T12" fmla="*/ 1 w 680"/>
                  <a:gd name="T13" fmla="*/ 0 h 441"/>
                  <a:gd name="T14" fmla="*/ 1 w 680"/>
                  <a:gd name="T15" fmla="*/ 0 h 441"/>
                  <a:gd name="T16" fmla="*/ 1 w 680"/>
                  <a:gd name="T17" fmla="*/ 0 h 441"/>
                  <a:gd name="T18" fmla="*/ 1 w 680"/>
                  <a:gd name="T19" fmla="*/ 0 h 441"/>
                  <a:gd name="T20" fmla="*/ 0 w 680"/>
                  <a:gd name="T21" fmla="*/ 0 h 441"/>
                  <a:gd name="T22" fmla="*/ 1 w 680"/>
                  <a:gd name="T23" fmla="*/ 0 h 441"/>
                  <a:gd name="T24" fmla="*/ 1 w 680"/>
                  <a:gd name="T25" fmla="*/ 0 h 441"/>
                  <a:gd name="T26" fmla="*/ 0 w 680"/>
                  <a:gd name="T27" fmla="*/ 0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80"/>
                  <a:gd name="T46" fmla="*/ 0 h 441"/>
                  <a:gd name="T47" fmla="*/ 680 w 680"/>
                  <a:gd name="T48" fmla="*/ 441 h 44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8199" name="Rectangle 16"/>
          <p:cNvSpPr>
            <a:spLocks noChangeArrowheads="1"/>
          </p:cNvSpPr>
          <p:nvPr/>
        </p:nvSpPr>
        <p:spPr bwMode="auto">
          <a:xfrm>
            <a:off x="5400675" y="3960813"/>
            <a:ext cx="360363" cy="360362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230" tIns="34115" rIns="68230" bIns="34115" anchor="ctr"/>
          <a:lstStyle>
            <a:lvl1pPr defTabSz="574675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74675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10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69225" y="3820390"/>
            <a:ext cx="3888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средней производительности и степени заполнения емкости объемом 2,5 м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ширины ребра</a:t>
            </a: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9738405"/>
              </p:ext>
            </p:extLst>
          </p:nvPr>
        </p:nvGraphicFramePr>
        <p:xfrm>
          <a:off x="516119" y="360388"/>
          <a:ext cx="5100703" cy="345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13294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18"/>
          <p:cNvSpPr>
            <a:spLocks noChangeArrowheads="1"/>
          </p:cNvSpPr>
          <p:nvPr/>
        </p:nvSpPr>
        <p:spPr bwMode="auto">
          <a:xfrm>
            <a:off x="0" y="0"/>
            <a:ext cx="431800" cy="3816350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74" tIns="45686" rIns="91374" bIns="45686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6" name="Rectangle 16"/>
          <p:cNvSpPr>
            <a:spLocks noChangeArrowheads="1"/>
          </p:cNvSpPr>
          <p:nvPr/>
        </p:nvSpPr>
        <p:spPr bwMode="auto">
          <a:xfrm>
            <a:off x="5400675" y="3960813"/>
            <a:ext cx="360363" cy="360362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230" tIns="34115" rIns="68230" bIns="34115" anchor="ctr"/>
          <a:lstStyle>
            <a:lvl1pPr defTabSz="574675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74675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900">
              <a:latin typeface="PF BeauSans Pro" pitchFamily="2" charset="0"/>
            </a:endParaRPr>
          </a:p>
        </p:txBody>
      </p:sp>
      <p:grpSp>
        <p:nvGrpSpPr>
          <p:cNvPr id="8198" name="Группа 8"/>
          <p:cNvGrpSpPr>
            <a:grpSpLocks/>
          </p:cNvGrpSpPr>
          <p:nvPr/>
        </p:nvGrpSpPr>
        <p:grpSpPr bwMode="auto">
          <a:xfrm>
            <a:off x="258763" y="3943350"/>
            <a:ext cx="1109662" cy="258763"/>
            <a:chOff x="543276" y="545242"/>
            <a:chExt cx="1816737" cy="422585"/>
          </a:xfrm>
        </p:grpSpPr>
        <p:sp>
          <p:nvSpPr>
            <p:cNvPr id="7" name="Freeform 37"/>
            <p:cNvSpPr>
              <a:spLocks noEditPoints="1"/>
            </p:cNvSpPr>
            <p:nvPr/>
          </p:nvSpPr>
          <p:spPr bwMode="auto">
            <a:xfrm>
              <a:off x="1037096" y="565982"/>
              <a:ext cx="1322917" cy="401845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grpSp>
          <p:nvGrpSpPr>
            <p:cNvPr id="8201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9" name="Freeform 38"/>
              <p:cNvSpPr>
                <a:spLocks noEditPoints="1"/>
              </p:cNvSpPr>
              <p:nvPr/>
            </p:nvSpPr>
            <p:spPr bwMode="auto">
              <a:xfrm>
                <a:off x="1099" y="326"/>
                <a:ext cx="340" cy="220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8203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1 w 680"/>
                  <a:gd name="T1" fmla="*/ 0 h 441"/>
                  <a:gd name="T2" fmla="*/ 1 w 680"/>
                  <a:gd name="T3" fmla="*/ 0 h 441"/>
                  <a:gd name="T4" fmla="*/ 1 w 680"/>
                  <a:gd name="T5" fmla="*/ 0 h 441"/>
                  <a:gd name="T6" fmla="*/ 1 w 680"/>
                  <a:gd name="T7" fmla="*/ 0 h 441"/>
                  <a:gd name="T8" fmla="*/ 1 w 680"/>
                  <a:gd name="T9" fmla="*/ 0 h 441"/>
                  <a:gd name="T10" fmla="*/ 1 w 680"/>
                  <a:gd name="T11" fmla="*/ 0 h 441"/>
                  <a:gd name="T12" fmla="*/ 1 w 680"/>
                  <a:gd name="T13" fmla="*/ 0 h 441"/>
                  <a:gd name="T14" fmla="*/ 1 w 680"/>
                  <a:gd name="T15" fmla="*/ 0 h 441"/>
                  <a:gd name="T16" fmla="*/ 1 w 680"/>
                  <a:gd name="T17" fmla="*/ 0 h 441"/>
                  <a:gd name="T18" fmla="*/ 1 w 680"/>
                  <a:gd name="T19" fmla="*/ 0 h 441"/>
                  <a:gd name="T20" fmla="*/ 0 w 680"/>
                  <a:gd name="T21" fmla="*/ 0 h 441"/>
                  <a:gd name="T22" fmla="*/ 1 w 680"/>
                  <a:gd name="T23" fmla="*/ 0 h 441"/>
                  <a:gd name="T24" fmla="*/ 1 w 680"/>
                  <a:gd name="T25" fmla="*/ 0 h 441"/>
                  <a:gd name="T26" fmla="*/ 0 w 680"/>
                  <a:gd name="T27" fmla="*/ 0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80"/>
                  <a:gd name="T46" fmla="*/ 0 h 441"/>
                  <a:gd name="T47" fmla="*/ 680 w 680"/>
                  <a:gd name="T48" fmla="*/ 441 h 44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8199" name="Rectangle 16"/>
          <p:cNvSpPr>
            <a:spLocks noChangeArrowheads="1"/>
          </p:cNvSpPr>
          <p:nvPr/>
        </p:nvSpPr>
        <p:spPr bwMode="auto">
          <a:xfrm>
            <a:off x="5400675" y="3960813"/>
            <a:ext cx="360363" cy="360362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230" tIns="34115" rIns="68230" bIns="34115" anchor="ctr"/>
          <a:lstStyle>
            <a:lvl1pPr defTabSz="574675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74675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11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9643669"/>
              </p:ext>
            </p:extLst>
          </p:nvPr>
        </p:nvGraphicFramePr>
        <p:xfrm>
          <a:off x="450632" y="432395"/>
          <a:ext cx="5186363" cy="31042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286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6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91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0000">
                <a:tc gridSpan="3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Оптимальная ширина вертикальных ребер в емкости объемом 2,5 м</a:t>
                      </a:r>
                      <a:r>
                        <a:rPr lang="ru-RU" sz="1600" kern="120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при изменении их длины</a:t>
                      </a:r>
                      <a:endParaRPr lang="ru-RU" sz="9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523" marR="58523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м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523" marR="5852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ru-RU" sz="1400" baseline="-25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опт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м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523" marR="5852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кг/ч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523" marR="5852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1,425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523" marR="58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0,419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523" marR="58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31,423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523" marR="5852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1,450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523" marR="58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0,420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523" marR="58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31,724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523" marR="5852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1,475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523" marR="58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0,421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523" marR="58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32,025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523" marR="58523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523" marR="58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0,422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523" marR="58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32,326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523" marR="58523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1,525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523" marR="58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0,424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523" marR="58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32,680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523" marR="58523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1,550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523" marR="58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0,425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523" marR="58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32,983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523" marR="58523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1,575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523" marR="58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0,426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523" marR="5852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33,286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8523" marR="58523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" name="Прямоугольник 11"/>
              <p:cNvSpPr/>
              <p:nvPr/>
            </p:nvSpPr>
            <p:spPr>
              <a:xfrm>
                <a:off x="1944415" y="3775177"/>
                <a:ext cx="1834605" cy="2769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12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200" i="1">
                              <a:latin typeface="Cambria Math"/>
                            </a:rPr>
                            <m:t>𝐿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sz="1200">
                              <a:latin typeface="Cambria Math"/>
                            </a:rPr>
                            <m:t>max</m:t>
                          </m:r>
                        </m:sub>
                      </m:sSub>
                      <m:r>
                        <a:rPr lang="ru-RU" sz="1200">
                          <a:latin typeface="Cambria Math"/>
                        </a:rPr>
                        <m:t>=</m:t>
                      </m:r>
                      <m:r>
                        <a:rPr lang="ru-RU" sz="1200" i="1">
                          <a:latin typeface="Cambria Math"/>
                        </a:rPr>
                        <m:t>𝐻</m:t>
                      </m:r>
                      <m:r>
                        <a:rPr lang="ru-RU" sz="1200" i="1">
                          <a:latin typeface="Cambria Math"/>
                        </a:rPr>
                        <m:t>−</m:t>
                      </m:r>
                      <m:r>
                        <a:rPr lang="ru-RU" sz="1200">
                          <a:latin typeface="Cambria Math"/>
                        </a:rPr>
                        <m:t>2∙(0,25∙</m:t>
                      </m:r>
                      <m:r>
                        <a:rPr lang="en-US" sz="1200" i="1">
                          <a:latin typeface="Cambria Math"/>
                        </a:rPr>
                        <m:t>𝐷</m:t>
                      </m:r>
                      <m:r>
                        <a:rPr lang="en-US" sz="120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415" y="3775177"/>
                <a:ext cx="1834605" cy="276999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b="-869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4024049" y="3759787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(5)</a:t>
            </a:r>
          </a:p>
        </p:txBody>
      </p:sp>
      <p:sp>
        <p:nvSpPr>
          <p:cNvPr id="18" name="Заголовок 1"/>
          <p:cNvSpPr>
            <a:spLocks noGrp="1"/>
          </p:cNvSpPr>
          <p:nvPr>
            <p:ph type="title"/>
          </p:nvPr>
        </p:nvSpPr>
        <p:spPr>
          <a:xfrm>
            <a:off x="1692387" y="0"/>
            <a:ext cx="2376264" cy="360387"/>
          </a:xfrm>
        </p:spPr>
        <p:txBody>
          <a:bodyPr/>
          <a:lstStyle/>
          <a:p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расчетов</a:t>
            </a:r>
            <a:endParaRPr lang="ru-RU" alt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467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18"/>
          <p:cNvSpPr>
            <a:spLocks noChangeArrowheads="1"/>
          </p:cNvSpPr>
          <p:nvPr/>
        </p:nvSpPr>
        <p:spPr bwMode="auto">
          <a:xfrm>
            <a:off x="0" y="0"/>
            <a:ext cx="431800" cy="3816350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74" tIns="45686" rIns="91374" bIns="45686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6" name="Rectangle 16"/>
          <p:cNvSpPr>
            <a:spLocks noChangeArrowheads="1"/>
          </p:cNvSpPr>
          <p:nvPr/>
        </p:nvSpPr>
        <p:spPr bwMode="auto">
          <a:xfrm>
            <a:off x="5400675" y="3960813"/>
            <a:ext cx="360363" cy="360362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230" tIns="34115" rIns="68230" bIns="34115" anchor="ctr"/>
          <a:lstStyle>
            <a:lvl1pPr defTabSz="574675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74675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900">
              <a:latin typeface="PF BeauSans Pro" pitchFamily="2" charset="0"/>
            </a:endParaRPr>
          </a:p>
        </p:txBody>
      </p:sp>
      <p:grpSp>
        <p:nvGrpSpPr>
          <p:cNvPr id="8198" name="Группа 8"/>
          <p:cNvGrpSpPr>
            <a:grpSpLocks/>
          </p:cNvGrpSpPr>
          <p:nvPr/>
        </p:nvGrpSpPr>
        <p:grpSpPr bwMode="auto">
          <a:xfrm>
            <a:off x="258763" y="3943350"/>
            <a:ext cx="1109662" cy="258763"/>
            <a:chOff x="543276" y="545242"/>
            <a:chExt cx="1816737" cy="422585"/>
          </a:xfrm>
        </p:grpSpPr>
        <p:sp>
          <p:nvSpPr>
            <p:cNvPr id="7" name="Freeform 37"/>
            <p:cNvSpPr>
              <a:spLocks noEditPoints="1"/>
            </p:cNvSpPr>
            <p:nvPr/>
          </p:nvSpPr>
          <p:spPr bwMode="auto">
            <a:xfrm>
              <a:off x="1037096" y="565982"/>
              <a:ext cx="1322917" cy="401845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grpSp>
          <p:nvGrpSpPr>
            <p:cNvPr id="8201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9" name="Freeform 38"/>
              <p:cNvSpPr>
                <a:spLocks noEditPoints="1"/>
              </p:cNvSpPr>
              <p:nvPr/>
            </p:nvSpPr>
            <p:spPr bwMode="auto">
              <a:xfrm>
                <a:off x="1099" y="326"/>
                <a:ext cx="340" cy="220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8203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1 w 680"/>
                  <a:gd name="T1" fmla="*/ 0 h 441"/>
                  <a:gd name="T2" fmla="*/ 1 w 680"/>
                  <a:gd name="T3" fmla="*/ 0 h 441"/>
                  <a:gd name="T4" fmla="*/ 1 w 680"/>
                  <a:gd name="T5" fmla="*/ 0 h 441"/>
                  <a:gd name="T6" fmla="*/ 1 w 680"/>
                  <a:gd name="T7" fmla="*/ 0 h 441"/>
                  <a:gd name="T8" fmla="*/ 1 w 680"/>
                  <a:gd name="T9" fmla="*/ 0 h 441"/>
                  <a:gd name="T10" fmla="*/ 1 w 680"/>
                  <a:gd name="T11" fmla="*/ 0 h 441"/>
                  <a:gd name="T12" fmla="*/ 1 w 680"/>
                  <a:gd name="T13" fmla="*/ 0 h 441"/>
                  <a:gd name="T14" fmla="*/ 1 w 680"/>
                  <a:gd name="T15" fmla="*/ 0 h 441"/>
                  <a:gd name="T16" fmla="*/ 1 w 680"/>
                  <a:gd name="T17" fmla="*/ 0 h 441"/>
                  <a:gd name="T18" fmla="*/ 1 w 680"/>
                  <a:gd name="T19" fmla="*/ 0 h 441"/>
                  <a:gd name="T20" fmla="*/ 0 w 680"/>
                  <a:gd name="T21" fmla="*/ 0 h 441"/>
                  <a:gd name="T22" fmla="*/ 1 w 680"/>
                  <a:gd name="T23" fmla="*/ 0 h 441"/>
                  <a:gd name="T24" fmla="*/ 1 w 680"/>
                  <a:gd name="T25" fmla="*/ 0 h 441"/>
                  <a:gd name="T26" fmla="*/ 0 w 680"/>
                  <a:gd name="T27" fmla="*/ 0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80"/>
                  <a:gd name="T46" fmla="*/ 0 h 441"/>
                  <a:gd name="T47" fmla="*/ 680 w 680"/>
                  <a:gd name="T48" fmla="*/ 441 h 44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8199" name="Rectangle 16"/>
          <p:cNvSpPr>
            <a:spLocks noChangeArrowheads="1"/>
          </p:cNvSpPr>
          <p:nvPr/>
        </p:nvSpPr>
        <p:spPr bwMode="auto">
          <a:xfrm>
            <a:off x="5400675" y="3960813"/>
            <a:ext cx="360363" cy="360362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230" tIns="34115" rIns="68230" bIns="34115" anchor="ctr"/>
          <a:lstStyle>
            <a:lvl1pPr defTabSz="574675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74675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12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432527"/>
              </p:ext>
            </p:extLst>
          </p:nvPr>
        </p:nvGraphicFramePr>
        <p:xfrm>
          <a:off x="460178" y="720427"/>
          <a:ext cx="5203880" cy="287999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300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09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09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009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0566">
                <a:tc gridSpan="4">
                  <a:txBody>
                    <a:bodyPr/>
                    <a:lstStyle/>
                    <a:p>
                      <a:pPr indent="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Оптимальная ширина вертикальных ребер для емкостей объемом 1,0…4,0 м</a:t>
                      </a:r>
                      <a:r>
                        <a:rPr lang="ru-RU" sz="1600" kern="1200" baseline="30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 их максимальной длине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843" marR="59843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679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V, 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1200" baseline="30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843" marR="5984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en-US" sz="12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</a:t>
                      </a: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843" marR="5984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ru-RU" sz="1200" baseline="-25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опт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м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843" marR="5984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q, 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кг/ч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843" marR="59843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679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843" marR="5984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,132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843" marR="5984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0,317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843" marR="5984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19,363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843" marR="59843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679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843" marR="5984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1,412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843" marR="5984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0,355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843" marR="5984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25,565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843" marR="59843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679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843" marR="5984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1,564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843" marR="5984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0,391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843" marR="5984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30,286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843" marR="59843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679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843" marR="5984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1,604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843" marR="5984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0,427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843" marR="5984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33,627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843" marR="59843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679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843" marR="5984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1,622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843" marR="5984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0,462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843" marR="5984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36,643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843" marR="59843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679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843" marR="5984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1,582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843" marR="5984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0,497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843" marR="5984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38,806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843" marR="59843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679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843" marR="5984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1,542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843" marR="5984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0,532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843" marR="59843" marT="0" marB="0" anchor="ctr"/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40,925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9843" marR="59843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1692387" y="0"/>
            <a:ext cx="2376264" cy="360387"/>
          </a:xfrm>
        </p:spPr>
        <p:txBody>
          <a:bodyPr/>
          <a:lstStyle/>
          <a:p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расчетов</a:t>
            </a:r>
            <a:endParaRPr lang="ru-RU" alt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513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18"/>
          <p:cNvSpPr>
            <a:spLocks noChangeArrowheads="1"/>
          </p:cNvSpPr>
          <p:nvPr/>
        </p:nvSpPr>
        <p:spPr bwMode="auto">
          <a:xfrm>
            <a:off x="0" y="0"/>
            <a:ext cx="431800" cy="3816350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74" tIns="45686" rIns="91374" bIns="45686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6" name="Rectangle 16"/>
          <p:cNvSpPr>
            <a:spLocks noChangeArrowheads="1"/>
          </p:cNvSpPr>
          <p:nvPr/>
        </p:nvSpPr>
        <p:spPr bwMode="auto">
          <a:xfrm>
            <a:off x="5400675" y="3960813"/>
            <a:ext cx="360363" cy="360362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230" tIns="34115" rIns="68230" bIns="34115" anchor="ctr"/>
          <a:lstStyle>
            <a:lvl1pPr defTabSz="574675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74675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900">
              <a:latin typeface="PF BeauSans Pro" pitchFamily="2" charset="0"/>
            </a:endParaRPr>
          </a:p>
        </p:txBody>
      </p:sp>
      <p:grpSp>
        <p:nvGrpSpPr>
          <p:cNvPr id="8198" name="Группа 8"/>
          <p:cNvGrpSpPr>
            <a:grpSpLocks/>
          </p:cNvGrpSpPr>
          <p:nvPr/>
        </p:nvGrpSpPr>
        <p:grpSpPr bwMode="auto">
          <a:xfrm>
            <a:off x="258763" y="3943350"/>
            <a:ext cx="1109662" cy="258763"/>
            <a:chOff x="543276" y="545242"/>
            <a:chExt cx="1816737" cy="422585"/>
          </a:xfrm>
        </p:grpSpPr>
        <p:sp>
          <p:nvSpPr>
            <p:cNvPr id="7" name="Freeform 37"/>
            <p:cNvSpPr>
              <a:spLocks noEditPoints="1"/>
            </p:cNvSpPr>
            <p:nvPr/>
          </p:nvSpPr>
          <p:spPr bwMode="auto">
            <a:xfrm>
              <a:off x="1037096" y="565982"/>
              <a:ext cx="1322917" cy="401845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grpSp>
          <p:nvGrpSpPr>
            <p:cNvPr id="8201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9" name="Freeform 38"/>
              <p:cNvSpPr>
                <a:spLocks noEditPoints="1"/>
              </p:cNvSpPr>
              <p:nvPr/>
            </p:nvSpPr>
            <p:spPr bwMode="auto">
              <a:xfrm>
                <a:off x="1099" y="326"/>
                <a:ext cx="340" cy="220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8203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1 w 680"/>
                  <a:gd name="T1" fmla="*/ 0 h 441"/>
                  <a:gd name="T2" fmla="*/ 1 w 680"/>
                  <a:gd name="T3" fmla="*/ 0 h 441"/>
                  <a:gd name="T4" fmla="*/ 1 w 680"/>
                  <a:gd name="T5" fmla="*/ 0 h 441"/>
                  <a:gd name="T6" fmla="*/ 1 w 680"/>
                  <a:gd name="T7" fmla="*/ 0 h 441"/>
                  <a:gd name="T8" fmla="*/ 1 w 680"/>
                  <a:gd name="T9" fmla="*/ 0 h 441"/>
                  <a:gd name="T10" fmla="*/ 1 w 680"/>
                  <a:gd name="T11" fmla="*/ 0 h 441"/>
                  <a:gd name="T12" fmla="*/ 1 w 680"/>
                  <a:gd name="T13" fmla="*/ 0 h 441"/>
                  <a:gd name="T14" fmla="*/ 1 w 680"/>
                  <a:gd name="T15" fmla="*/ 0 h 441"/>
                  <a:gd name="T16" fmla="*/ 1 w 680"/>
                  <a:gd name="T17" fmla="*/ 0 h 441"/>
                  <a:gd name="T18" fmla="*/ 1 w 680"/>
                  <a:gd name="T19" fmla="*/ 0 h 441"/>
                  <a:gd name="T20" fmla="*/ 0 w 680"/>
                  <a:gd name="T21" fmla="*/ 0 h 441"/>
                  <a:gd name="T22" fmla="*/ 1 w 680"/>
                  <a:gd name="T23" fmla="*/ 0 h 441"/>
                  <a:gd name="T24" fmla="*/ 1 w 680"/>
                  <a:gd name="T25" fmla="*/ 0 h 441"/>
                  <a:gd name="T26" fmla="*/ 0 w 680"/>
                  <a:gd name="T27" fmla="*/ 0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80"/>
                  <a:gd name="T46" fmla="*/ 0 h 441"/>
                  <a:gd name="T47" fmla="*/ 680 w 680"/>
                  <a:gd name="T48" fmla="*/ 441 h 44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8199" name="Rectangle 16"/>
          <p:cNvSpPr>
            <a:spLocks noChangeArrowheads="1"/>
          </p:cNvSpPr>
          <p:nvPr/>
        </p:nvSpPr>
        <p:spPr bwMode="auto">
          <a:xfrm>
            <a:off x="5400675" y="3960813"/>
            <a:ext cx="360363" cy="360362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230" tIns="34115" rIns="68230" bIns="34115" anchor="ctr"/>
          <a:lstStyle>
            <a:lvl1pPr defTabSz="574675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74675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13</a:t>
            </a: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1692387" y="0"/>
            <a:ext cx="2376264" cy="360387"/>
          </a:xfrm>
        </p:spPr>
        <p:txBody>
          <a:bodyPr/>
          <a:lstStyle/>
          <a:p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расчетов</a:t>
            </a:r>
            <a:endParaRPr lang="ru-RU" altLang="ru-RU" sz="1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80321" y="303199"/>
            <a:ext cx="39358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длины и ширины вертикальных ребер на среднюю производительность емкостей различного объема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321" y="754563"/>
            <a:ext cx="3888433" cy="356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87387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6"/>
          <p:cNvSpPr>
            <a:spLocks noChangeArrowheads="1"/>
          </p:cNvSpPr>
          <p:nvPr/>
        </p:nvSpPr>
        <p:spPr bwMode="auto">
          <a:xfrm>
            <a:off x="5400675" y="3960813"/>
            <a:ext cx="360363" cy="360362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230" tIns="34115" rIns="68230" bIns="34115" anchor="ctr"/>
          <a:lstStyle>
            <a:lvl1pPr defTabSz="574675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74675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14</a:t>
            </a:r>
          </a:p>
        </p:txBody>
      </p:sp>
      <p:sp>
        <p:nvSpPr>
          <p:cNvPr id="16387" name="Rectangle 18"/>
          <p:cNvSpPr>
            <a:spLocks noChangeArrowheads="1"/>
          </p:cNvSpPr>
          <p:nvPr/>
        </p:nvSpPr>
        <p:spPr bwMode="auto">
          <a:xfrm>
            <a:off x="0" y="0"/>
            <a:ext cx="431800" cy="3816350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74" tIns="45686" rIns="91374" bIns="45686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16388" name="Группа 8"/>
          <p:cNvGrpSpPr>
            <a:grpSpLocks/>
          </p:cNvGrpSpPr>
          <p:nvPr/>
        </p:nvGrpSpPr>
        <p:grpSpPr bwMode="auto">
          <a:xfrm>
            <a:off x="258763" y="3943350"/>
            <a:ext cx="1109662" cy="258763"/>
            <a:chOff x="543276" y="545242"/>
            <a:chExt cx="1816737" cy="422585"/>
          </a:xfrm>
        </p:grpSpPr>
        <p:sp>
          <p:nvSpPr>
            <p:cNvPr id="7" name="Freeform 37"/>
            <p:cNvSpPr>
              <a:spLocks noEditPoints="1"/>
            </p:cNvSpPr>
            <p:nvPr/>
          </p:nvSpPr>
          <p:spPr bwMode="auto">
            <a:xfrm>
              <a:off x="1037096" y="565982"/>
              <a:ext cx="1322917" cy="401845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grpSp>
          <p:nvGrpSpPr>
            <p:cNvPr id="16392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9" name="Freeform 38"/>
              <p:cNvSpPr>
                <a:spLocks noEditPoints="1"/>
              </p:cNvSpPr>
              <p:nvPr/>
            </p:nvSpPr>
            <p:spPr bwMode="auto">
              <a:xfrm>
                <a:off x="1099" y="326"/>
                <a:ext cx="340" cy="220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6394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1 w 680"/>
                  <a:gd name="T1" fmla="*/ 0 h 441"/>
                  <a:gd name="T2" fmla="*/ 1 w 680"/>
                  <a:gd name="T3" fmla="*/ 0 h 441"/>
                  <a:gd name="T4" fmla="*/ 1 w 680"/>
                  <a:gd name="T5" fmla="*/ 0 h 441"/>
                  <a:gd name="T6" fmla="*/ 1 w 680"/>
                  <a:gd name="T7" fmla="*/ 0 h 441"/>
                  <a:gd name="T8" fmla="*/ 1 w 680"/>
                  <a:gd name="T9" fmla="*/ 0 h 441"/>
                  <a:gd name="T10" fmla="*/ 1 w 680"/>
                  <a:gd name="T11" fmla="*/ 0 h 441"/>
                  <a:gd name="T12" fmla="*/ 1 w 680"/>
                  <a:gd name="T13" fmla="*/ 0 h 441"/>
                  <a:gd name="T14" fmla="*/ 1 w 680"/>
                  <a:gd name="T15" fmla="*/ 0 h 441"/>
                  <a:gd name="T16" fmla="*/ 1 w 680"/>
                  <a:gd name="T17" fmla="*/ 0 h 441"/>
                  <a:gd name="T18" fmla="*/ 1 w 680"/>
                  <a:gd name="T19" fmla="*/ 0 h 441"/>
                  <a:gd name="T20" fmla="*/ 0 w 680"/>
                  <a:gd name="T21" fmla="*/ 0 h 441"/>
                  <a:gd name="T22" fmla="*/ 1 w 680"/>
                  <a:gd name="T23" fmla="*/ 0 h 441"/>
                  <a:gd name="T24" fmla="*/ 1 w 680"/>
                  <a:gd name="T25" fmla="*/ 0 h 441"/>
                  <a:gd name="T26" fmla="*/ 0 w 680"/>
                  <a:gd name="T27" fmla="*/ 0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80"/>
                  <a:gd name="T46" fmla="*/ 0 h 441"/>
                  <a:gd name="T47" fmla="*/ 680 w 680"/>
                  <a:gd name="T48" fmla="*/ 441 h 44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6389" name="TextBox 10"/>
          <p:cNvSpPr txBox="1">
            <a:spLocks noChangeArrowheads="1"/>
          </p:cNvSpPr>
          <p:nvPr/>
        </p:nvSpPr>
        <p:spPr bwMode="auto">
          <a:xfrm>
            <a:off x="2376488" y="0"/>
            <a:ext cx="1143641" cy="4000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74" tIns="45686" rIns="91374" bIns="45686">
            <a:spAutoFit/>
          </a:bodyPr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Выводы</a:t>
            </a:r>
          </a:p>
        </p:txBody>
      </p:sp>
      <p:sp>
        <p:nvSpPr>
          <p:cNvPr id="16390" name="TextBox 11"/>
          <p:cNvSpPr txBox="1">
            <a:spLocks noChangeArrowheads="1"/>
          </p:cNvSpPr>
          <p:nvPr/>
        </p:nvSpPr>
        <p:spPr bwMode="auto">
          <a:xfrm>
            <a:off x="431800" y="313938"/>
            <a:ext cx="5257031" cy="388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74" tIns="45686" rIns="91374" bIns="45686">
            <a:spAutoFit/>
          </a:bodyPr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20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 Исследованы зависимости средней производительности емкостей объемом 1,0…4,0 м</a:t>
            </a:r>
            <a:r>
              <a:rPr lang="ru-RU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 ширины и длины вертикальных ребер.</a:t>
            </a:r>
          </a:p>
          <a:p>
            <a:pPr>
              <a:spcAft>
                <a:spcPts val="20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 Определена оптимальная ширина вертикальных ребер для этих емкостей.</a:t>
            </a:r>
          </a:p>
          <a:p>
            <a:pPr>
              <a:spcAft>
                <a:spcPts val="20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 Показано, что при увеличении объема емкостей от 1,0 до 4,0 м</a:t>
            </a:r>
            <a:r>
              <a:rPr lang="ru-RU" sz="16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средняя производительность увеличивается примерно в 2 раза, оптимальная ширина ребер увеличивается на 68%. Наибольшая средняя производительность наблюдается при максимальной длине ребер.</a:t>
            </a:r>
          </a:p>
          <a:p>
            <a:pPr>
              <a:spcAft>
                <a:spcPts val="20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 Установлено, что емкости с ребрами большей ширины имеют среднюю производительность на 12-19% выше, чем емкости с ребрами большей длины.</a:t>
            </a:r>
          </a:p>
          <a:p>
            <a:endParaRPr lang="ru-RU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1081088" y="1512888"/>
            <a:ext cx="3792537" cy="10080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3000" b="1" dirty="0"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ru-RU" altLang="ru-RU" sz="3000" b="1" dirty="0">
                <a:latin typeface="Times New Roman" pitchFamily="18" charset="0"/>
                <a:cs typeface="Times New Roman" pitchFamily="18" charset="0"/>
              </a:rPr>
              <a:t>ЗА ВНИМАНИЕ!</a:t>
            </a:r>
          </a:p>
        </p:txBody>
      </p:sp>
      <p:sp>
        <p:nvSpPr>
          <p:cNvPr id="19459" name="Rectangle 16"/>
          <p:cNvSpPr>
            <a:spLocks noChangeArrowheads="1"/>
          </p:cNvSpPr>
          <p:nvPr/>
        </p:nvSpPr>
        <p:spPr bwMode="auto">
          <a:xfrm>
            <a:off x="5400675" y="3960813"/>
            <a:ext cx="360363" cy="360362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230" tIns="34115" rIns="68230" bIns="34115" anchor="ctr"/>
          <a:lstStyle>
            <a:lvl1pPr defTabSz="574675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74675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15</a:t>
            </a:r>
          </a:p>
        </p:txBody>
      </p:sp>
      <p:sp>
        <p:nvSpPr>
          <p:cNvPr id="19460" name="Rectangle 18"/>
          <p:cNvSpPr>
            <a:spLocks noChangeArrowheads="1"/>
          </p:cNvSpPr>
          <p:nvPr/>
        </p:nvSpPr>
        <p:spPr bwMode="auto">
          <a:xfrm>
            <a:off x="0" y="0"/>
            <a:ext cx="431800" cy="3816350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74" tIns="45686" rIns="91374" bIns="45686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19461" name="Группа 8"/>
          <p:cNvGrpSpPr>
            <a:grpSpLocks/>
          </p:cNvGrpSpPr>
          <p:nvPr/>
        </p:nvGrpSpPr>
        <p:grpSpPr bwMode="auto">
          <a:xfrm>
            <a:off x="258763" y="3943350"/>
            <a:ext cx="1109662" cy="258763"/>
            <a:chOff x="543276" y="545242"/>
            <a:chExt cx="1816737" cy="422585"/>
          </a:xfrm>
        </p:grpSpPr>
        <p:sp>
          <p:nvSpPr>
            <p:cNvPr id="7" name="Freeform 37"/>
            <p:cNvSpPr>
              <a:spLocks noEditPoints="1"/>
            </p:cNvSpPr>
            <p:nvPr/>
          </p:nvSpPr>
          <p:spPr bwMode="auto">
            <a:xfrm>
              <a:off x="1037096" y="565982"/>
              <a:ext cx="1322917" cy="401845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grpSp>
          <p:nvGrpSpPr>
            <p:cNvPr id="19463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9" name="Freeform 38"/>
              <p:cNvSpPr>
                <a:spLocks noEditPoints="1"/>
              </p:cNvSpPr>
              <p:nvPr/>
            </p:nvSpPr>
            <p:spPr bwMode="auto">
              <a:xfrm>
                <a:off x="1099" y="326"/>
                <a:ext cx="340" cy="220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9465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1 w 680"/>
                  <a:gd name="T1" fmla="*/ 0 h 441"/>
                  <a:gd name="T2" fmla="*/ 1 w 680"/>
                  <a:gd name="T3" fmla="*/ 0 h 441"/>
                  <a:gd name="T4" fmla="*/ 1 w 680"/>
                  <a:gd name="T5" fmla="*/ 0 h 441"/>
                  <a:gd name="T6" fmla="*/ 1 w 680"/>
                  <a:gd name="T7" fmla="*/ 0 h 441"/>
                  <a:gd name="T8" fmla="*/ 1 w 680"/>
                  <a:gd name="T9" fmla="*/ 0 h 441"/>
                  <a:gd name="T10" fmla="*/ 1 w 680"/>
                  <a:gd name="T11" fmla="*/ 0 h 441"/>
                  <a:gd name="T12" fmla="*/ 1 w 680"/>
                  <a:gd name="T13" fmla="*/ 0 h 441"/>
                  <a:gd name="T14" fmla="*/ 1 w 680"/>
                  <a:gd name="T15" fmla="*/ 0 h 441"/>
                  <a:gd name="T16" fmla="*/ 1 w 680"/>
                  <a:gd name="T17" fmla="*/ 0 h 441"/>
                  <a:gd name="T18" fmla="*/ 1 w 680"/>
                  <a:gd name="T19" fmla="*/ 0 h 441"/>
                  <a:gd name="T20" fmla="*/ 0 w 680"/>
                  <a:gd name="T21" fmla="*/ 0 h 441"/>
                  <a:gd name="T22" fmla="*/ 1 w 680"/>
                  <a:gd name="T23" fmla="*/ 0 h 441"/>
                  <a:gd name="T24" fmla="*/ 1 w 680"/>
                  <a:gd name="T25" fmla="*/ 0 h 441"/>
                  <a:gd name="T26" fmla="*/ 0 w 680"/>
                  <a:gd name="T27" fmla="*/ 0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80"/>
                  <a:gd name="T46" fmla="*/ 0 h 441"/>
                  <a:gd name="T47" fmla="*/ 680 w 680"/>
                  <a:gd name="T48" fmla="*/ 441 h 44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18"/>
          <p:cNvSpPr>
            <a:spLocks noChangeArrowheads="1"/>
          </p:cNvSpPr>
          <p:nvPr/>
        </p:nvSpPr>
        <p:spPr bwMode="auto">
          <a:xfrm>
            <a:off x="0" y="0"/>
            <a:ext cx="431800" cy="3816350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74" tIns="45686" rIns="91374" bIns="45686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19461" name="Группа 8"/>
          <p:cNvGrpSpPr>
            <a:grpSpLocks/>
          </p:cNvGrpSpPr>
          <p:nvPr/>
        </p:nvGrpSpPr>
        <p:grpSpPr bwMode="auto">
          <a:xfrm>
            <a:off x="258763" y="3943350"/>
            <a:ext cx="1109662" cy="258763"/>
            <a:chOff x="543276" y="545242"/>
            <a:chExt cx="1816737" cy="422585"/>
          </a:xfrm>
        </p:grpSpPr>
        <p:sp>
          <p:nvSpPr>
            <p:cNvPr id="7" name="Freeform 37"/>
            <p:cNvSpPr>
              <a:spLocks noEditPoints="1"/>
            </p:cNvSpPr>
            <p:nvPr/>
          </p:nvSpPr>
          <p:spPr bwMode="auto">
            <a:xfrm>
              <a:off x="1037096" y="565982"/>
              <a:ext cx="1322917" cy="401845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grpSp>
          <p:nvGrpSpPr>
            <p:cNvPr id="19463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9" name="Freeform 38"/>
              <p:cNvSpPr>
                <a:spLocks noEditPoints="1"/>
              </p:cNvSpPr>
              <p:nvPr/>
            </p:nvSpPr>
            <p:spPr bwMode="auto">
              <a:xfrm>
                <a:off x="1099" y="326"/>
                <a:ext cx="340" cy="220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9465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1 w 680"/>
                  <a:gd name="T1" fmla="*/ 0 h 441"/>
                  <a:gd name="T2" fmla="*/ 1 w 680"/>
                  <a:gd name="T3" fmla="*/ 0 h 441"/>
                  <a:gd name="T4" fmla="*/ 1 w 680"/>
                  <a:gd name="T5" fmla="*/ 0 h 441"/>
                  <a:gd name="T6" fmla="*/ 1 w 680"/>
                  <a:gd name="T7" fmla="*/ 0 h 441"/>
                  <a:gd name="T8" fmla="*/ 1 w 680"/>
                  <a:gd name="T9" fmla="*/ 0 h 441"/>
                  <a:gd name="T10" fmla="*/ 1 w 680"/>
                  <a:gd name="T11" fmla="*/ 0 h 441"/>
                  <a:gd name="T12" fmla="*/ 1 w 680"/>
                  <a:gd name="T13" fmla="*/ 0 h 441"/>
                  <a:gd name="T14" fmla="*/ 1 w 680"/>
                  <a:gd name="T15" fmla="*/ 0 h 441"/>
                  <a:gd name="T16" fmla="*/ 1 w 680"/>
                  <a:gd name="T17" fmla="*/ 0 h 441"/>
                  <a:gd name="T18" fmla="*/ 1 w 680"/>
                  <a:gd name="T19" fmla="*/ 0 h 441"/>
                  <a:gd name="T20" fmla="*/ 0 w 680"/>
                  <a:gd name="T21" fmla="*/ 0 h 441"/>
                  <a:gd name="T22" fmla="*/ 1 w 680"/>
                  <a:gd name="T23" fmla="*/ 0 h 441"/>
                  <a:gd name="T24" fmla="*/ 1 w 680"/>
                  <a:gd name="T25" fmla="*/ 0 h 441"/>
                  <a:gd name="T26" fmla="*/ 0 w 680"/>
                  <a:gd name="T27" fmla="*/ 0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80"/>
                  <a:gd name="T46" fmla="*/ 0 h 441"/>
                  <a:gd name="T47" fmla="*/ 680 w 680"/>
                  <a:gd name="T48" fmla="*/ 441 h 44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64295" y="1008459"/>
                <a:ext cx="3776483" cy="363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ru-RU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i="1" smtClean="0">
                            <a:latin typeface="Cambria Math"/>
                            <a:ea typeface="Cambria Math"/>
                          </a:rPr>
                          <m:t>𝜕𝜌</m:t>
                        </m:r>
                      </m:num>
                      <m:den>
                        <m:r>
                          <a:rPr lang="ru-RU" sz="1200" i="1" smtClean="0">
                            <a:latin typeface="Cambria Math"/>
                            <a:ea typeface="Cambria Math"/>
                          </a:rPr>
                          <m:t>𝜕𝜏</m:t>
                        </m:r>
                      </m:den>
                    </m:f>
                    <m:r>
                      <a:rPr lang="ru-RU" sz="12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ru-RU" sz="1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</m:num>
                      <m:den>
                        <m:r>
                          <a:rPr lang="ru-RU" sz="1200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1200" b="1" i="1" smtClean="0">
                            <a:latin typeface="Cambria Math"/>
                            <a:ea typeface="Cambria Math"/>
                          </a:rPr>
                          <m:t>𝒓</m:t>
                        </m:r>
                      </m:den>
                    </m:f>
                    <m:r>
                      <a:rPr lang="ru-RU" sz="1200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ru-RU" sz="1200" b="0" i="1" smtClean="0">
                        <a:latin typeface="Cambria Math"/>
                        <a:ea typeface="Cambria Math"/>
                      </a:rPr>
                      <m:t>𝜌</m:t>
                    </m:r>
                    <m:r>
                      <a:rPr lang="en-US" sz="1200" b="1" i="1" smtClean="0">
                        <a:latin typeface="Cambria Math"/>
                        <a:ea typeface="Cambria Math"/>
                      </a:rPr>
                      <m:t>𝑽</m:t>
                    </m:r>
                    <m:r>
                      <a:rPr lang="en-US" sz="1200" b="0" i="1" smtClean="0">
                        <a:latin typeface="Cambria Math"/>
                        <a:ea typeface="Cambria Math"/>
                      </a:rPr>
                      <m:t>=0</m:t>
                    </m:r>
                  </m:oMath>
                </a14:m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уравнение неразрывности для смеси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4295" y="1008459"/>
                <a:ext cx="3776483" cy="36388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790863" y="1512514"/>
                <a:ext cx="5239798" cy="368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1200" i="1" smtClean="0">
                        <a:latin typeface="Cambria Math"/>
                        <a:ea typeface="Cambria Math"/>
                      </a:rPr>
                      <m:t>𝜌</m:t>
                    </m:r>
                    <m:f>
                      <m:fPr>
                        <m:ctrlPr>
                          <a:rPr lang="ru-RU" sz="1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20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1200" b="1" i="1" smtClean="0">
                            <a:latin typeface="Cambria Math"/>
                            <a:ea typeface="Cambria Math"/>
                          </a:rPr>
                          <m:t>𝑽</m:t>
                        </m:r>
                      </m:num>
                      <m:den>
                        <m:r>
                          <a:rPr lang="ru-RU" sz="1200" i="1" smtClean="0">
                            <a:latin typeface="Cambria Math"/>
                            <a:ea typeface="Cambria Math"/>
                          </a:rPr>
                          <m:t>𝜕𝜏</m:t>
                        </m:r>
                      </m:den>
                    </m:f>
                    <m:r>
                      <a:rPr lang="ru-RU" sz="1200" b="0" i="1" smtClean="0">
                        <a:latin typeface="Cambria Math"/>
                      </a:rPr>
                      <m:t>+</m:t>
                    </m:r>
                    <m:r>
                      <a:rPr lang="ru-RU" sz="1200" i="1">
                        <a:latin typeface="Cambria Math"/>
                        <a:ea typeface="Cambria Math"/>
                      </a:rPr>
                      <m:t>𝜌</m:t>
                    </m:r>
                    <m:d>
                      <m:dPr>
                        <m:ctrlPr>
                          <a:rPr lang="ru-RU" sz="12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1200" b="1" i="1" smtClean="0">
                            <a:latin typeface="Cambria Math"/>
                            <a:ea typeface="Cambria Math"/>
                          </a:rPr>
                          <m:t>𝑽</m:t>
                        </m:r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f>
                          <m:f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</m:num>
                          <m:den>
                            <m:r>
                              <a:rPr lang="en-US" sz="1200" b="0" i="1" smtClean="0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  <m:r>
                              <a:rPr lang="en-US" sz="1200" b="1" i="1" smtClean="0">
                                <a:latin typeface="Cambria Math"/>
                                <a:ea typeface="Cambria Math"/>
                              </a:rPr>
                              <m:t>𝒓</m:t>
                            </m:r>
                          </m:den>
                        </m:f>
                      </m:e>
                    </m:d>
                    <m:r>
                      <a:rPr lang="en-US" sz="1200" b="1" i="1" smtClean="0">
                        <a:latin typeface="Cambria Math"/>
                        <a:ea typeface="Cambria Math"/>
                      </a:rPr>
                      <m:t>𝑽</m:t>
                    </m:r>
                    <m:r>
                      <a:rPr lang="en-US" sz="1200" b="0" i="1" smtClean="0">
                        <a:latin typeface="Cambria Math"/>
                        <a:ea typeface="Cambria Math"/>
                      </a:rPr>
                      <m:t>=−</m:t>
                    </m:r>
                    <m:f>
                      <m:fPr>
                        <m:ctrlPr>
                          <a:rPr lang="en-US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𝑃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1200" b="1" i="1" smtClean="0">
                            <a:latin typeface="Cambria Math"/>
                            <a:ea typeface="Cambria Math"/>
                          </a:rPr>
                          <m:t>𝒓</m:t>
                        </m:r>
                      </m:den>
                    </m:f>
                    <m:r>
                      <a:rPr lang="en-US" sz="1200" b="0" i="1" smtClean="0">
                        <a:latin typeface="Cambria Math"/>
                        <a:ea typeface="Cambria Math"/>
                      </a:rPr>
                      <m:t>+</m:t>
                    </m:r>
                    <m:f>
                      <m:fPr>
                        <m:ctrlPr>
                          <a:rPr lang="en-US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1200" b="1" i="1" smtClean="0">
                            <a:latin typeface="Cambria Math"/>
                            <a:ea typeface="Cambria Math"/>
                          </a:rPr>
                          <m:t>𝒓</m:t>
                        </m:r>
                      </m:den>
                    </m:f>
                    <m:r>
                      <a:rPr lang="en-US" sz="1200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1200" b="0" i="1" smtClean="0">
                        <a:latin typeface="Cambria Math"/>
                        <a:ea typeface="Cambria Math"/>
                      </a:rPr>
                      <m:t>𝜇</m:t>
                    </m:r>
                    <m:d>
                      <m:dPr>
                        <m:ctrlPr>
                          <a:rPr lang="en-US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1200" b="0" i="1" smtClean="0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  <m:r>
                              <a:rPr lang="en-US" sz="1200" b="1" i="1" smtClean="0">
                                <a:latin typeface="Cambria Math"/>
                                <a:ea typeface="Cambria Math"/>
                              </a:rPr>
                              <m:t>𝑽</m:t>
                            </m:r>
                          </m:num>
                          <m:den>
                            <m:r>
                              <a:rPr lang="en-US" sz="1200" b="0" i="1" smtClean="0">
                                <a:latin typeface="Cambria Math"/>
                                <a:ea typeface="Cambria Math"/>
                              </a:rPr>
                              <m:t>𝜕</m:t>
                            </m:r>
                            <m:r>
                              <a:rPr lang="en-US" sz="1200" b="1" i="1" smtClean="0">
                                <a:latin typeface="Cambria Math"/>
                                <a:ea typeface="Cambria Math"/>
                              </a:rPr>
                              <m:t>𝒓</m:t>
                            </m:r>
                          </m:den>
                        </m:f>
                      </m:e>
                    </m:d>
                    <m:r>
                      <a:rPr lang="en-US" sz="1200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1200" b="0" i="1" smtClean="0">
                        <a:latin typeface="Cambria Math"/>
                        <a:ea typeface="Cambria Math"/>
                      </a:rPr>
                      <m:t>𝜌</m:t>
                    </m:r>
                    <m:r>
                      <a:rPr lang="en-US" sz="1200" b="1" i="1" smtClean="0">
                        <a:latin typeface="Cambria Math"/>
                        <a:ea typeface="Cambria Math"/>
                      </a:rPr>
                      <m:t>𝒈</m:t>
                    </m:r>
                  </m:oMath>
                </a14:m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уравнение движения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863" y="1512514"/>
                <a:ext cx="5239798" cy="36875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82636" y="2088579"/>
                <a:ext cx="3099823" cy="363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/>
                        <a:ea typeface="Cambria Math"/>
                      </a:rPr>
                      <m:t>𝜌</m:t>
                    </m:r>
                    <m:r>
                      <a:rPr lang="en-US" sz="1200" b="0" i="1" smtClean="0">
                        <a:latin typeface="Cambria Math"/>
                        <a:ea typeface="Cambria Math"/>
                      </a:rPr>
                      <m:t>𝑐</m:t>
                    </m:r>
                    <m:f>
                      <m:fPr>
                        <m:ctrlPr>
                          <a:rPr lang="en-US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𝜕𝜏</m:t>
                        </m:r>
                      </m:den>
                    </m:f>
                    <m:r>
                      <a:rPr lang="en-US" sz="1200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1200" b="0" i="1" smtClean="0">
                        <a:latin typeface="Cambria Math"/>
                        <a:ea typeface="Cambria Math"/>
                      </a:rPr>
                      <m:t>𝜌</m:t>
                    </m:r>
                    <m:r>
                      <a:rPr lang="en-US" sz="1200" b="1" i="1" smtClean="0">
                        <a:latin typeface="Cambria Math"/>
                        <a:ea typeface="Cambria Math"/>
                      </a:rPr>
                      <m:t>𝑽</m:t>
                    </m:r>
                    <m:r>
                      <a:rPr lang="en-US" sz="1200" b="0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𝑇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1200" b="1" i="1" smtClean="0">
                            <a:latin typeface="Cambria Math"/>
                            <a:ea typeface="Cambria Math"/>
                          </a:rPr>
                          <m:t>𝒓</m:t>
                        </m:r>
                      </m:den>
                    </m:f>
                    <m:r>
                      <a:rPr lang="en-US" sz="12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1200" b="1" i="1" smtClean="0">
                            <a:latin typeface="Cambria Math"/>
                            <a:ea typeface="Cambria Math"/>
                          </a:rPr>
                          <m:t>𝒓</m:t>
                        </m:r>
                      </m:den>
                    </m:f>
                    <m:r>
                      <a:rPr lang="en-US" sz="1200" b="0" i="1" smtClean="0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en-US" sz="1200" b="1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1200" b="1" i="1" smtClean="0">
                            <a:latin typeface="Cambria Math"/>
                            <a:ea typeface="Cambria Math"/>
                          </a:rPr>
                          <m:t>𝒒</m:t>
                        </m:r>
                      </m:e>
                      <m:sub>
                        <m:r>
                          <a:rPr lang="en-US" sz="1200" b="1" i="1" smtClean="0">
                            <a:latin typeface="Cambria Math"/>
                            <a:ea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уравнение энергии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636" y="2088579"/>
                <a:ext cx="3099823" cy="363882"/>
              </a:xfrm>
              <a:prstGeom prst="rect">
                <a:avLst/>
              </a:prstGeom>
              <a:blipFill rotWithShape="1">
                <a:blip r:embed="rId4"/>
                <a:stretch>
                  <a:fillRect b="-169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15456" y="2736651"/>
                <a:ext cx="4919104" cy="3638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/>
                        <a:ea typeface="Cambria Math"/>
                      </a:rPr>
                      <m:t>𝜌</m:t>
                    </m:r>
                    <m:f>
                      <m:fPr>
                        <m:ctrlPr>
                          <a:rPr lang="en-US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sSub>
                          <m:sSub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latin typeface="Cambria Math"/>
                                <a:ea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𝜕𝜏</m:t>
                        </m:r>
                      </m:den>
                    </m:f>
                    <m:r>
                      <a:rPr lang="en-US" sz="1200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1200" b="0" i="1" smtClean="0">
                        <a:latin typeface="Cambria Math"/>
                        <a:ea typeface="Cambria Math"/>
                      </a:rPr>
                      <m:t>𝜌</m:t>
                    </m:r>
                    <m:r>
                      <a:rPr lang="en-US" sz="1200" b="1" i="1" smtClean="0">
                        <a:latin typeface="Cambria Math"/>
                        <a:ea typeface="Cambria Math"/>
                      </a:rPr>
                      <m:t>𝑽</m:t>
                    </m:r>
                    <m:r>
                      <a:rPr lang="en-US" sz="1200" b="0" i="1" smtClean="0">
                        <a:latin typeface="Cambria Math"/>
                        <a:ea typeface="Cambria Math"/>
                      </a:rPr>
                      <m:t>∙</m:t>
                    </m:r>
                    <m:f>
                      <m:fPr>
                        <m:ctrlPr>
                          <a:rPr lang="en-US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sSub>
                          <m:sSubPr>
                            <m:ctrlPr>
                              <a:rPr lang="en-US" sz="12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1200" b="0" i="1" smtClean="0">
                                <a:latin typeface="Cambria Math"/>
                                <a:ea typeface="Cambria Math"/>
                              </a:rPr>
                              <m:t>𝑐</m:t>
                            </m:r>
                          </m:e>
                          <m:sub>
                            <m:r>
                              <a:rPr lang="en-US" sz="1200" b="0" i="1" smtClean="0">
                                <a:latin typeface="Cambria Math"/>
                                <a:ea typeface="Cambria Math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1200" b="1" i="1" smtClean="0">
                            <a:latin typeface="Cambria Math"/>
                            <a:ea typeface="Cambria Math"/>
                          </a:rPr>
                          <m:t>𝒓</m:t>
                        </m:r>
                      </m:den>
                    </m:f>
                    <m:r>
                      <a:rPr lang="en-US" sz="1200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z="12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</m:num>
                      <m:den>
                        <m:r>
                          <a:rPr lang="en-US" sz="1200" b="0" i="1" smtClean="0">
                            <a:latin typeface="Cambria Math"/>
                            <a:ea typeface="Cambria Math"/>
                          </a:rPr>
                          <m:t>𝜕</m:t>
                        </m:r>
                        <m:r>
                          <a:rPr lang="en-US" sz="1200" b="1" i="1" smtClean="0">
                            <a:latin typeface="Cambria Math"/>
                            <a:ea typeface="Cambria Math"/>
                          </a:rPr>
                          <m:t>𝒓</m:t>
                        </m:r>
                      </m:den>
                    </m:f>
                    <m:r>
                      <a:rPr lang="en-US" sz="1200" b="0" i="1" smtClean="0">
                        <a:latin typeface="Cambria Math"/>
                        <a:ea typeface="Cambria Math"/>
                      </a:rPr>
                      <m:t>∙</m:t>
                    </m:r>
                    <m:sSub>
                      <m:sSubPr>
                        <m:ctrlPr>
                          <a:rPr lang="en-US" sz="1200" b="1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sz="1200" b="1" i="1" smtClean="0">
                            <a:latin typeface="Cambria Math"/>
                            <a:ea typeface="Cambria Math"/>
                          </a:rPr>
                          <m:t>𝑱</m:t>
                        </m:r>
                      </m:e>
                      <m:sub>
                        <m:r>
                          <a:rPr lang="en-US" sz="1200" b="1" i="1" smtClean="0">
                            <a:latin typeface="Cambria Math"/>
                            <a:ea typeface="Cambria Math"/>
                          </a:rPr>
                          <m:t>𝒊</m:t>
                        </m:r>
                      </m:sub>
                    </m:sSub>
                  </m:oMath>
                </a14:m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уравнение неразрывности для </a:t>
                </a:r>
                <a:r>
                  <a:rPr lang="en-US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ru-RU" sz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-ой компоненты</a:t>
                </a: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5456" y="2736651"/>
                <a:ext cx="4919104" cy="36388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431799" y="216371"/>
            <a:ext cx="53292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Лапин, Ю.В. Внутренние течения газовых смесей / Ю.В. Лапин, М.Х. Стрелец. – М.: Наука, 1989. – 368 с.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8404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18"/>
          <p:cNvSpPr>
            <a:spLocks noChangeArrowheads="1"/>
          </p:cNvSpPr>
          <p:nvPr/>
        </p:nvSpPr>
        <p:spPr bwMode="auto">
          <a:xfrm>
            <a:off x="0" y="0"/>
            <a:ext cx="431800" cy="3816350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74" tIns="45686" rIns="91374" bIns="45686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19461" name="Группа 8"/>
          <p:cNvGrpSpPr>
            <a:grpSpLocks/>
          </p:cNvGrpSpPr>
          <p:nvPr/>
        </p:nvGrpSpPr>
        <p:grpSpPr bwMode="auto">
          <a:xfrm>
            <a:off x="258763" y="3943350"/>
            <a:ext cx="1109662" cy="258763"/>
            <a:chOff x="543276" y="545242"/>
            <a:chExt cx="1816737" cy="422585"/>
          </a:xfrm>
        </p:grpSpPr>
        <p:sp>
          <p:nvSpPr>
            <p:cNvPr id="7" name="Freeform 37"/>
            <p:cNvSpPr>
              <a:spLocks noEditPoints="1"/>
            </p:cNvSpPr>
            <p:nvPr/>
          </p:nvSpPr>
          <p:spPr bwMode="auto">
            <a:xfrm>
              <a:off x="1037096" y="565982"/>
              <a:ext cx="1322917" cy="401845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grpSp>
          <p:nvGrpSpPr>
            <p:cNvPr id="19463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9" name="Freeform 38"/>
              <p:cNvSpPr>
                <a:spLocks noEditPoints="1"/>
              </p:cNvSpPr>
              <p:nvPr/>
            </p:nvSpPr>
            <p:spPr bwMode="auto">
              <a:xfrm>
                <a:off x="1099" y="326"/>
                <a:ext cx="340" cy="220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9465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1 w 680"/>
                  <a:gd name="T1" fmla="*/ 0 h 441"/>
                  <a:gd name="T2" fmla="*/ 1 w 680"/>
                  <a:gd name="T3" fmla="*/ 0 h 441"/>
                  <a:gd name="T4" fmla="*/ 1 w 680"/>
                  <a:gd name="T5" fmla="*/ 0 h 441"/>
                  <a:gd name="T6" fmla="*/ 1 w 680"/>
                  <a:gd name="T7" fmla="*/ 0 h 441"/>
                  <a:gd name="T8" fmla="*/ 1 w 680"/>
                  <a:gd name="T9" fmla="*/ 0 h 441"/>
                  <a:gd name="T10" fmla="*/ 1 w 680"/>
                  <a:gd name="T11" fmla="*/ 0 h 441"/>
                  <a:gd name="T12" fmla="*/ 1 w 680"/>
                  <a:gd name="T13" fmla="*/ 0 h 441"/>
                  <a:gd name="T14" fmla="*/ 1 w 680"/>
                  <a:gd name="T15" fmla="*/ 0 h 441"/>
                  <a:gd name="T16" fmla="*/ 1 w 680"/>
                  <a:gd name="T17" fmla="*/ 0 h 441"/>
                  <a:gd name="T18" fmla="*/ 1 w 680"/>
                  <a:gd name="T19" fmla="*/ 0 h 441"/>
                  <a:gd name="T20" fmla="*/ 0 w 680"/>
                  <a:gd name="T21" fmla="*/ 0 h 441"/>
                  <a:gd name="T22" fmla="*/ 1 w 680"/>
                  <a:gd name="T23" fmla="*/ 0 h 441"/>
                  <a:gd name="T24" fmla="*/ 1 w 680"/>
                  <a:gd name="T25" fmla="*/ 0 h 441"/>
                  <a:gd name="T26" fmla="*/ 0 w 680"/>
                  <a:gd name="T27" fmla="*/ 0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80"/>
                  <a:gd name="T46" fmla="*/ 0 h 441"/>
                  <a:gd name="T47" fmla="*/ 680 w 680"/>
                  <a:gd name="T48" fmla="*/ 441 h 44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55" t="9969" r="23338" b="4082"/>
          <a:stretch/>
        </p:blipFill>
        <p:spPr bwMode="auto">
          <a:xfrm>
            <a:off x="1152327" y="165238"/>
            <a:ext cx="4044099" cy="3723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8138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288925" y="144463"/>
            <a:ext cx="5186363" cy="474662"/>
          </a:xfrm>
        </p:spPr>
        <p:txBody>
          <a:bodyPr/>
          <a:lstStyle/>
          <a:p>
            <a:r>
              <a:rPr lang="ru-RU" alt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431800" y="720725"/>
            <a:ext cx="5257031" cy="2851150"/>
          </a:xfrm>
        </p:spPr>
        <p:txBody>
          <a:bodyPr/>
          <a:lstStyle/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Проводимая модернизация разделительного оборудования сопровождается увеличением их разделительных мощностей и нагрузки на цеха конденсационно-испарительных установок, в которых происходит десублимация UF</a:t>
            </a:r>
            <a:r>
              <a:rPr lang="ru-RU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связи с этим приобрели актуальность работы направленные на исследование и интенсификацию процесса десублимации UF</a:t>
            </a:r>
            <a:r>
              <a:rPr lang="ru-RU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проектирование коллекторов десублимации UF</a:t>
            </a:r>
            <a:r>
              <a:rPr lang="ru-RU" sz="1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повышенной производительности и совершенствование конструкций емкостей.</a:t>
            </a:r>
            <a:endParaRPr lang="ru-RU" sz="16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4" name="Rectangle 16"/>
          <p:cNvSpPr>
            <a:spLocks noChangeArrowheads="1"/>
          </p:cNvSpPr>
          <p:nvPr/>
        </p:nvSpPr>
        <p:spPr bwMode="auto">
          <a:xfrm>
            <a:off x="5400675" y="3960813"/>
            <a:ext cx="360363" cy="360362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230" tIns="34115" rIns="68230" bIns="34115" anchor="ctr"/>
          <a:lstStyle>
            <a:lvl1pPr defTabSz="574675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74675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900">
              <a:latin typeface="PF BeauSans Pro" pitchFamily="2" charset="0"/>
            </a:endParaRPr>
          </a:p>
        </p:txBody>
      </p:sp>
      <p:sp>
        <p:nvSpPr>
          <p:cNvPr id="5125" name="Rectangle 18"/>
          <p:cNvSpPr>
            <a:spLocks noChangeArrowheads="1"/>
          </p:cNvSpPr>
          <p:nvPr/>
        </p:nvSpPr>
        <p:spPr bwMode="auto">
          <a:xfrm>
            <a:off x="0" y="0"/>
            <a:ext cx="431800" cy="3816350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74" tIns="45686" rIns="91374" bIns="45686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5126" name="Группа 8"/>
          <p:cNvGrpSpPr>
            <a:grpSpLocks/>
          </p:cNvGrpSpPr>
          <p:nvPr/>
        </p:nvGrpSpPr>
        <p:grpSpPr bwMode="auto">
          <a:xfrm>
            <a:off x="258763" y="3943350"/>
            <a:ext cx="1109662" cy="258763"/>
            <a:chOff x="543276" y="545242"/>
            <a:chExt cx="1816737" cy="422585"/>
          </a:xfrm>
        </p:grpSpPr>
        <p:sp>
          <p:nvSpPr>
            <p:cNvPr id="7" name="Freeform 37"/>
            <p:cNvSpPr>
              <a:spLocks noEditPoints="1"/>
            </p:cNvSpPr>
            <p:nvPr/>
          </p:nvSpPr>
          <p:spPr bwMode="auto">
            <a:xfrm>
              <a:off x="1037096" y="565982"/>
              <a:ext cx="1322917" cy="401845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grpSp>
          <p:nvGrpSpPr>
            <p:cNvPr id="5129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9" name="Freeform 38"/>
              <p:cNvSpPr>
                <a:spLocks noEditPoints="1"/>
              </p:cNvSpPr>
              <p:nvPr/>
            </p:nvSpPr>
            <p:spPr bwMode="auto">
              <a:xfrm>
                <a:off x="1099" y="326"/>
                <a:ext cx="340" cy="220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5131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1 w 680"/>
                  <a:gd name="T1" fmla="*/ 0 h 441"/>
                  <a:gd name="T2" fmla="*/ 1 w 680"/>
                  <a:gd name="T3" fmla="*/ 0 h 441"/>
                  <a:gd name="T4" fmla="*/ 1 w 680"/>
                  <a:gd name="T5" fmla="*/ 0 h 441"/>
                  <a:gd name="T6" fmla="*/ 1 w 680"/>
                  <a:gd name="T7" fmla="*/ 0 h 441"/>
                  <a:gd name="T8" fmla="*/ 1 w 680"/>
                  <a:gd name="T9" fmla="*/ 0 h 441"/>
                  <a:gd name="T10" fmla="*/ 1 w 680"/>
                  <a:gd name="T11" fmla="*/ 0 h 441"/>
                  <a:gd name="T12" fmla="*/ 1 w 680"/>
                  <a:gd name="T13" fmla="*/ 0 h 441"/>
                  <a:gd name="T14" fmla="*/ 1 w 680"/>
                  <a:gd name="T15" fmla="*/ 0 h 441"/>
                  <a:gd name="T16" fmla="*/ 1 w 680"/>
                  <a:gd name="T17" fmla="*/ 0 h 441"/>
                  <a:gd name="T18" fmla="*/ 1 w 680"/>
                  <a:gd name="T19" fmla="*/ 0 h 441"/>
                  <a:gd name="T20" fmla="*/ 0 w 680"/>
                  <a:gd name="T21" fmla="*/ 0 h 441"/>
                  <a:gd name="T22" fmla="*/ 1 w 680"/>
                  <a:gd name="T23" fmla="*/ 0 h 441"/>
                  <a:gd name="T24" fmla="*/ 1 w 680"/>
                  <a:gd name="T25" fmla="*/ 0 h 441"/>
                  <a:gd name="T26" fmla="*/ 0 w 680"/>
                  <a:gd name="T27" fmla="*/ 0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80"/>
                  <a:gd name="T46" fmla="*/ 0 h 441"/>
                  <a:gd name="T47" fmla="*/ 680 w 680"/>
                  <a:gd name="T48" fmla="*/ 441 h 44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127" name="Rectangle 16"/>
          <p:cNvSpPr>
            <a:spLocks noChangeArrowheads="1"/>
          </p:cNvSpPr>
          <p:nvPr/>
        </p:nvSpPr>
        <p:spPr bwMode="auto">
          <a:xfrm>
            <a:off x="5400675" y="3960813"/>
            <a:ext cx="360363" cy="360362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230" tIns="34115" rIns="68230" bIns="34115" anchor="ctr"/>
          <a:lstStyle>
            <a:lvl1pPr defTabSz="574675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74675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87338" y="173038"/>
            <a:ext cx="5186362" cy="403225"/>
          </a:xfrm>
        </p:spPr>
        <p:txBody>
          <a:bodyPr/>
          <a:lstStyle/>
          <a:p>
            <a:r>
              <a:rPr lang="ru-RU" alt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altLang="ru-RU" sz="2000" b="1" dirty="0">
                <a:solidFill>
                  <a:srgbClr val="80BF4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работы</a:t>
            </a:r>
            <a:r>
              <a:rPr lang="ru-RU" altLang="ru-RU" sz="2000" b="1" dirty="0">
                <a:solidFill>
                  <a:srgbClr val="80BF4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sz="2000" b="1" dirty="0">
              <a:solidFill>
                <a:srgbClr val="80BF44"/>
              </a:solidFill>
            </a:endParaRP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431800" y="792163"/>
            <a:ext cx="5041900" cy="2851150"/>
          </a:xfrm>
        </p:spPr>
        <p:txBody>
          <a:bodyPr/>
          <a:lstStyle/>
          <a:p>
            <a:pPr marL="0" indent="0" algn="just">
              <a:buFontTx/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Численное моделирование процесса десублимации газообразного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UF</a:t>
            </a:r>
            <a:r>
              <a:rPr lang="ru-RU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вертикальные погружные емкости объемом 1,0…4,0 м</a:t>
            </a:r>
            <a:r>
              <a:rPr lang="ru-RU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определения возможности повышения их производительности при изменении ширины и длины вертикальных ребер.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16"/>
          <p:cNvSpPr>
            <a:spLocks noChangeArrowheads="1"/>
          </p:cNvSpPr>
          <p:nvPr/>
        </p:nvSpPr>
        <p:spPr bwMode="auto">
          <a:xfrm>
            <a:off x="5400675" y="3960813"/>
            <a:ext cx="360363" cy="360362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230" tIns="34115" rIns="68230" bIns="34115" anchor="ctr"/>
          <a:lstStyle>
            <a:lvl1pPr defTabSz="574675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74675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900">
              <a:latin typeface="PF BeauSans Pro" pitchFamily="2" charset="0"/>
            </a:endParaRPr>
          </a:p>
        </p:txBody>
      </p:sp>
      <p:sp>
        <p:nvSpPr>
          <p:cNvPr id="6149" name="Rectangle 18"/>
          <p:cNvSpPr>
            <a:spLocks noChangeArrowheads="1"/>
          </p:cNvSpPr>
          <p:nvPr/>
        </p:nvSpPr>
        <p:spPr bwMode="auto">
          <a:xfrm>
            <a:off x="0" y="0"/>
            <a:ext cx="431800" cy="3816350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74" tIns="45686" rIns="91374" bIns="45686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6150" name="Группа 8"/>
          <p:cNvGrpSpPr>
            <a:grpSpLocks/>
          </p:cNvGrpSpPr>
          <p:nvPr/>
        </p:nvGrpSpPr>
        <p:grpSpPr bwMode="auto">
          <a:xfrm>
            <a:off x="258763" y="3943350"/>
            <a:ext cx="1109662" cy="258763"/>
            <a:chOff x="543276" y="545242"/>
            <a:chExt cx="1816737" cy="422585"/>
          </a:xfrm>
        </p:grpSpPr>
        <p:sp>
          <p:nvSpPr>
            <p:cNvPr id="7" name="Freeform 37"/>
            <p:cNvSpPr>
              <a:spLocks noEditPoints="1"/>
            </p:cNvSpPr>
            <p:nvPr/>
          </p:nvSpPr>
          <p:spPr bwMode="auto">
            <a:xfrm>
              <a:off x="1037096" y="565982"/>
              <a:ext cx="1322917" cy="401845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grpSp>
          <p:nvGrpSpPr>
            <p:cNvPr id="6153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9" name="Freeform 38"/>
              <p:cNvSpPr>
                <a:spLocks noEditPoints="1"/>
              </p:cNvSpPr>
              <p:nvPr/>
            </p:nvSpPr>
            <p:spPr bwMode="auto">
              <a:xfrm>
                <a:off x="1099" y="326"/>
                <a:ext cx="340" cy="220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155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1 w 680"/>
                  <a:gd name="T1" fmla="*/ 0 h 441"/>
                  <a:gd name="T2" fmla="*/ 1 w 680"/>
                  <a:gd name="T3" fmla="*/ 0 h 441"/>
                  <a:gd name="T4" fmla="*/ 1 w 680"/>
                  <a:gd name="T5" fmla="*/ 0 h 441"/>
                  <a:gd name="T6" fmla="*/ 1 w 680"/>
                  <a:gd name="T7" fmla="*/ 0 h 441"/>
                  <a:gd name="T8" fmla="*/ 1 w 680"/>
                  <a:gd name="T9" fmla="*/ 0 h 441"/>
                  <a:gd name="T10" fmla="*/ 1 w 680"/>
                  <a:gd name="T11" fmla="*/ 0 h 441"/>
                  <a:gd name="T12" fmla="*/ 1 w 680"/>
                  <a:gd name="T13" fmla="*/ 0 h 441"/>
                  <a:gd name="T14" fmla="*/ 1 w 680"/>
                  <a:gd name="T15" fmla="*/ 0 h 441"/>
                  <a:gd name="T16" fmla="*/ 1 w 680"/>
                  <a:gd name="T17" fmla="*/ 0 h 441"/>
                  <a:gd name="T18" fmla="*/ 1 w 680"/>
                  <a:gd name="T19" fmla="*/ 0 h 441"/>
                  <a:gd name="T20" fmla="*/ 0 w 680"/>
                  <a:gd name="T21" fmla="*/ 0 h 441"/>
                  <a:gd name="T22" fmla="*/ 1 w 680"/>
                  <a:gd name="T23" fmla="*/ 0 h 441"/>
                  <a:gd name="T24" fmla="*/ 1 w 680"/>
                  <a:gd name="T25" fmla="*/ 0 h 441"/>
                  <a:gd name="T26" fmla="*/ 0 w 680"/>
                  <a:gd name="T27" fmla="*/ 0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80"/>
                  <a:gd name="T46" fmla="*/ 0 h 441"/>
                  <a:gd name="T47" fmla="*/ 680 w 680"/>
                  <a:gd name="T48" fmla="*/ 441 h 44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151" name="Rectangle 16"/>
          <p:cNvSpPr>
            <a:spLocks noChangeArrowheads="1"/>
          </p:cNvSpPr>
          <p:nvPr/>
        </p:nvSpPr>
        <p:spPr bwMode="auto">
          <a:xfrm>
            <a:off x="5400675" y="3960813"/>
            <a:ext cx="360363" cy="360362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230" tIns="34115" rIns="68230" bIns="34115" anchor="ctr"/>
          <a:lstStyle>
            <a:lvl1pPr defTabSz="574675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74675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Объект 11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319" y="504403"/>
            <a:ext cx="3966653" cy="2956237"/>
          </a:xfrm>
          <a:prstGeom prst="rect">
            <a:avLst/>
          </a:prstGeom>
        </p:spPr>
      </p:pic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87338" y="173038"/>
            <a:ext cx="5186362" cy="403225"/>
          </a:xfrm>
        </p:spPr>
        <p:txBody>
          <a:bodyPr/>
          <a:lstStyle/>
          <a:p>
            <a:r>
              <a:rPr lang="ru-RU" alt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 исследования</a:t>
            </a:r>
            <a:endParaRPr lang="ru-RU" altLang="ru-RU" sz="2000" b="1" dirty="0">
              <a:solidFill>
                <a:srgbClr val="80BF44"/>
              </a:solidFill>
            </a:endParaRPr>
          </a:p>
        </p:txBody>
      </p:sp>
      <p:sp>
        <p:nvSpPr>
          <p:cNvPr id="6148" name="Rectangle 16"/>
          <p:cNvSpPr>
            <a:spLocks noChangeArrowheads="1"/>
          </p:cNvSpPr>
          <p:nvPr/>
        </p:nvSpPr>
        <p:spPr bwMode="auto">
          <a:xfrm>
            <a:off x="5400675" y="3960813"/>
            <a:ext cx="360363" cy="360362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230" tIns="34115" rIns="68230" bIns="34115" anchor="ctr"/>
          <a:lstStyle>
            <a:lvl1pPr defTabSz="574675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74675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900">
              <a:latin typeface="PF BeauSans Pro" pitchFamily="2" charset="0"/>
            </a:endParaRPr>
          </a:p>
        </p:txBody>
      </p:sp>
      <p:sp>
        <p:nvSpPr>
          <p:cNvPr id="6149" name="Rectangle 18"/>
          <p:cNvSpPr>
            <a:spLocks noChangeArrowheads="1"/>
          </p:cNvSpPr>
          <p:nvPr/>
        </p:nvSpPr>
        <p:spPr bwMode="auto">
          <a:xfrm>
            <a:off x="0" y="0"/>
            <a:ext cx="431800" cy="3816350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74" tIns="45686" rIns="91374" bIns="45686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6150" name="Группа 8"/>
          <p:cNvGrpSpPr>
            <a:grpSpLocks/>
          </p:cNvGrpSpPr>
          <p:nvPr/>
        </p:nvGrpSpPr>
        <p:grpSpPr bwMode="auto">
          <a:xfrm>
            <a:off x="258763" y="3943350"/>
            <a:ext cx="1109662" cy="258763"/>
            <a:chOff x="543276" y="545242"/>
            <a:chExt cx="1816737" cy="422585"/>
          </a:xfrm>
        </p:grpSpPr>
        <p:sp>
          <p:nvSpPr>
            <p:cNvPr id="7" name="Freeform 37"/>
            <p:cNvSpPr>
              <a:spLocks noEditPoints="1"/>
            </p:cNvSpPr>
            <p:nvPr/>
          </p:nvSpPr>
          <p:spPr bwMode="auto">
            <a:xfrm>
              <a:off x="1037096" y="565982"/>
              <a:ext cx="1322917" cy="401845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grpSp>
          <p:nvGrpSpPr>
            <p:cNvPr id="6153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9" name="Freeform 38"/>
              <p:cNvSpPr>
                <a:spLocks noEditPoints="1"/>
              </p:cNvSpPr>
              <p:nvPr/>
            </p:nvSpPr>
            <p:spPr bwMode="auto">
              <a:xfrm>
                <a:off x="1099" y="326"/>
                <a:ext cx="340" cy="220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155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1 w 680"/>
                  <a:gd name="T1" fmla="*/ 0 h 441"/>
                  <a:gd name="T2" fmla="*/ 1 w 680"/>
                  <a:gd name="T3" fmla="*/ 0 h 441"/>
                  <a:gd name="T4" fmla="*/ 1 w 680"/>
                  <a:gd name="T5" fmla="*/ 0 h 441"/>
                  <a:gd name="T6" fmla="*/ 1 w 680"/>
                  <a:gd name="T7" fmla="*/ 0 h 441"/>
                  <a:gd name="T8" fmla="*/ 1 w 680"/>
                  <a:gd name="T9" fmla="*/ 0 h 441"/>
                  <a:gd name="T10" fmla="*/ 1 w 680"/>
                  <a:gd name="T11" fmla="*/ 0 h 441"/>
                  <a:gd name="T12" fmla="*/ 1 w 680"/>
                  <a:gd name="T13" fmla="*/ 0 h 441"/>
                  <a:gd name="T14" fmla="*/ 1 w 680"/>
                  <a:gd name="T15" fmla="*/ 0 h 441"/>
                  <a:gd name="T16" fmla="*/ 1 w 680"/>
                  <a:gd name="T17" fmla="*/ 0 h 441"/>
                  <a:gd name="T18" fmla="*/ 1 w 680"/>
                  <a:gd name="T19" fmla="*/ 0 h 441"/>
                  <a:gd name="T20" fmla="*/ 0 w 680"/>
                  <a:gd name="T21" fmla="*/ 0 h 441"/>
                  <a:gd name="T22" fmla="*/ 1 w 680"/>
                  <a:gd name="T23" fmla="*/ 0 h 441"/>
                  <a:gd name="T24" fmla="*/ 1 w 680"/>
                  <a:gd name="T25" fmla="*/ 0 h 441"/>
                  <a:gd name="T26" fmla="*/ 0 w 680"/>
                  <a:gd name="T27" fmla="*/ 0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80"/>
                  <a:gd name="T46" fmla="*/ 0 h 441"/>
                  <a:gd name="T47" fmla="*/ 680 w 680"/>
                  <a:gd name="T48" fmla="*/ 441 h 44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151" name="Rectangle 16"/>
          <p:cNvSpPr>
            <a:spLocks noChangeArrowheads="1"/>
          </p:cNvSpPr>
          <p:nvPr/>
        </p:nvSpPr>
        <p:spPr bwMode="auto">
          <a:xfrm>
            <a:off x="5400675" y="3960813"/>
            <a:ext cx="360363" cy="360362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230" tIns="34115" rIns="68230" bIns="34115" anchor="ctr"/>
          <a:lstStyle>
            <a:lvl1pPr defTabSz="574675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74675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08309" y="3201839"/>
            <a:ext cx="41923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Вертикальная погружная емкость с вертикальным </a:t>
            </a:r>
            <a:r>
              <a:rPr lang="ru-RU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оребрением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десублимации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UF</a:t>
            </a:r>
            <a:r>
              <a:rPr lang="ru-RU" sz="1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–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ширина вертикального ребра</a:t>
            </a:r>
          </a:p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–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длина вертикального ребра</a:t>
            </a:r>
          </a:p>
          <a:p>
            <a:pPr algn="ctr"/>
            <a:r>
              <a:rPr lang="el-G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толщина вертикального ребра</a:t>
            </a:r>
          </a:p>
        </p:txBody>
      </p:sp>
    </p:spTree>
    <p:extLst>
      <p:ext uri="{BB962C8B-B14F-4D97-AF65-F5344CB8AC3E}">
        <p14:creationId xmlns:p14="http://schemas.microsoft.com/office/powerpoint/2010/main" val="3873904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87338" y="173038"/>
            <a:ext cx="5186362" cy="403225"/>
          </a:xfrm>
        </p:spPr>
        <p:txBody>
          <a:bodyPr/>
          <a:lstStyle/>
          <a:p>
            <a:r>
              <a:rPr lang="ru-RU" alt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Объект исследования</a:t>
            </a:r>
            <a:endParaRPr lang="ru-RU" altLang="ru-RU" sz="2000" b="1" dirty="0">
              <a:solidFill>
                <a:srgbClr val="80BF44"/>
              </a:solidFill>
            </a:endParaRPr>
          </a:p>
        </p:txBody>
      </p:sp>
      <p:sp>
        <p:nvSpPr>
          <p:cNvPr id="6148" name="Rectangle 16"/>
          <p:cNvSpPr>
            <a:spLocks noChangeArrowheads="1"/>
          </p:cNvSpPr>
          <p:nvPr/>
        </p:nvSpPr>
        <p:spPr bwMode="auto">
          <a:xfrm>
            <a:off x="5400675" y="3960813"/>
            <a:ext cx="360363" cy="360362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230" tIns="34115" rIns="68230" bIns="34115" anchor="ctr"/>
          <a:lstStyle>
            <a:lvl1pPr defTabSz="574675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74675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900">
              <a:latin typeface="PF BeauSans Pro" pitchFamily="2" charset="0"/>
            </a:endParaRPr>
          </a:p>
        </p:txBody>
      </p:sp>
      <p:sp>
        <p:nvSpPr>
          <p:cNvPr id="6149" name="Rectangle 18"/>
          <p:cNvSpPr>
            <a:spLocks noChangeArrowheads="1"/>
          </p:cNvSpPr>
          <p:nvPr/>
        </p:nvSpPr>
        <p:spPr bwMode="auto">
          <a:xfrm>
            <a:off x="0" y="0"/>
            <a:ext cx="431800" cy="3816350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74" tIns="45686" rIns="91374" bIns="45686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6150" name="Группа 8"/>
          <p:cNvGrpSpPr>
            <a:grpSpLocks/>
          </p:cNvGrpSpPr>
          <p:nvPr/>
        </p:nvGrpSpPr>
        <p:grpSpPr bwMode="auto">
          <a:xfrm>
            <a:off x="258763" y="3943350"/>
            <a:ext cx="1109662" cy="258763"/>
            <a:chOff x="543276" y="545242"/>
            <a:chExt cx="1816737" cy="422585"/>
          </a:xfrm>
        </p:grpSpPr>
        <p:sp>
          <p:nvSpPr>
            <p:cNvPr id="7" name="Freeform 37"/>
            <p:cNvSpPr>
              <a:spLocks noEditPoints="1"/>
            </p:cNvSpPr>
            <p:nvPr/>
          </p:nvSpPr>
          <p:spPr bwMode="auto">
            <a:xfrm>
              <a:off x="1037096" y="565982"/>
              <a:ext cx="1322917" cy="401845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grpSp>
          <p:nvGrpSpPr>
            <p:cNvPr id="6153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9" name="Freeform 38"/>
              <p:cNvSpPr>
                <a:spLocks noEditPoints="1"/>
              </p:cNvSpPr>
              <p:nvPr/>
            </p:nvSpPr>
            <p:spPr bwMode="auto">
              <a:xfrm>
                <a:off x="1099" y="326"/>
                <a:ext cx="340" cy="220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155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1 w 680"/>
                  <a:gd name="T1" fmla="*/ 0 h 441"/>
                  <a:gd name="T2" fmla="*/ 1 w 680"/>
                  <a:gd name="T3" fmla="*/ 0 h 441"/>
                  <a:gd name="T4" fmla="*/ 1 w 680"/>
                  <a:gd name="T5" fmla="*/ 0 h 441"/>
                  <a:gd name="T6" fmla="*/ 1 w 680"/>
                  <a:gd name="T7" fmla="*/ 0 h 441"/>
                  <a:gd name="T8" fmla="*/ 1 w 680"/>
                  <a:gd name="T9" fmla="*/ 0 h 441"/>
                  <a:gd name="T10" fmla="*/ 1 w 680"/>
                  <a:gd name="T11" fmla="*/ 0 h 441"/>
                  <a:gd name="T12" fmla="*/ 1 w 680"/>
                  <a:gd name="T13" fmla="*/ 0 h 441"/>
                  <a:gd name="T14" fmla="*/ 1 w 680"/>
                  <a:gd name="T15" fmla="*/ 0 h 441"/>
                  <a:gd name="T16" fmla="*/ 1 w 680"/>
                  <a:gd name="T17" fmla="*/ 0 h 441"/>
                  <a:gd name="T18" fmla="*/ 1 w 680"/>
                  <a:gd name="T19" fmla="*/ 0 h 441"/>
                  <a:gd name="T20" fmla="*/ 0 w 680"/>
                  <a:gd name="T21" fmla="*/ 0 h 441"/>
                  <a:gd name="T22" fmla="*/ 1 w 680"/>
                  <a:gd name="T23" fmla="*/ 0 h 441"/>
                  <a:gd name="T24" fmla="*/ 1 w 680"/>
                  <a:gd name="T25" fmla="*/ 0 h 441"/>
                  <a:gd name="T26" fmla="*/ 0 w 680"/>
                  <a:gd name="T27" fmla="*/ 0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80"/>
                  <a:gd name="T46" fmla="*/ 0 h 441"/>
                  <a:gd name="T47" fmla="*/ 680 w 680"/>
                  <a:gd name="T48" fmla="*/ 441 h 44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151" name="Rectangle 16"/>
          <p:cNvSpPr>
            <a:spLocks noChangeArrowheads="1"/>
          </p:cNvSpPr>
          <p:nvPr/>
        </p:nvSpPr>
        <p:spPr bwMode="auto">
          <a:xfrm>
            <a:off x="5400675" y="3960813"/>
            <a:ext cx="360363" cy="360362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230" tIns="34115" rIns="68230" bIns="34115" anchor="ctr"/>
          <a:lstStyle>
            <a:lvl1pPr defTabSz="574675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74675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143997"/>
              </p:ext>
            </p:extLst>
          </p:nvPr>
        </p:nvGraphicFramePr>
        <p:xfrm>
          <a:off x="516120" y="864443"/>
          <a:ext cx="5186361" cy="18262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7287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7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24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V,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r>
                        <a:rPr lang="ru-RU" sz="1400" baseline="30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87" marR="577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H,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87" marR="577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R, 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87" marR="57787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24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87" marR="577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1,590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87" marR="577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87" marR="57787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4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87" marR="577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1,920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87" marR="577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87" marR="57787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4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87" marR="577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2,122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87" marR="577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0,55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87" marR="57787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24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87" marR="577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2,212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87" marR="577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87" marR="57787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24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87" marR="577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2,280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87" marR="577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0,65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87" marR="57787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24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3,5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87" marR="577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2,290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87" marR="577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87" marR="57787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24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87" marR="577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2,300</a:t>
                      </a:r>
                      <a:endParaRPr lang="ru-RU" sz="10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87" marR="5778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0,75</a:t>
                      </a:r>
                      <a:endParaRPr lang="ru-RU" sz="1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7787" marR="57787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60388" y="576411"/>
            <a:ext cx="28521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Геометрические размеры емкостей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2170" y="2808659"/>
            <a:ext cx="5125195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ребер ‒ 12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Толщина всех ребер 4 мм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Толщина стенок емкостей 8 мм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Емкости изготовлены из стали 16 ГС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4544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/>
          <p:nvPr/>
        </p:nvPicPr>
        <p:blipFill rotWithShape="1">
          <a:blip r:embed="rId2" cstate="print"/>
          <a:srcRect l="77221" t="15174" r="13947" b="14428"/>
          <a:stretch/>
        </p:blipFill>
        <p:spPr bwMode="auto">
          <a:xfrm>
            <a:off x="2377440" y="583807"/>
            <a:ext cx="787922" cy="353631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87338" y="173038"/>
            <a:ext cx="5186362" cy="403225"/>
          </a:xfrm>
        </p:spPr>
        <p:txBody>
          <a:bodyPr/>
          <a:lstStyle/>
          <a:p>
            <a:r>
              <a:rPr lang="ru-RU" alt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Математическая модель</a:t>
            </a:r>
            <a:endParaRPr lang="ru-RU" altLang="ru-RU" sz="2000" b="1" dirty="0">
              <a:solidFill>
                <a:srgbClr val="FF0000"/>
              </a:solidFill>
            </a:endParaRPr>
          </a:p>
        </p:txBody>
      </p:sp>
      <p:sp>
        <p:nvSpPr>
          <p:cNvPr id="6148" name="Rectangle 16"/>
          <p:cNvSpPr>
            <a:spLocks noChangeArrowheads="1"/>
          </p:cNvSpPr>
          <p:nvPr/>
        </p:nvSpPr>
        <p:spPr bwMode="auto">
          <a:xfrm>
            <a:off x="5400675" y="3960813"/>
            <a:ext cx="360363" cy="360362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230" tIns="34115" rIns="68230" bIns="34115" anchor="ctr"/>
          <a:lstStyle>
            <a:lvl1pPr defTabSz="574675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74675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900">
              <a:solidFill>
                <a:srgbClr val="000000"/>
              </a:solidFill>
              <a:latin typeface="PF BeauSans Pro" pitchFamily="2" charset="0"/>
            </a:endParaRPr>
          </a:p>
        </p:txBody>
      </p:sp>
      <p:sp>
        <p:nvSpPr>
          <p:cNvPr id="6149" name="Rectangle 18"/>
          <p:cNvSpPr>
            <a:spLocks noChangeArrowheads="1"/>
          </p:cNvSpPr>
          <p:nvPr/>
        </p:nvSpPr>
        <p:spPr bwMode="auto">
          <a:xfrm>
            <a:off x="0" y="0"/>
            <a:ext cx="431800" cy="3816350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74" tIns="45686" rIns="91374" bIns="45686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solidFill>
                <a:srgbClr val="000000"/>
              </a:solidFill>
            </a:endParaRPr>
          </a:p>
        </p:txBody>
      </p:sp>
      <p:grpSp>
        <p:nvGrpSpPr>
          <p:cNvPr id="6150" name="Группа 8"/>
          <p:cNvGrpSpPr>
            <a:grpSpLocks/>
          </p:cNvGrpSpPr>
          <p:nvPr/>
        </p:nvGrpSpPr>
        <p:grpSpPr bwMode="auto">
          <a:xfrm>
            <a:off x="258763" y="3943350"/>
            <a:ext cx="1109662" cy="258763"/>
            <a:chOff x="543276" y="545242"/>
            <a:chExt cx="1816737" cy="422585"/>
          </a:xfrm>
        </p:grpSpPr>
        <p:sp>
          <p:nvSpPr>
            <p:cNvPr id="7" name="Freeform 37"/>
            <p:cNvSpPr>
              <a:spLocks noEditPoints="1"/>
            </p:cNvSpPr>
            <p:nvPr/>
          </p:nvSpPr>
          <p:spPr bwMode="auto">
            <a:xfrm>
              <a:off x="1037096" y="565982"/>
              <a:ext cx="1322917" cy="401845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grpSp>
          <p:nvGrpSpPr>
            <p:cNvPr id="6153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9" name="Freeform 38"/>
              <p:cNvSpPr>
                <a:spLocks noEditPoints="1"/>
              </p:cNvSpPr>
              <p:nvPr/>
            </p:nvSpPr>
            <p:spPr bwMode="auto">
              <a:xfrm>
                <a:off x="1099" y="326"/>
                <a:ext cx="340" cy="220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6155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1 w 680"/>
                  <a:gd name="T1" fmla="*/ 0 h 441"/>
                  <a:gd name="T2" fmla="*/ 1 w 680"/>
                  <a:gd name="T3" fmla="*/ 0 h 441"/>
                  <a:gd name="T4" fmla="*/ 1 w 680"/>
                  <a:gd name="T5" fmla="*/ 0 h 441"/>
                  <a:gd name="T6" fmla="*/ 1 w 680"/>
                  <a:gd name="T7" fmla="*/ 0 h 441"/>
                  <a:gd name="T8" fmla="*/ 1 w 680"/>
                  <a:gd name="T9" fmla="*/ 0 h 441"/>
                  <a:gd name="T10" fmla="*/ 1 w 680"/>
                  <a:gd name="T11" fmla="*/ 0 h 441"/>
                  <a:gd name="T12" fmla="*/ 1 w 680"/>
                  <a:gd name="T13" fmla="*/ 0 h 441"/>
                  <a:gd name="T14" fmla="*/ 1 w 680"/>
                  <a:gd name="T15" fmla="*/ 0 h 441"/>
                  <a:gd name="T16" fmla="*/ 1 w 680"/>
                  <a:gd name="T17" fmla="*/ 0 h 441"/>
                  <a:gd name="T18" fmla="*/ 1 w 680"/>
                  <a:gd name="T19" fmla="*/ 0 h 441"/>
                  <a:gd name="T20" fmla="*/ 0 w 680"/>
                  <a:gd name="T21" fmla="*/ 0 h 441"/>
                  <a:gd name="T22" fmla="*/ 1 w 680"/>
                  <a:gd name="T23" fmla="*/ 0 h 441"/>
                  <a:gd name="T24" fmla="*/ 1 w 680"/>
                  <a:gd name="T25" fmla="*/ 0 h 441"/>
                  <a:gd name="T26" fmla="*/ 0 w 680"/>
                  <a:gd name="T27" fmla="*/ 0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80"/>
                  <a:gd name="T46" fmla="*/ 0 h 441"/>
                  <a:gd name="T47" fmla="*/ 680 w 680"/>
                  <a:gd name="T48" fmla="*/ 441 h 44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6151" name="Rectangle 16"/>
          <p:cNvSpPr>
            <a:spLocks noChangeArrowheads="1"/>
          </p:cNvSpPr>
          <p:nvPr/>
        </p:nvSpPr>
        <p:spPr bwMode="auto">
          <a:xfrm>
            <a:off x="5400675" y="3960813"/>
            <a:ext cx="360363" cy="360362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230" tIns="34115" rIns="68230" bIns="34115" anchor="ctr"/>
          <a:lstStyle>
            <a:lvl1pPr defTabSz="574675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74675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951957" y="946141"/>
            <a:ext cx="259248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Схема разбиения емкости с вертикальным </a:t>
            </a:r>
            <a:r>
              <a:rPr lang="ru-RU" sz="14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оребрением</a:t>
            </a:r>
            <a:r>
              <a:rPr lang="ru-RU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подобласти (заштрихованная область соответствует вертикальному ребру)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53"/>
          <a:stretch/>
        </p:blipFill>
        <p:spPr>
          <a:xfrm>
            <a:off x="648270" y="1641072"/>
            <a:ext cx="1679311" cy="1421781"/>
          </a:xfrm>
          <a:prstGeom prst="rect">
            <a:avLst/>
          </a:prstGeom>
        </p:spPr>
      </p:pic>
      <p:cxnSp>
        <p:nvCxnSpPr>
          <p:cNvPr id="4" name="Прямая со стрелкой 3"/>
          <p:cNvCxnSpPr/>
          <p:nvPr/>
        </p:nvCxnSpPr>
        <p:spPr bwMode="auto">
          <a:xfrm>
            <a:off x="2327581" y="720427"/>
            <a:ext cx="768962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Прямая со стрелкой 16"/>
          <p:cNvCxnSpPr/>
          <p:nvPr/>
        </p:nvCxnSpPr>
        <p:spPr bwMode="auto">
          <a:xfrm>
            <a:off x="2348119" y="3874937"/>
            <a:ext cx="0" cy="3037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2980966" y="504068"/>
            <a:ext cx="2311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r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072383" y="4025274"/>
            <a:ext cx="2551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z</a:t>
            </a:r>
            <a:endParaRPr lang="ru-RU" dirty="0">
              <a:solidFill>
                <a:srgbClr val="000000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 bwMode="auto">
          <a:xfrm>
            <a:off x="2348119" y="728059"/>
            <a:ext cx="0" cy="32478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0626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87338" y="173038"/>
            <a:ext cx="5186362" cy="403225"/>
          </a:xfrm>
        </p:spPr>
        <p:txBody>
          <a:bodyPr/>
          <a:lstStyle/>
          <a:p>
            <a:r>
              <a:rPr lang="ru-RU" alt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Математическая модель</a:t>
            </a:r>
            <a:endParaRPr lang="ru-RU" altLang="ru-RU" sz="2000" b="1" dirty="0">
              <a:solidFill>
                <a:srgbClr val="80BF44"/>
              </a:solidFill>
            </a:endParaRPr>
          </a:p>
        </p:txBody>
      </p:sp>
      <p:sp>
        <p:nvSpPr>
          <p:cNvPr id="6148" name="Rectangle 16"/>
          <p:cNvSpPr>
            <a:spLocks noChangeArrowheads="1"/>
          </p:cNvSpPr>
          <p:nvPr/>
        </p:nvSpPr>
        <p:spPr bwMode="auto">
          <a:xfrm>
            <a:off x="5400675" y="3960813"/>
            <a:ext cx="360363" cy="360362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230" tIns="34115" rIns="68230" bIns="34115" anchor="ctr"/>
          <a:lstStyle>
            <a:lvl1pPr defTabSz="574675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74675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900">
              <a:latin typeface="PF BeauSans Pro" pitchFamily="2" charset="0"/>
            </a:endParaRPr>
          </a:p>
        </p:txBody>
      </p:sp>
      <p:sp>
        <p:nvSpPr>
          <p:cNvPr id="6149" name="Rectangle 18"/>
          <p:cNvSpPr>
            <a:spLocks noChangeArrowheads="1"/>
          </p:cNvSpPr>
          <p:nvPr/>
        </p:nvSpPr>
        <p:spPr bwMode="auto">
          <a:xfrm>
            <a:off x="0" y="0"/>
            <a:ext cx="431800" cy="3816350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74" tIns="45686" rIns="91374" bIns="45686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6150" name="Группа 8"/>
          <p:cNvGrpSpPr>
            <a:grpSpLocks/>
          </p:cNvGrpSpPr>
          <p:nvPr/>
        </p:nvGrpSpPr>
        <p:grpSpPr bwMode="auto">
          <a:xfrm>
            <a:off x="258763" y="3943350"/>
            <a:ext cx="1109662" cy="258763"/>
            <a:chOff x="543276" y="545242"/>
            <a:chExt cx="1816737" cy="422585"/>
          </a:xfrm>
        </p:grpSpPr>
        <p:sp>
          <p:nvSpPr>
            <p:cNvPr id="7" name="Freeform 37"/>
            <p:cNvSpPr>
              <a:spLocks noEditPoints="1"/>
            </p:cNvSpPr>
            <p:nvPr/>
          </p:nvSpPr>
          <p:spPr bwMode="auto">
            <a:xfrm>
              <a:off x="1037096" y="565982"/>
              <a:ext cx="1322917" cy="401845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grpSp>
          <p:nvGrpSpPr>
            <p:cNvPr id="6153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9" name="Freeform 38"/>
              <p:cNvSpPr>
                <a:spLocks noEditPoints="1"/>
              </p:cNvSpPr>
              <p:nvPr/>
            </p:nvSpPr>
            <p:spPr bwMode="auto">
              <a:xfrm>
                <a:off x="1099" y="326"/>
                <a:ext cx="340" cy="220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155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1 w 680"/>
                  <a:gd name="T1" fmla="*/ 0 h 441"/>
                  <a:gd name="T2" fmla="*/ 1 w 680"/>
                  <a:gd name="T3" fmla="*/ 0 h 441"/>
                  <a:gd name="T4" fmla="*/ 1 w 680"/>
                  <a:gd name="T5" fmla="*/ 0 h 441"/>
                  <a:gd name="T6" fmla="*/ 1 w 680"/>
                  <a:gd name="T7" fmla="*/ 0 h 441"/>
                  <a:gd name="T8" fmla="*/ 1 w 680"/>
                  <a:gd name="T9" fmla="*/ 0 h 441"/>
                  <a:gd name="T10" fmla="*/ 1 w 680"/>
                  <a:gd name="T11" fmla="*/ 0 h 441"/>
                  <a:gd name="T12" fmla="*/ 1 w 680"/>
                  <a:gd name="T13" fmla="*/ 0 h 441"/>
                  <a:gd name="T14" fmla="*/ 1 w 680"/>
                  <a:gd name="T15" fmla="*/ 0 h 441"/>
                  <a:gd name="T16" fmla="*/ 1 w 680"/>
                  <a:gd name="T17" fmla="*/ 0 h 441"/>
                  <a:gd name="T18" fmla="*/ 1 w 680"/>
                  <a:gd name="T19" fmla="*/ 0 h 441"/>
                  <a:gd name="T20" fmla="*/ 0 w 680"/>
                  <a:gd name="T21" fmla="*/ 0 h 441"/>
                  <a:gd name="T22" fmla="*/ 1 w 680"/>
                  <a:gd name="T23" fmla="*/ 0 h 441"/>
                  <a:gd name="T24" fmla="*/ 1 w 680"/>
                  <a:gd name="T25" fmla="*/ 0 h 441"/>
                  <a:gd name="T26" fmla="*/ 0 w 680"/>
                  <a:gd name="T27" fmla="*/ 0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80"/>
                  <a:gd name="T46" fmla="*/ 0 h 441"/>
                  <a:gd name="T47" fmla="*/ 680 w 680"/>
                  <a:gd name="T48" fmla="*/ 441 h 44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151" name="Rectangle 16"/>
          <p:cNvSpPr>
            <a:spLocks noChangeArrowheads="1"/>
          </p:cNvSpPr>
          <p:nvPr/>
        </p:nvSpPr>
        <p:spPr bwMode="auto">
          <a:xfrm>
            <a:off x="5400675" y="3960813"/>
            <a:ext cx="360363" cy="360362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230" tIns="34115" rIns="68230" bIns="34115" anchor="ctr"/>
          <a:lstStyle>
            <a:lvl1pPr defTabSz="574675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74675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863310"/>
              </p:ext>
            </p:extLst>
          </p:nvPr>
        </p:nvGraphicFramePr>
        <p:xfrm>
          <a:off x="577584" y="858837"/>
          <a:ext cx="5008562" cy="209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" name="Equation" r:id="rId3" imgW="5008872" imgH="2098902" progId="">
                  <p:embed/>
                </p:oleObj>
              </mc:Choice>
              <mc:Fallback>
                <p:oleObj name="Equation" r:id="rId3" imgW="5008872" imgH="2098902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584" y="858837"/>
                        <a:ext cx="5008562" cy="209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256783" y="1209798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</a:p>
        </p:txBody>
      </p:sp>
    </p:spTree>
    <p:extLst>
      <p:ext uri="{BB962C8B-B14F-4D97-AF65-F5344CB8AC3E}">
        <p14:creationId xmlns:p14="http://schemas.microsoft.com/office/powerpoint/2010/main" val="27249206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287338" y="173038"/>
            <a:ext cx="5186362" cy="403225"/>
          </a:xfrm>
        </p:spPr>
        <p:txBody>
          <a:bodyPr/>
          <a:lstStyle/>
          <a:p>
            <a:r>
              <a:rPr lang="ru-RU" alt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Математическая модель</a:t>
            </a:r>
            <a:endParaRPr lang="ru-RU" altLang="ru-RU" sz="2000" b="1" dirty="0">
              <a:solidFill>
                <a:srgbClr val="80BF44"/>
              </a:solidFill>
            </a:endParaRPr>
          </a:p>
        </p:txBody>
      </p:sp>
      <p:sp>
        <p:nvSpPr>
          <p:cNvPr id="6148" name="Rectangle 16"/>
          <p:cNvSpPr>
            <a:spLocks noChangeArrowheads="1"/>
          </p:cNvSpPr>
          <p:nvPr/>
        </p:nvSpPr>
        <p:spPr bwMode="auto">
          <a:xfrm>
            <a:off x="5400675" y="3960813"/>
            <a:ext cx="360363" cy="360362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230" tIns="34115" rIns="68230" bIns="34115" anchor="ctr"/>
          <a:lstStyle>
            <a:lvl1pPr defTabSz="574675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74675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900">
              <a:latin typeface="PF BeauSans Pro" pitchFamily="2" charset="0"/>
            </a:endParaRPr>
          </a:p>
        </p:txBody>
      </p:sp>
      <p:sp>
        <p:nvSpPr>
          <p:cNvPr id="6149" name="Rectangle 18"/>
          <p:cNvSpPr>
            <a:spLocks noChangeArrowheads="1"/>
          </p:cNvSpPr>
          <p:nvPr/>
        </p:nvSpPr>
        <p:spPr bwMode="auto">
          <a:xfrm>
            <a:off x="0" y="0"/>
            <a:ext cx="431800" cy="3816350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74" tIns="45686" rIns="91374" bIns="45686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6150" name="Группа 8"/>
          <p:cNvGrpSpPr>
            <a:grpSpLocks/>
          </p:cNvGrpSpPr>
          <p:nvPr/>
        </p:nvGrpSpPr>
        <p:grpSpPr bwMode="auto">
          <a:xfrm>
            <a:off x="258763" y="3943350"/>
            <a:ext cx="1109662" cy="258763"/>
            <a:chOff x="543276" y="545242"/>
            <a:chExt cx="1816737" cy="422585"/>
          </a:xfrm>
        </p:grpSpPr>
        <p:sp>
          <p:nvSpPr>
            <p:cNvPr id="7" name="Freeform 37"/>
            <p:cNvSpPr>
              <a:spLocks noEditPoints="1"/>
            </p:cNvSpPr>
            <p:nvPr/>
          </p:nvSpPr>
          <p:spPr bwMode="auto">
            <a:xfrm>
              <a:off x="1037096" y="565982"/>
              <a:ext cx="1322917" cy="401845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grpSp>
          <p:nvGrpSpPr>
            <p:cNvPr id="6153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9" name="Freeform 38"/>
              <p:cNvSpPr>
                <a:spLocks noEditPoints="1"/>
              </p:cNvSpPr>
              <p:nvPr/>
            </p:nvSpPr>
            <p:spPr bwMode="auto">
              <a:xfrm>
                <a:off x="1099" y="326"/>
                <a:ext cx="340" cy="220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6155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1 w 680"/>
                  <a:gd name="T1" fmla="*/ 0 h 441"/>
                  <a:gd name="T2" fmla="*/ 1 w 680"/>
                  <a:gd name="T3" fmla="*/ 0 h 441"/>
                  <a:gd name="T4" fmla="*/ 1 w 680"/>
                  <a:gd name="T5" fmla="*/ 0 h 441"/>
                  <a:gd name="T6" fmla="*/ 1 w 680"/>
                  <a:gd name="T7" fmla="*/ 0 h 441"/>
                  <a:gd name="T8" fmla="*/ 1 w 680"/>
                  <a:gd name="T9" fmla="*/ 0 h 441"/>
                  <a:gd name="T10" fmla="*/ 1 w 680"/>
                  <a:gd name="T11" fmla="*/ 0 h 441"/>
                  <a:gd name="T12" fmla="*/ 1 w 680"/>
                  <a:gd name="T13" fmla="*/ 0 h 441"/>
                  <a:gd name="T14" fmla="*/ 1 w 680"/>
                  <a:gd name="T15" fmla="*/ 0 h 441"/>
                  <a:gd name="T16" fmla="*/ 1 w 680"/>
                  <a:gd name="T17" fmla="*/ 0 h 441"/>
                  <a:gd name="T18" fmla="*/ 1 w 680"/>
                  <a:gd name="T19" fmla="*/ 0 h 441"/>
                  <a:gd name="T20" fmla="*/ 0 w 680"/>
                  <a:gd name="T21" fmla="*/ 0 h 441"/>
                  <a:gd name="T22" fmla="*/ 1 w 680"/>
                  <a:gd name="T23" fmla="*/ 0 h 441"/>
                  <a:gd name="T24" fmla="*/ 1 w 680"/>
                  <a:gd name="T25" fmla="*/ 0 h 441"/>
                  <a:gd name="T26" fmla="*/ 0 w 680"/>
                  <a:gd name="T27" fmla="*/ 0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80"/>
                  <a:gd name="T46" fmla="*/ 0 h 441"/>
                  <a:gd name="T47" fmla="*/ 680 w 680"/>
                  <a:gd name="T48" fmla="*/ 441 h 44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151" name="Rectangle 16"/>
          <p:cNvSpPr>
            <a:spLocks noChangeArrowheads="1"/>
          </p:cNvSpPr>
          <p:nvPr/>
        </p:nvSpPr>
        <p:spPr bwMode="auto">
          <a:xfrm>
            <a:off x="5400675" y="3960813"/>
            <a:ext cx="360363" cy="360362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230" tIns="34115" rIns="68230" bIns="34115" anchor="ctr"/>
          <a:lstStyle>
            <a:lvl1pPr defTabSz="574675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74675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8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145766"/>
              </p:ext>
            </p:extLst>
          </p:nvPr>
        </p:nvGraphicFramePr>
        <p:xfrm>
          <a:off x="829650" y="648419"/>
          <a:ext cx="4360862" cy="209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4" name="Equation" r:id="rId3" imgW="4361393" imgH="2098902" progId="">
                  <p:embed/>
                </p:oleObj>
              </mc:Choice>
              <mc:Fallback>
                <p:oleObj name="Equation" r:id="rId3" imgW="4361393" imgH="2098902" progId="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9650" y="648419"/>
                        <a:ext cx="4360862" cy="209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1855483"/>
              </p:ext>
            </p:extLst>
          </p:nvPr>
        </p:nvGraphicFramePr>
        <p:xfrm>
          <a:off x="2016423" y="2804794"/>
          <a:ext cx="1819275" cy="496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5" name="Equation" r:id="rId5" imgW="1818987" imgH="496150" progId="">
                  <p:embed/>
                </p:oleObj>
              </mc:Choice>
              <mc:Fallback>
                <p:oleObj name="Equation" r:id="rId5" imgW="1818987" imgH="496150" progId="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16423" y="2804794"/>
                        <a:ext cx="1819275" cy="496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155740" y="1440507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155740" y="2805107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6787943"/>
              </p:ext>
            </p:extLst>
          </p:nvPr>
        </p:nvGraphicFramePr>
        <p:xfrm>
          <a:off x="2088431" y="3367322"/>
          <a:ext cx="1828800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" name="Equation" r:id="rId7" imgW="1828344" imgH="534371" progId="">
                  <p:embed/>
                </p:oleObj>
              </mc:Choice>
              <mc:Fallback>
                <p:oleObj name="Equation" r:id="rId7" imgW="1828344" imgH="534371" progId="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8431" y="3367322"/>
                        <a:ext cx="1828800" cy="534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155740" y="3465539"/>
            <a:ext cx="4251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</a:p>
        </p:txBody>
      </p:sp>
    </p:spTree>
    <p:extLst>
      <p:ext uri="{BB962C8B-B14F-4D97-AF65-F5344CB8AC3E}">
        <p14:creationId xmlns:p14="http://schemas.microsoft.com/office/powerpoint/2010/main" val="1712626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>
          <a:xfrm>
            <a:off x="288925" y="144463"/>
            <a:ext cx="5186363" cy="403225"/>
          </a:xfrm>
        </p:spPr>
        <p:txBody>
          <a:bodyPr/>
          <a:lstStyle/>
          <a:p>
            <a:r>
              <a:rPr lang="ru-RU" alt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Условия заполнения емкостей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799" y="720725"/>
            <a:ext cx="5257031" cy="2922588"/>
          </a:xfrm>
        </p:spPr>
        <p:txBody>
          <a:bodyPr/>
          <a:lstStyle/>
          <a:p>
            <a:pPr marL="215745" indent="-215745" algn="just" defTabSz="575847">
              <a:buFontTx/>
              <a:buChar char="-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температура хладагента минус 20ºС</a:t>
            </a:r>
          </a:p>
          <a:p>
            <a:pPr marL="215745" indent="-215745" algn="just" defTabSz="575847">
              <a:buFontTx/>
              <a:buChar char="-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давление в коллекторе 10665,8 Па (80 мм рт. ст.)</a:t>
            </a:r>
          </a:p>
          <a:p>
            <a:pPr marL="215745" indent="-215745" algn="just" defTabSz="575847">
              <a:buFontTx/>
              <a:buChar char="-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температура газообразного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UF</a:t>
            </a:r>
            <a:r>
              <a:rPr lang="ru-RU" sz="1800" baseline="-25000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в коллекторе 30ºС</a:t>
            </a:r>
          </a:p>
          <a:p>
            <a:pPr marL="215745" indent="-215745" algn="just" defTabSz="575847">
              <a:buFontTx/>
              <a:buChar char="-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начальное давление в пустой емкости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533,29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Па (4 мм рт. ст.)</a:t>
            </a:r>
          </a:p>
          <a:p>
            <a:pPr marL="215745" indent="-215745" algn="just" defTabSz="575847">
              <a:buFontTx/>
              <a:buChar char="-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степень заполнения –  70% объема емкости</a:t>
            </a:r>
          </a:p>
        </p:txBody>
      </p:sp>
      <p:sp>
        <p:nvSpPr>
          <p:cNvPr id="8196" name="Rectangle 16"/>
          <p:cNvSpPr>
            <a:spLocks noChangeArrowheads="1"/>
          </p:cNvSpPr>
          <p:nvPr/>
        </p:nvSpPr>
        <p:spPr bwMode="auto">
          <a:xfrm>
            <a:off x="5400675" y="3960813"/>
            <a:ext cx="360363" cy="360362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230" tIns="34115" rIns="68230" bIns="34115" anchor="ctr"/>
          <a:lstStyle>
            <a:lvl1pPr defTabSz="574675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74675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900">
              <a:latin typeface="PF BeauSans Pro" pitchFamily="2" charset="0"/>
            </a:endParaRPr>
          </a:p>
        </p:txBody>
      </p:sp>
      <p:sp>
        <p:nvSpPr>
          <p:cNvPr id="8197" name="Rectangle 18"/>
          <p:cNvSpPr>
            <a:spLocks noChangeArrowheads="1"/>
          </p:cNvSpPr>
          <p:nvPr/>
        </p:nvSpPr>
        <p:spPr bwMode="auto">
          <a:xfrm>
            <a:off x="0" y="0"/>
            <a:ext cx="431800" cy="3816350"/>
          </a:xfrm>
          <a:prstGeom prst="rect">
            <a:avLst/>
          </a:prstGeom>
          <a:solidFill>
            <a:srgbClr val="80BF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74" tIns="45686" rIns="91374" bIns="45686" anchor="ctr"/>
          <a:lstStyle>
            <a:lvl1pPr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8198" name="Группа 8"/>
          <p:cNvGrpSpPr>
            <a:grpSpLocks/>
          </p:cNvGrpSpPr>
          <p:nvPr/>
        </p:nvGrpSpPr>
        <p:grpSpPr bwMode="auto">
          <a:xfrm>
            <a:off x="258763" y="3943350"/>
            <a:ext cx="1109662" cy="258763"/>
            <a:chOff x="543276" y="545242"/>
            <a:chExt cx="1816737" cy="422585"/>
          </a:xfrm>
        </p:grpSpPr>
        <p:sp>
          <p:nvSpPr>
            <p:cNvPr id="7" name="Freeform 37"/>
            <p:cNvSpPr>
              <a:spLocks noEditPoints="1"/>
            </p:cNvSpPr>
            <p:nvPr/>
          </p:nvSpPr>
          <p:spPr bwMode="auto">
            <a:xfrm>
              <a:off x="1037096" y="565982"/>
              <a:ext cx="1322917" cy="401845"/>
            </a:xfrm>
            <a:custGeom>
              <a:avLst/>
              <a:gdLst>
                <a:gd name="T0" fmla="*/ 528 w 2132"/>
                <a:gd name="T1" fmla="*/ 586 h 649"/>
                <a:gd name="T2" fmla="*/ 791 w 2132"/>
                <a:gd name="T3" fmla="*/ 557 h 649"/>
                <a:gd name="T4" fmla="*/ 510 w 2132"/>
                <a:gd name="T5" fmla="*/ 564 h 649"/>
                <a:gd name="T6" fmla="*/ 490 w 2132"/>
                <a:gd name="T7" fmla="*/ 521 h 649"/>
                <a:gd name="T8" fmla="*/ 1337 w 2132"/>
                <a:gd name="T9" fmla="*/ 504 h 649"/>
                <a:gd name="T10" fmla="*/ 1257 w 2132"/>
                <a:gd name="T11" fmla="*/ 504 h 649"/>
                <a:gd name="T12" fmla="*/ 1001 w 2132"/>
                <a:gd name="T13" fmla="*/ 504 h 649"/>
                <a:gd name="T14" fmla="*/ 981 w 2132"/>
                <a:gd name="T15" fmla="*/ 504 h 649"/>
                <a:gd name="T16" fmla="*/ 799 w 2132"/>
                <a:gd name="T17" fmla="*/ 579 h 649"/>
                <a:gd name="T18" fmla="*/ 625 w 2132"/>
                <a:gd name="T19" fmla="*/ 522 h 649"/>
                <a:gd name="T20" fmla="*/ 508 w 2132"/>
                <a:gd name="T21" fmla="*/ 504 h 649"/>
                <a:gd name="T22" fmla="*/ 529 w 2132"/>
                <a:gd name="T23" fmla="*/ 574 h 649"/>
                <a:gd name="T24" fmla="*/ 470 w 2132"/>
                <a:gd name="T25" fmla="*/ 646 h 649"/>
                <a:gd name="T26" fmla="*/ 404 w 2132"/>
                <a:gd name="T27" fmla="*/ 536 h 649"/>
                <a:gd name="T28" fmla="*/ 249 w 2132"/>
                <a:gd name="T29" fmla="*/ 646 h 649"/>
                <a:gd name="T30" fmla="*/ 131 w 2132"/>
                <a:gd name="T31" fmla="*/ 504 h 649"/>
                <a:gd name="T32" fmla="*/ 23 w 2132"/>
                <a:gd name="T33" fmla="*/ 627 h 649"/>
                <a:gd name="T34" fmla="*/ 931 w 2132"/>
                <a:gd name="T35" fmla="*/ 503 h 649"/>
                <a:gd name="T36" fmla="*/ 872 w 2132"/>
                <a:gd name="T37" fmla="*/ 609 h 649"/>
                <a:gd name="T38" fmla="*/ 893 w 2132"/>
                <a:gd name="T39" fmla="*/ 646 h 649"/>
                <a:gd name="T40" fmla="*/ 914 w 2132"/>
                <a:gd name="T41" fmla="*/ 502 h 649"/>
                <a:gd name="T42" fmla="*/ 206 w 2132"/>
                <a:gd name="T43" fmla="*/ 387 h 649"/>
                <a:gd name="T44" fmla="*/ 267 w 2132"/>
                <a:gd name="T45" fmla="*/ 302 h 649"/>
                <a:gd name="T46" fmla="*/ 2111 w 2132"/>
                <a:gd name="T47" fmla="*/ 411 h 649"/>
                <a:gd name="T48" fmla="*/ 1976 w 2132"/>
                <a:gd name="T49" fmla="*/ 269 h 649"/>
                <a:gd name="T50" fmla="*/ 1805 w 2132"/>
                <a:gd name="T51" fmla="*/ 269 h 649"/>
                <a:gd name="T52" fmla="*/ 1549 w 2132"/>
                <a:gd name="T53" fmla="*/ 287 h 649"/>
                <a:gd name="T54" fmla="*/ 1337 w 2132"/>
                <a:gd name="T55" fmla="*/ 269 h 649"/>
                <a:gd name="T56" fmla="*/ 1423 w 2132"/>
                <a:gd name="T57" fmla="*/ 269 h 649"/>
                <a:gd name="T58" fmla="*/ 1337 w 2132"/>
                <a:gd name="T59" fmla="*/ 294 h 649"/>
                <a:gd name="T60" fmla="*/ 1280 w 2132"/>
                <a:gd name="T61" fmla="*/ 302 h 649"/>
                <a:gd name="T62" fmla="*/ 1126 w 2132"/>
                <a:gd name="T63" fmla="*/ 411 h 649"/>
                <a:gd name="T64" fmla="*/ 955 w 2132"/>
                <a:gd name="T65" fmla="*/ 337 h 649"/>
                <a:gd name="T66" fmla="*/ 791 w 2132"/>
                <a:gd name="T67" fmla="*/ 287 h 649"/>
                <a:gd name="T68" fmla="*/ 741 w 2132"/>
                <a:gd name="T69" fmla="*/ 269 h 649"/>
                <a:gd name="T70" fmla="*/ 515 w 2132"/>
                <a:gd name="T71" fmla="*/ 380 h 649"/>
                <a:gd name="T72" fmla="*/ 447 w 2132"/>
                <a:gd name="T73" fmla="*/ 269 h 649"/>
                <a:gd name="T74" fmla="*/ 363 w 2132"/>
                <a:gd name="T75" fmla="*/ 406 h 649"/>
                <a:gd name="T76" fmla="*/ 351 w 2132"/>
                <a:gd name="T77" fmla="*/ 386 h 649"/>
                <a:gd name="T78" fmla="*/ 105 w 2132"/>
                <a:gd name="T79" fmla="*/ 287 h 649"/>
                <a:gd name="T80" fmla="*/ 1640 w 2132"/>
                <a:gd name="T81" fmla="*/ 288 h 649"/>
                <a:gd name="T82" fmla="*/ 1680 w 2132"/>
                <a:gd name="T83" fmla="*/ 393 h 649"/>
                <a:gd name="T84" fmla="*/ 1583 w 2132"/>
                <a:gd name="T85" fmla="*/ 339 h 649"/>
                <a:gd name="T86" fmla="*/ 292 w 2132"/>
                <a:gd name="T87" fmla="*/ 303 h 649"/>
                <a:gd name="T88" fmla="*/ 182 w 2132"/>
                <a:gd name="T89" fmla="*/ 393 h 649"/>
                <a:gd name="T90" fmla="*/ 2059 w 2132"/>
                <a:gd name="T91" fmla="*/ 241 h 649"/>
                <a:gd name="T92" fmla="*/ 2058 w 2132"/>
                <a:gd name="T93" fmla="*/ 257 h 649"/>
                <a:gd name="T94" fmla="*/ 157 w 2132"/>
                <a:gd name="T95" fmla="*/ 132 h 649"/>
                <a:gd name="T96" fmla="*/ 244 w 2132"/>
                <a:gd name="T97" fmla="*/ 92 h 649"/>
                <a:gd name="T98" fmla="*/ 1046 w 2132"/>
                <a:gd name="T99" fmla="*/ 35 h 649"/>
                <a:gd name="T100" fmla="*/ 803 w 2132"/>
                <a:gd name="T101" fmla="*/ 145 h 649"/>
                <a:gd name="T102" fmla="*/ 658 w 2132"/>
                <a:gd name="T103" fmla="*/ 35 h 649"/>
                <a:gd name="T104" fmla="*/ 305 w 2132"/>
                <a:gd name="T105" fmla="*/ 35 h 649"/>
                <a:gd name="T106" fmla="*/ 325 w 2132"/>
                <a:gd name="T107" fmla="*/ 53 h 649"/>
                <a:gd name="T108" fmla="*/ 44 w 2132"/>
                <a:gd name="T109" fmla="*/ 52 h 649"/>
                <a:gd name="T110" fmla="*/ 529 w 2132"/>
                <a:gd name="T111" fmla="*/ 72 h 649"/>
                <a:gd name="T112" fmla="*/ 605 w 2132"/>
                <a:gd name="T113" fmla="*/ 173 h 649"/>
                <a:gd name="T114" fmla="*/ 507 w 2132"/>
                <a:gd name="T115" fmla="*/ 66 h 649"/>
                <a:gd name="T116" fmla="*/ 267 w 2132"/>
                <a:gd name="T117" fmla="*/ 105 h 649"/>
                <a:gd name="T118" fmla="*/ 132 w 2132"/>
                <a:gd name="T119" fmla="*/ 126 h 649"/>
                <a:gd name="T120" fmla="*/ 992 w 2132"/>
                <a:gd name="T121" fmla="*/ 9 h 649"/>
                <a:gd name="T122" fmla="*/ 967 w 2132"/>
                <a:gd name="T123" fmla="*/ 0 h 6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2132" h="649">
                  <a:moveTo>
                    <a:pt x="490" y="581"/>
                  </a:moveTo>
                  <a:lnTo>
                    <a:pt x="490" y="630"/>
                  </a:lnTo>
                  <a:lnTo>
                    <a:pt x="505" y="630"/>
                  </a:lnTo>
                  <a:lnTo>
                    <a:pt x="516" y="629"/>
                  </a:lnTo>
                  <a:lnTo>
                    <a:pt x="525" y="626"/>
                  </a:lnTo>
                  <a:lnTo>
                    <a:pt x="533" y="622"/>
                  </a:lnTo>
                  <a:lnTo>
                    <a:pt x="538" y="616"/>
                  </a:lnTo>
                  <a:lnTo>
                    <a:pt x="539" y="606"/>
                  </a:lnTo>
                  <a:lnTo>
                    <a:pt x="538" y="596"/>
                  </a:lnTo>
                  <a:lnTo>
                    <a:pt x="534" y="590"/>
                  </a:lnTo>
                  <a:lnTo>
                    <a:pt x="528" y="586"/>
                  </a:lnTo>
                  <a:lnTo>
                    <a:pt x="520" y="582"/>
                  </a:lnTo>
                  <a:lnTo>
                    <a:pt x="512" y="581"/>
                  </a:lnTo>
                  <a:lnTo>
                    <a:pt x="503" y="581"/>
                  </a:lnTo>
                  <a:lnTo>
                    <a:pt x="490" y="581"/>
                  </a:lnTo>
                  <a:close/>
                  <a:moveTo>
                    <a:pt x="744" y="522"/>
                  </a:moveTo>
                  <a:lnTo>
                    <a:pt x="744" y="572"/>
                  </a:lnTo>
                  <a:lnTo>
                    <a:pt x="764" y="572"/>
                  </a:lnTo>
                  <a:lnTo>
                    <a:pt x="772" y="571"/>
                  </a:lnTo>
                  <a:lnTo>
                    <a:pt x="779" y="569"/>
                  </a:lnTo>
                  <a:lnTo>
                    <a:pt x="787" y="563"/>
                  </a:lnTo>
                  <a:lnTo>
                    <a:pt x="791" y="557"/>
                  </a:lnTo>
                  <a:lnTo>
                    <a:pt x="793" y="546"/>
                  </a:lnTo>
                  <a:lnTo>
                    <a:pt x="791" y="537"/>
                  </a:lnTo>
                  <a:lnTo>
                    <a:pt x="786" y="530"/>
                  </a:lnTo>
                  <a:lnTo>
                    <a:pt x="778" y="526"/>
                  </a:lnTo>
                  <a:lnTo>
                    <a:pt x="770" y="522"/>
                  </a:lnTo>
                  <a:lnTo>
                    <a:pt x="761" y="522"/>
                  </a:lnTo>
                  <a:lnTo>
                    <a:pt x="744" y="522"/>
                  </a:lnTo>
                  <a:close/>
                  <a:moveTo>
                    <a:pt x="490" y="521"/>
                  </a:moveTo>
                  <a:lnTo>
                    <a:pt x="490" y="564"/>
                  </a:lnTo>
                  <a:lnTo>
                    <a:pt x="501" y="564"/>
                  </a:lnTo>
                  <a:lnTo>
                    <a:pt x="510" y="564"/>
                  </a:lnTo>
                  <a:lnTo>
                    <a:pt x="519" y="563"/>
                  </a:lnTo>
                  <a:lnTo>
                    <a:pt x="527" y="561"/>
                  </a:lnTo>
                  <a:lnTo>
                    <a:pt x="532" y="557"/>
                  </a:lnTo>
                  <a:lnTo>
                    <a:pt x="536" y="551"/>
                  </a:lnTo>
                  <a:lnTo>
                    <a:pt x="537" y="542"/>
                  </a:lnTo>
                  <a:lnTo>
                    <a:pt x="536" y="533"/>
                  </a:lnTo>
                  <a:lnTo>
                    <a:pt x="532" y="527"/>
                  </a:lnTo>
                  <a:lnTo>
                    <a:pt x="525" y="524"/>
                  </a:lnTo>
                  <a:lnTo>
                    <a:pt x="519" y="521"/>
                  </a:lnTo>
                  <a:lnTo>
                    <a:pt x="512" y="521"/>
                  </a:lnTo>
                  <a:lnTo>
                    <a:pt x="490" y="521"/>
                  </a:lnTo>
                  <a:close/>
                  <a:moveTo>
                    <a:pt x="1362" y="504"/>
                  </a:moveTo>
                  <a:lnTo>
                    <a:pt x="1471" y="504"/>
                  </a:lnTo>
                  <a:lnTo>
                    <a:pt x="1471" y="522"/>
                  </a:lnTo>
                  <a:lnTo>
                    <a:pt x="1427" y="522"/>
                  </a:lnTo>
                  <a:lnTo>
                    <a:pt x="1427" y="646"/>
                  </a:lnTo>
                  <a:lnTo>
                    <a:pt x="1406" y="646"/>
                  </a:lnTo>
                  <a:lnTo>
                    <a:pt x="1406" y="522"/>
                  </a:lnTo>
                  <a:lnTo>
                    <a:pt x="1362" y="522"/>
                  </a:lnTo>
                  <a:lnTo>
                    <a:pt x="1362" y="504"/>
                  </a:lnTo>
                  <a:close/>
                  <a:moveTo>
                    <a:pt x="1257" y="504"/>
                  </a:moveTo>
                  <a:lnTo>
                    <a:pt x="1337" y="504"/>
                  </a:lnTo>
                  <a:lnTo>
                    <a:pt x="1337" y="522"/>
                  </a:lnTo>
                  <a:lnTo>
                    <a:pt x="1278" y="522"/>
                  </a:lnTo>
                  <a:lnTo>
                    <a:pt x="1278" y="563"/>
                  </a:lnTo>
                  <a:lnTo>
                    <a:pt x="1331" y="563"/>
                  </a:lnTo>
                  <a:lnTo>
                    <a:pt x="1331" y="581"/>
                  </a:lnTo>
                  <a:lnTo>
                    <a:pt x="1278" y="581"/>
                  </a:lnTo>
                  <a:lnTo>
                    <a:pt x="1278" y="629"/>
                  </a:lnTo>
                  <a:lnTo>
                    <a:pt x="1337" y="629"/>
                  </a:lnTo>
                  <a:lnTo>
                    <a:pt x="1337" y="646"/>
                  </a:lnTo>
                  <a:lnTo>
                    <a:pt x="1257" y="646"/>
                  </a:lnTo>
                  <a:lnTo>
                    <a:pt x="1257" y="504"/>
                  </a:lnTo>
                  <a:close/>
                  <a:moveTo>
                    <a:pt x="1119" y="504"/>
                  </a:moveTo>
                  <a:lnTo>
                    <a:pt x="1227" y="504"/>
                  </a:lnTo>
                  <a:lnTo>
                    <a:pt x="1227" y="522"/>
                  </a:lnTo>
                  <a:lnTo>
                    <a:pt x="1183" y="522"/>
                  </a:lnTo>
                  <a:lnTo>
                    <a:pt x="1183" y="646"/>
                  </a:lnTo>
                  <a:lnTo>
                    <a:pt x="1163" y="646"/>
                  </a:lnTo>
                  <a:lnTo>
                    <a:pt x="1163" y="522"/>
                  </a:lnTo>
                  <a:lnTo>
                    <a:pt x="1119" y="522"/>
                  </a:lnTo>
                  <a:lnTo>
                    <a:pt x="1119" y="504"/>
                  </a:lnTo>
                  <a:close/>
                  <a:moveTo>
                    <a:pt x="981" y="504"/>
                  </a:moveTo>
                  <a:lnTo>
                    <a:pt x="1001" y="504"/>
                  </a:lnTo>
                  <a:lnTo>
                    <a:pt x="1001" y="615"/>
                  </a:lnTo>
                  <a:lnTo>
                    <a:pt x="1001" y="615"/>
                  </a:lnTo>
                  <a:lnTo>
                    <a:pt x="1068" y="504"/>
                  </a:lnTo>
                  <a:lnTo>
                    <a:pt x="1089" y="504"/>
                  </a:lnTo>
                  <a:lnTo>
                    <a:pt x="1089" y="646"/>
                  </a:lnTo>
                  <a:lnTo>
                    <a:pt x="1069" y="646"/>
                  </a:lnTo>
                  <a:lnTo>
                    <a:pt x="1069" y="536"/>
                  </a:lnTo>
                  <a:lnTo>
                    <a:pt x="1069" y="536"/>
                  </a:lnTo>
                  <a:lnTo>
                    <a:pt x="1001" y="646"/>
                  </a:lnTo>
                  <a:lnTo>
                    <a:pt x="981" y="646"/>
                  </a:lnTo>
                  <a:lnTo>
                    <a:pt x="981" y="504"/>
                  </a:lnTo>
                  <a:close/>
                  <a:moveTo>
                    <a:pt x="724" y="504"/>
                  </a:moveTo>
                  <a:lnTo>
                    <a:pt x="761" y="504"/>
                  </a:lnTo>
                  <a:lnTo>
                    <a:pt x="775" y="505"/>
                  </a:lnTo>
                  <a:lnTo>
                    <a:pt x="788" y="508"/>
                  </a:lnTo>
                  <a:lnTo>
                    <a:pt x="799" y="513"/>
                  </a:lnTo>
                  <a:lnTo>
                    <a:pt x="807" y="521"/>
                  </a:lnTo>
                  <a:lnTo>
                    <a:pt x="813" y="532"/>
                  </a:lnTo>
                  <a:lnTo>
                    <a:pt x="815" y="547"/>
                  </a:lnTo>
                  <a:lnTo>
                    <a:pt x="813" y="561"/>
                  </a:lnTo>
                  <a:lnTo>
                    <a:pt x="807" y="572"/>
                  </a:lnTo>
                  <a:lnTo>
                    <a:pt x="799" y="579"/>
                  </a:lnTo>
                  <a:lnTo>
                    <a:pt x="788" y="586"/>
                  </a:lnTo>
                  <a:lnTo>
                    <a:pt x="777" y="588"/>
                  </a:lnTo>
                  <a:lnTo>
                    <a:pt x="764" y="589"/>
                  </a:lnTo>
                  <a:lnTo>
                    <a:pt x="744" y="589"/>
                  </a:lnTo>
                  <a:lnTo>
                    <a:pt x="744" y="646"/>
                  </a:lnTo>
                  <a:lnTo>
                    <a:pt x="724" y="646"/>
                  </a:lnTo>
                  <a:lnTo>
                    <a:pt x="724" y="504"/>
                  </a:lnTo>
                  <a:close/>
                  <a:moveTo>
                    <a:pt x="605" y="504"/>
                  </a:moveTo>
                  <a:lnTo>
                    <a:pt x="684" y="504"/>
                  </a:lnTo>
                  <a:lnTo>
                    <a:pt x="684" y="522"/>
                  </a:lnTo>
                  <a:lnTo>
                    <a:pt x="625" y="522"/>
                  </a:lnTo>
                  <a:lnTo>
                    <a:pt x="625" y="563"/>
                  </a:lnTo>
                  <a:lnTo>
                    <a:pt x="679" y="563"/>
                  </a:lnTo>
                  <a:lnTo>
                    <a:pt x="679" y="581"/>
                  </a:lnTo>
                  <a:lnTo>
                    <a:pt x="625" y="581"/>
                  </a:lnTo>
                  <a:lnTo>
                    <a:pt x="625" y="629"/>
                  </a:lnTo>
                  <a:lnTo>
                    <a:pt x="684" y="629"/>
                  </a:lnTo>
                  <a:lnTo>
                    <a:pt x="684" y="646"/>
                  </a:lnTo>
                  <a:lnTo>
                    <a:pt x="605" y="646"/>
                  </a:lnTo>
                  <a:lnTo>
                    <a:pt x="605" y="504"/>
                  </a:lnTo>
                  <a:close/>
                  <a:moveTo>
                    <a:pt x="470" y="504"/>
                  </a:moveTo>
                  <a:lnTo>
                    <a:pt x="508" y="504"/>
                  </a:lnTo>
                  <a:lnTo>
                    <a:pt x="522" y="505"/>
                  </a:lnTo>
                  <a:lnTo>
                    <a:pt x="534" y="507"/>
                  </a:lnTo>
                  <a:lnTo>
                    <a:pt x="544" y="513"/>
                  </a:lnTo>
                  <a:lnTo>
                    <a:pt x="551" y="519"/>
                  </a:lnTo>
                  <a:lnTo>
                    <a:pt x="557" y="528"/>
                  </a:lnTo>
                  <a:lnTo>
                    <a:pt x="558" y="540"/>
                  </a:lnTo>
                  <a:lnTo>
                    <a:pt x="555" y="552"/>
                  </a:lnTo>
                  <a:lnTo>
                    <a:pt x="550" y="562"/>
                  </a:lnTo>
                  <a:lnTo>
                    <a:pt x="540" y="570"/>
                  </a:lnTo>
                  <a:lnTo>
                    <a:pt x="529" y="574"/>
                  </a:lnTo>
                  <a:lnTo>
                    <a:pt x="529" y="574"/>
                  </a:lnTo>
                  <a:lnTo>
                    <a:pt x="542" y="577"/>
                  </a:lnTo>
                  <a:lnTo>
                    <a:pt x="552" y="585"/>
                  </a:lnTo>
                  <a:lnTo>
                    <a:pt x="559" y="594"/>
                  </a:lnTo>
                  <a:lnTo>
                    <a:pt x="562" y="608"/>
                  </a:lnTo>
                  <a:lnTo>
                    <a:pt x="560" y="621"/>
                  </a:lnTo>
                  <a:lnTo>
                    <a:pt x="553" y="632"/>
                  </a:lnTo>
                  <a:lnTo>
                    <a:pt x="545" y="638"/>
                  </a:lnTo>
                  <a:lnTo>
                    <a:pt x="534" y="642"/>
                  </a:lnTo>
                  <a:lnTo>
                    <a:pt x="521" y="646"/>
                  </a:lnTo>
                  <a:lnTo>
                    <a:pt x="507" y="646"/>
                  </a:lnTo>
                  <a:lnTo>
                    <a:pt x="470" y="646"/>
                  </a:lnTo>
                  <a:lnTo>
                    <a:pt x="470" y="504"/>
                  </a:lnTo>
                  <a:close/>
                  <a:moveTo>
                    <a:pt x="317" y="504"/>
                  </a:moveTo>
                  <a:lnTo>
                    <a:pt x="337" y="504"/>
                  </a:lnTo>
                  <a:lnTo>
                    <a:pt x="337" y="615"/>
                  </a:lnTo>
                  <a:lnTo>
                    <a:pt x="337" y="615"/>
                  </a:lnTo>
                  <a:lnTo>
                    <a:pt x="404" y="504"/>
                  </a:lnTo>
                  <a:lnTo>
                    <a:pt x="425" y="504"/>
                  </a:lnTo>
                  <a:lnTo>
                    <a:pt x="425" y="646"/>
                  </a:lnTo>
                  <a:lnTo>
                    <a:pt x="404" y="646"/>
                  </a:lnTo>
                  <a:lnTo>
                    <a:pt x="404" y="536"/>
                  </a:lnTo>
                  <a:lnTo>
                    <a:pt x="404" y="536"/>
                  </a:lnTo>
                  <a:lnTo>
                    <a:pt x="338" y="646"/>
                  </a:lnTo>
                  <a:lnTo>
                    <a:pt x="317" y="646"/>
                  </a:lnTo>
                  <a:lnTo>
                    <a:pt x="317" y="504"/>
                  </a:lnTo>
                  <a:close/>
                  <a:moveTo>
                    <a:pt x="161" y="504"/>
                  </a:moveTo>
                  <a:lnTo>
                    <a:pt x="182" y="504"/>
                  </a:lnTo>
                  <a:lnTo>
                    <a:pt x="182" y="563"/>
                  </a:lnTo>
                  <a:lnTo>
                    <a:pt x="249" y="563"/>
                  </a:lnTo>
                  <a:lnTo>
                    <a:pt x="249" y="504"/>
                  </a:lnTo>
                  <a:lnTo>
                    <a:pt x="269" y="504"/>
                  </a:lnTo>
                  <a:lnTo>
                    <a:pt x="269" y="646"/>
                  </a:lnTo>
                  <a:lnTo>
                    <a:pt x="249" y="646"/>
                  </a:lnTo>
                  <a:lnTo>
                    <a:pt x="249" y="581"/>
                  </a:lnTo>
                  <a:lnTo>
                    <a:pt x="182" y="581"/>
                  </a:lnTo>
                  <a:lnTo>
                    <a:pt x="182" y="646"/>
                  </a:lnTo>
                  <a:lnTo>
                    <a:pt x="161" y="646"/>
                  </a:lnTo>
                  <a:lnTo>
                    <a:pt x="161" y="504"/>
                  </a:lnTo>
                  <a:close/>
                  <a:moveTo>
                    <a:pt x="0" y="504"/>
                  </a:moveTo>
                  <a:lnTo>
                    <a:pt x="24" y="504"/>
                  </a:lnTo>
                  <a:lnTo>
                    <a:pt x="65" y="588"/>
                  </a:lnTo>
                  <a:lnTo>
                    <a:pt x="66" y="588"/>
                  </a:lnTo>
                  <a:lnTo>
                    <a:pt x="109" y="504"/>
                  </a:lnTo>
                  <a:lnTo>
                    <a:pt x="131" y="504"/>
                  </a:lnTo>
                  <a:lnTo>
                    <a:pt x="72" y="617"/>
                  </a:lnTo>
                  <a:lnTo>
                    <a:pt x="68" y="624"/>
                  </a:lnTo>
                  <a:lnTo>
                    <a:pt x="64" y="633"/>
                  </a:lnTo>
                  <a:lnTo>
                    <a:pt x="56" y="640"/>
                  </a:lnTo>
                  <a:lnTo>
                    <a:pt x="48" y="646"/>
                  </a:lnTo>
                  <a:lnTo>
                    <a:pt x="36" y="647"/>
                  </a:lnTo>
                  <a:lnTo>
                    <a:pt x="32" y="647"/>
                  </a:lnTo>
                  <a:lnTo>
                    <a:pt x="28" y="647"/>
                  </a:lnTo>
                  <a:lnTo>
                    <a:pt x="25" y="647"/>
                  </a:lnTo>
                  <a:lnTo>
                    <a:pt x="22" y="646"/>
                  </a:lnTo>
                  <a:lnTo>
                    <a:pt x="23" y="627"/>
                  </a:lnTo>
                  <a:lnTo>
                    <a:pt x="26" y="627"/>
                  </a:lnTo>
                  <a:lnTo>
                    <a:pt x="29" y="629"/>
                  </a:lnTo>
                  <a:lnTo>
                    <a:pt x="33" y="629"/>
                  </a:lnTo>
                  <a:lnTo>
                    <a:pt x="40" y="627"/>
                  </a:lnTo>
                  <a:lnTo>
                    <a:pt x="45" y="623"/>
                  </a:lnTo>
                  <a:lnTo>
                    <a:pt x="50" y="619"/>
                  </a:lnTo>
                  <a:lnTo>
                    <a:pt x="53" y="614"/>
                  </a:lnTo>
                  <a:lnTo>
                    <a:pt x="54" y="609"/>
                  </a:lnTo>
                  <a:lnTo>
                    <a:pt x="0" y="504"/>
                  </a:lnTo>
                  <a:close/>
                  <a:moveTo>
                    <a:pt x="914" y="502"/>
                  </a:moveTo>
                  <a:lnTo>
                    <a:pt x="931" y="503"/>
                  </a:lnTo>
                  <a:lnTo>
                    <a:pt x="947" y="507"/>
                  </a:lnTo>
                  <a:lnTo>
                    <a:pt x="944" y="528"/>
                  </a:lnTo>
                  <a:lnTo>
                    <a:pt x="931" y="521"/>
                  </a:lnTo>
                  <a:lnTo>
                    <a:pt x="916" y="519"/>
                  </a:lnTo>
                  <a:lnTo>
                    <a:pt x="897" y="522"/>
                  </a:lnTo>
                  <a:lnTo>
                    <a:pt x="882" y="530"/>
                  </a:lnTo>
                  <a:lnTo>
                    <a:pt x="871" y="542"/>
                  </a:lnTo>
                  <a:lnTo>
                    <a:pt x="864" y="557"/>
                  </a:lnTo>
                  <a:lnTo>
                    <a:pt x="861" y="575"/>
                  </a:lnTo>
                  <a:lnTo>
                    <a:pt x="864" y="593"/>
                  </a:lnTo>
                  <a:lnTo>
                    <a:pt x="872" y="609"/>
                  </a:lnTo>
                  <a:lnTo>
                    <a:pt x="883" y="621"/>
                  </a:lnTo>
                  <a:lnTo>
                    <a:pt x="897" y="627"/>
                  </a:lnTo>
                  <a:lnTo>
                    <a:pt x="914" y="631"/>
                  </a:lnTo>
                  <a:lnTo>
                    <a:pt x="925" y="630"/>
                  </a:lnTo>
                  <a:lnTo>
                    <a:pt x="937" y="627"/>
                  </a:lnTo>
                  <a:lnTo>
                    <a:pt x="946" y="623"/>
                  </a:lnTo>
                  <a:lnTo>
                    <a:pt x="947" y="644"/>
                  </a:lnTo>
                  <a:lnTo>
                    <a:pt x="935" y="647"/>
                  </a:lnTo>
                  <a:lnTo>
                    <a:pt x="924" y="648"/>
                  </a:lnTo>
                  <a:lnTo>
                    <a:pt x="914" y="649"/>
                  </a:lnTo>
                  <a:lnTo>
                    <a:pt x="893" y="646"/>
                  </a:lnTo>
                  <a:lnTo>
                    <a:pt x="875" y="639"/>
                  </a:lnTo>
                  <a:lnTo>
                    <a:pt x="860" y="629"/>
                  </a:lnTo>
                  <a:lnTo>
                    <a:pt x="849" y="614"/>
                  </a:lnTo>
                  <a:lnTo>
                    <a:pt x="842" y="595"/>
                  </a:lnTo>
                  <a:lnTo>
                    <a:pt x="839" y="575"/>
                  </a:lnTo>
                  <a:lnTo>
                    <a:pt x="842" y="554"/>
                  </a:lnTo>
                  <a:lnTo>
                    <a:pt x="849" y="536"/>
                  </a:lnTo>
                  <a:lnTo>
                    <a:pt x="861" y="521"/>
                  </a:lnTo>
                  <a:lnTo>
                    <a:pt x="876" y="511"/>
                  </a:lnTo>
                  <a:lnTo>
                    <a:pt x="894" y="504"/>
                  </a:lnTo>
                  <a:lnTo>
                    <a:pt x="914" y="502"/>
                  </a:lnTo>
                  <a:close/>
                  <a:moveTo>
                    <a:pt x="232" y="284"/>
                  </a:moveTo>
                  <a:lnTo>
                    <a:pt x="218" y="287"/>
                  </a:lnTo>
                  <a:lnTo>
                    <a:pt x="206" y="293"/>
                  </a:lnTo>
                  <a:lnTo>
                    <a:pt x="198" y="302"/>
                  </a:lnTo>
                  <a:lnTo>
                    <a:pt x="191" y="313"/>
                  </a:lnTo>
                  <a:lnTo>
                    <a:pt x="187" y="326"/>
                  </a:lnTo>
                  <a:lnTo>
                    <a:pt x="186" y="340"/>
                  </a:lnTo>
                  <a:lnTo>
                    <a:pt x="187" y="354"/>
                  </a:lnTo>
                  <a:lnTo>
                    <a:pt x="190" y="367"/>
                  </a:lnTo>
                  <a:lnTo>
                    <a:pt x="197" y="379"/>
                  </a:lnTo>
                  <a:lnTo>
                    <a:pt x="206" y="387"/>
                  </a:lnTo>
                  <a:lnTo>
                    <a:pt x="218" y="394"/>
                  </a:lnTo>
                  <a:lnTo>
                    <a:pt x="232" y="396"/>
                  </a:lnTo>
                  <a:lnTo>
                    <a:pt x="247" y="394"/>
                  </a:lnTo>
                  <a:lnTo>
                    <a:pt x="259" y="387"/>
                  </a:lnTo>
                  <a:lnTo>
                    <a:pt x="268" y="379"/>
                  </a:lnTo>
                  <a:lnTo>
                    <a:pt x="274" y="367"/>
                  </a:lnTo>
                  <a:lnTo>
                    <a:pt x="278" y="354"/>
                  </a:lnTo>
                  <a:lnTo>
                    <a:pt x="279" y="340"/>
                  </a:lnTo>
                  <a:lnTo>
                    <a:pt x="278" y="326"/>
                  </a:lnTo>
                  <a:lnTo>
                    <a:pt x="274" y="313"/>
                  </a:lnTo>
                  <a:lnTo>
                    <a:pt x="267" y="302"/>
                  </a:lnTo>
                  <a:lnTo>
                    <a:pt x="259" y="293"/>
                  </a:lnTo>
                  <a:lnTo>
                    <a:pt x="247" y="287"/>
                  </a:lnTo>
                  <a:lnTo>
                    <a:pt x="232" y="284"/>
                  </a:lnTo>
                  <a:close/>
                  <a:moveTo>
                    <a:pt x="2023" y="269"/>
                  </a:moveTo>
                  <a:lnTo>
                    <a:pt x="2044" y="269"/>
                  </a:lnTo>
                  <a:lnTo>
                    <a:pt x="2044" y="380"/>
                  </a:lnTo>
                  <a:lnTo>
                    <a:pt x="2044" y="380"/>
                  </a:lnTo>
                  <a:lnTo>
                    <a:pt x="2110" y="269"/>
                  </a:lnTo>
                  <a:lnTo>
                    <a:pt x="2132" y="269"/>
                  </a:lnTo>
                  <a:lnTo>
                    <a:pt x="2132" y="411"/>
                  </a:lnTo>
                  <a:lnTo>
                    <a:pt x="2111" y="411"/>
                  </a:lnTo>
                  <a:lnTo>
                    <a:pt x="2111" y="302"/>
                  </a:lnTo>
                  <a:lnTo>
                    <a:pt x="2111" y="302"/>
                  </a:lnTo>
                  <a:lnTo>
                    <a:pt x="2044" y="411"/>
                  </a:lnTo>
                  <a:lnTo>
                    <a:pt x="2023" y="411"/>
                  </a:lnTo>
                  <a:lnTo>
                    <a:pt x="2023" y="269"/>
                  </a:lnTo>
                  <a:close/>
                  <a:moveTo>
                    <a:pt x="1868" y="269"/>
                  </a:moveTo>
                  <a:lnTo>
                    <a:pt x="1888" y="269"/>
                  </a:lnTo>
                  <a:lnTo>
                    <a:pt x="1888" y="380"/>
                  </a:lnTo>
                  <a:lnTo>
                    <a:pt x="1888" y="380"/>
                  </a:lnTo>
                  <a:lnTo>
                    <a:pt x="1955" y="269"/>
                  </a:lnTo>
                  <a:lnTo>
                    <a:pt x="1976" y="269"/>
                  </a:lnTo>
                  <a:lnTo>
                    <a:pt x="1976" y="411"/>
                  </a:lnTo>
                  <a:lnTo>
                    <a:pt x="1956" y="411"/>
                  </a:lnTo>
                  <a:lnTo>
                    <a:pt x="1956" y="302"/>
                  </a:lnTo>
                  <a:lnTo>
                    <a:pt x="1956" y="302"/>
                  </a:lnTo>
                  <a:lnTo>
                    <a:pt x="1888" y="411"/>
                  </a:lnTo>
                  <a:lnTo>
                    <a:pt x="1868" y="411"/>
                  </a:lnTo>
                  <a:lnTo>
                    <a:pt x="1868" y="269"/>
                  </a:lnTo>
                  <a:close/>
                  <a:moveTo>
                    <a:pt x="1723" y="269"/>
                  </a:moveTo>
                  <a:lnTo>
                    <a:pt x="1744" y="269"/>
                  </a:lnTo>
                  <a:lnTo>
                    <a:pt x="1744" y="332"/>
                  </a:lnTo>
                  <a:lnTo>
                    <a:pt x="1805" y="269"/>
                  </a:lnTo>
                  <a:lnTo>
                    <a:pt x="1832" y="269"/>
                  </a:lnTo>
                  <a:lnTo>
                    <a:pt x="1765" y="336"/>
                  </a:lnTo>
                  <a:lnTo>
                    <a:pt x="1837" y="411"/>
                  </a:lnTo>
                  <a:lnTo>
                    <a:pt x="1807" y="411"/>
                  </a:lnTo>
                  <a:lnTo>
                    <a:pt x="1744" y="341"/>
                  </a:lnTo>
                  <a:lnTo>
                    <a:pt x="1744" y="411"/>
                  </a:lnTo>
                  <a:lnTo>
                    <a:pt x="1723" y="411"/>
                  </a:lnTo>
                  <a:lnTo>
                    <a:pt x="1723" y="269"/>
                  </a:lnTo>
                  <a:close/>
                  <a:moveTo>
                    <a:pt x="1469" y="269"/>
                  </a:moveTo>
                  <a:lnTo>
                    <a:pt x="1549" y="269"/>
                  </a:lnTo>
                  <a:lnTo>
                    <a:pt x="1549" y="287"/>
                  </a:lnTo>
                  <a:lnTo>
                    <a:pt x="1490" y="287"/>
                  </a:lnTo>
                  <a:lnTo>
                    <a:pt x="1490" y="328"/>
                  </a:lnTo>
                  <a:lnTo>
                    <a:pt x="1543" y="328"/>
                  </a:lnTo>
                  <a:lnTo>
                    <a:pt x="1543" y="347"/>
                  </a:lnTo>
                  <a:lnTo>
                    <a:pt x="1490" y="347"/>
                  </a:lnTo>
                  <a:lnTo>
                    <a:pt x="1490" y="393"/>
                  </a:lnTo>
                  <a:lnTo>
                    <a:pt x="1549" y="393"/>
                  </a:lnTo>
                  <a:lnTo>
                    <a:pt x="1549" y="411"/>
                  </a:lnTo>
                  <a:lnTo>
                    <a:pt x="1469" y="411"/>
                  </a:lnTo>
                  <a:lnTo>
                    <a:pt x="1469" y="269"/>
                  </a:lnTo>
                  <a:close/>
                  <a:moveTo>
                    <a:pt x="1337" y="269"/>
                  </a:moveTo>
                  <a:lnTo>
                    <a:pt x="1357" y="269"/>
                  </a:lnTo>
                  <a:lnTo>
                    <a:pt x="1357" y="292"/>
                  </a:lnTo>
                  <a:lnTo>
                    <a:pt x="1358" y="307"/>
                  </a:lnTo>
                  <a:lnTo>
                    <a:pt x="1362" y="319"/>
                  </a:lnTo>
                  <a:lnTo>
                    <a:pt x="1369" y="328"/>
                  </a:lnTo>
                  <a:lnTo>
                    <a:pt x="1378" y="334"/>
                  </a:lnTo>
                  <a:lnTo>
                    <a:pt x="1392" y="336"/>
                  </a:lnTo>
                  <a:lnTo>
                    <a:pt x="1398" y="336"/>
                  </a:lnTo>
                  <a:lnTo>
                    <a:pt x="1403" y="335"/>
                  </a:lnTo>
                  <a:lnTo>
                    <a:pt x="1403" y="269"/>
                  </a:lnTo>
                  <a:lnTo>
                    <a:pt x="1423" y="269"/>
                  </a:lnTo>
                  <a:lnTo>
                    <a:pt x="1423" y="411"/>
                  </a:lnTo>
                  <a:lnTo>
                    <a:pt x="1403" y="411"/>
                  </a:lnTo>
                  <a:lnTo>
                    <a:pt x="1403" y="353"/>
                  </a:lnTo>
                  <a:lnTo>
                    <a:pt x="1398" y="353"/>
                  </a:lnTo>
                  <a:lnTo>
                    <a:pt x="1392" y="354"/>
                  </a:lnTo>
                  <a:lnTo>
                    <a:pt x="1376" y="352"/>
                  </a:lnTo>
                  <a:lnTo>
                    <a:pt x="1362" y="348"/>
                  </a:lnTo>
                  <a:lnTo>
                    <a:pt x="1352" y="339"/>
                  </a:lnTo>
                  <a:lnTo>
                    <a:pt x="1343" y="327"/>
                  </a:lnTo>
                  <a:lnTo>
                    <a:pt x="1339" y="312"/>
                  </a:lnTo>
                  <a:lnTo>
                    <a:pt x="1337" y="294"/>
                  </a:lnTo>
                  <a:lnTo>
                    <a:pt x="1337" y="269"/>
                  </a:lnTo>
                  <a:close/>
                  <a:moveTo>
                    <a:pt x="1192" y="269"/>
                  </a:moveTo>
                  <a:lnTo>
                    <a:pt x="1212" y="269"/>
                  </a:lnTo>
                  <a:lnTo>
                    <a:pt x="1212" y="380"/>
                  </a:lnTo>
                  <a:lnTo>
                    <a:pt x="1213" y="380"/>
                  </a:lnTo>
                  <a:lnTo>
                    <a:pt x="1280" y="269"/>
                  </a:lnTo>
                  <a:lnTo>
                    <a:pt x="1301" y="269"/>
                  </a:lnTo>
                  <a:lnTo>
                    <a:pt x="1301" y="411"/>
                  </a:lnTo>
                  <a:lnTo>
                    <a:pt x="1281" y="411"/>
                  </a:lnTo>
                  <a:lnTo>
                    <a:pt x="1281" y="302"/>
                  </a:lnTo>
                  <a:lnTo>
                    <a:pt x="1280" y="302"/>
                  </a:lnTo>
                  <a:lnTo>
                    <a:pt x="1213" y="411"/>
                  </a:lnTo>
                  <a:lnTo>
                    <a:pt x="1192" y="411"/>
                  </a:lnTo>
                  <a:lnTo>
                    <a:pt x="1192" y="269"/>
                  </a:lnTo>
                  <a:close/>
                  <a:moveTo>
                    <a:pt x="1037" y="269"/>
                  </a:moveTo>
                  <a:lnTo>
                    <a:pt x="1057" y="269"/>
                  </a:lnTo>
                  <a:lnTo>
                    <a:pt x="1057" y="328"/>
                  </a:lnTo>
                  <a:lnTo>
                    <a:pt x="1126" y="328"/>
                  </a:lnTo>
                  <a:lnTo>
                    <a:pt x="1126" y="269"/>
                  </a:lnTo>
                  <a:lnTo>
                    <a:pt x="1146" y="269"/>
                  </a:lnTo>
                  <a:lnTo>
                    <a:pt x="1146" y="411"/>
                  </a:lnTo>
                  <a:lnTo>
                    <a:pt x="1126" y="411"/>
                  </a:lnTo>
                  <a:lnTo>
                    <a:pt x="1126" y="347"/>
                  </a:lnTo>
                  <a:lnTo>
                    <a:pt x="1057" y="347"/>
                  </a:lnTo>
                  <a:lnTo>
                    <a:pt x="1057" y="411"/>
                  </a:lnTo>
                  <a:lnTo>
                    <a:pt x="1037" y="411"/>
                  </a:lnTo>
                  <a:lnTo>
                    <a:pt x="1037" y="269"/>
                  </a:lnTo>
                  <a:close/>
                  <a:moveTo>
                    <a:pt x="880" y="269"/>
                  </a:moveTo>
                  <a:lnTo>
                    <a:pt x="905" y="269"/>
                  </a:lnTo>
                  <a:lnTo>
                    <a:pt x="942" y="324"/>
                  </a:lnTo>
                  <a:lnTo>
                    <a:pt x="980" y="269"/>
                  </a:lnTo>
                  <a:lnTo>
                    <a:pt x="1003" y="269"/>
                  </a:lnTo>
                  <a:lnTo>
                    <a:pt x="955" y="337"/>
                  </a:lnTo>
                  <a:lnTo>
                    <a:pt x="1008" y="411"/>
                  </a:lnTo>
                  <a:lnTo>
                    <a:pt x="982" y="411"/>
                  </a:lnTo>
                  <a:lnTo>
                    <a:pt x="940" y="351"/>
                  </a:lnTo>
                  <a:lnTo>
                    <a:pt x="899" y="411"/>
                  </a:lnTo>
                  <a:lnTo>
                    <a:pt x="876" y="411"/>
                  </a:lnTo>
                  <a:lnTo>
                    <a:pt x="927" y="337"/>
                  </a:lnTo>
                  <a:lnTo>
                    <a:pt x="880" y="269"/>
                  </a:lnTo>
                  <a:close/>
                  <a:moveTo>
                    <a:pt x="771" y="269"/>
                  </a:moveTo>
                  <a:lnTo>
                    <a:pt x="851" y="269"/>
                  </a:lnTo>
                  <a:lnTo>
                    <a:pt x="851" y="287"/>
                  </a:lnTo>
                  <a:lnTo>
                    <a:pt x="791" y="287"/>
                  </a:lnTo>
                  <a:lnTo>
                    <a:pt x="791" y="328"/>
                  </a:lnTo>
                  <a:lnTo>
                    <a:pt x="846" y="328"/>
                  </a:lnTo>
                  <a:lnTo>
                    <a:pt x="846" y="347"/>
                  </a:lnTo>
                  <a:lnTo>
                    <a:pt x="791" y="347"/>
                  </a:lnTo>
                  <a:lnTo>
                    <a:pt x="791" y="393"/>
                  </a:lnTo>
                  <a:lnTo>
                    <a:pt x="851" y="393"/>
                  </a:lnTo>
                  <a:lnTo>
                    <a:pt x="851" y="411"/>
                  </a:lnTo>
                  <a:lnTo>
                    <a:pt x="771" y="411"/>
                  </a:lnTo>
                  <a:lnTo>
                    <a:pt x="771" y="269"/>
                  </a:lnTo>
                  <a:close/>
                  <a:moveTo>
                    <a:pt x="633" y="269"/>
                  </a:moveTo>
                  <a:lnTo>
                    <a:pt x="741" y="269"/>
                  </a:lnTo>
                  <a:lnTo>
                    <a:pt x="741" y="287"/>
                  </a:lnTo>
                  <a:lnTo>
                    <a:pt x="697" y="287"/>
                  </a:lnTo>
                  <a:lnTo>
                    <a:pt x="697" y="411"/>
                  </a:lnTo>
                  <a:lnTo>
                    <a:pt x="677" y="411"/>
                  </a:lnTo>
                  <a:lnTo>
                    <a:pt x="677" y="287"/>
                  </a:lnTo>
                  <a:lnTo>
                    <a:pt x="633" y="287"/>
                  </a:lnTo>
                  <a:lnTo>
                    <a:pt x="633" y="269"/>
                  </a:lnTo>
                  <a:close/>
                  <a:moveTo>
                    <a:pt x="494" y="269"/>
                  </a:moveTo>
                  <a:lnTo>
                    <a:pt x="515" y="269"/>
                  </a:lnTo>
                  <a:lnTo>
                    <a:pt x="515" y="380"/>
                  </a:lnTo>
                  <a:lnTo>
                    <a:pt x="515" y="380"/>
                  </a:lnTo>
                  <a:lnTo>
                    <a:pt x="582" y="269"/>
                  </a:lnTo>
                  <a:lnTo>
                    <a:pt x="603" y="269"/>
                  </a:lnTo>
                  <a:lnTo>
                    <a:pt x="603" y="411"/>
                  </a:lnTo>
                  <a:lnTo>
                    <a:pt x="582" y="411"/>
                  </a:lnTo>
                  <a:lnTo>
                    <a:pt x="582" y="302"/>
                  </a:lnTo>
                  <a:lnTo>
                    <a:pt x="582" y="302"/>
                  </a:lnTo>
                  <a:lnTo>
                    <a:pt x="516" y="411"/>
                  </a:lnTo>
                  <a:lnTo>
                    <a:pt x="494" y="411"/>
                  </a:lnTo>
                  <a:lnTo>
                    <a:pt x="494" y="269"/>
                  </a:lnTo>
                  <a:close/>
                  <a:moveTo>
                    <a:pt x="359" y="269"/>
                  </a:moveTo>
                  <a:lnTo>
                    <a:pt x="447" y="269"/>
                  </a:lnTo>
                  <a:lnTo>
                    <a:pt x="447" y="411"/>
                  </a:lnTo>
                  <a:lnTo>
                    <a:pt x="427" y="411"/>
                  </a:lnTo>
                  <a:lnTo>
                    <a:pt x="427" y="287"/>
                  </a:lnTo>
                  <a:lnTo>
                    <a:pt x="380" y="287"/>
                  </a:lnTo>
                  <a:lnTo>
                    <a:pt x="380" y="328"/>
                  </a:lnTo>
                  <a:lnTo>
                    <a:pt x="380" y="342"/>
                  </a:lnTo>
                  <a:lnTo>
                    <a:pt x="379" y="357"/>
                  </a:lnTo>
                  <a:lnTo>
                    <a:pt x="378" y="371"/>
                  </a:lnTo>
                  <a:lnTo>
                    <a:pt x="374" y="384"/>
                  </a:lnTo>
                  <a:lnTo>
                    <a:pt x="370" y="396"/>
                  </a:lnTo>
                  <a:lnTo>
                    <a:pt x="363" y="406"/>
                  </a:lnTo>
                  <a:lnTo>
                    <a:pt x="354" y="411"/>
                  </a:lnTo>
                  <a:lnTo>
                    <a:pt x="341" y="413"/>
                  </a:lnTo>
                  <a:lnTo>
                    <a:pt x="335" y="413"/>
                  </a:lnTo>
                  <a:lnTo>
                    <a:pt x="329" y="412"/>
                  </a:lnTo>
                  <a:lnTo>
                    <a:pt x="325" y="411"/>
                  </a:lnTo>
                  <a:lnTo>
                    <a:pt x="325" y="394"/>
                  </a:lnTo>
                  <a:lnTo>
                    <a:pt x="329" y="395"/>
                  </a:lnTo>
                  <a:lnTo>
                    <a:pt x="334" y="395"/>
                  </a:lnTo>
                  <a:lnTo>
                    <a:pt x="338" y="396"/>
                  </a:lnTo>
                  <a:lnTo>
                    <a:pt x="345" y="393"/>
                  </a:lnTo>
                  <a:lnTo>
                    <a:pt x="351" y="386"/>
                  </a:lnTo>
                  <a:lnTo>
                    <a:pt x="355" y="376"/>
                  </a:lnTo>
                  <a:lnTo>
                    <a:pt x="357" y="363"/>
                  </a:lnTo>
                  <a:lnTo>
                    <a:pt x="359" y="349"/>
                  </a:lnTo>
                  <a:lnTo>
                    <a:pt x="359" y="334"/>
                  </a:lnTo>
                  <a:lnTo>
                    <a:pt x="359" y="321"/>
                  </a:lnTo>
                  <a:lnTo>
                    <a:pt x="359" y="269"/>
                  </a:lnTo>
                  <a:close/>
                  <a:moveTo>
                    <a:pt x="18" y="269"/>
                  </a:moveTo>
                  <a:lnTo>
                    <a:pt x="126" y="269"/>
                  </a:lnTo>
                  <a:lnTo>
                    <a:pt x="126" y="411"/>
                  </a:lnTo>
                  <a:lnTo>
                    <a:pt x="105" y="411"/>
                  </a:lnTo>
                  <a:lnTo>
                    <a:pt x="105" y="287"/>
                  </a:lnTo>
                  <a:lnTo>
                    <a:pt x="37" y="287"/>
                  </a:lnTo>
                  <a:lnTo>
                    <a:pt x="37" y="411"/>
                  </a:lnTo>
                  <a:lnTo>
                    <a:pt x="18" y="411"/>
                  </a:lnTo>
                  <a:lnTo>
                    <a:pt x="18" y="269"/>
                  </a:lnTo>
                  <a:close/>
                  <a:moveTo>
                    <a:pt x="1658" y="267"/>
                  </a:moveTo>
                  <a:lnTo>
                    <a:pt x="1674" y="268"/>
                  </a:lnTo>
                  <a:lnTo>
                    <a:pt x="1689" y="273"/>
                  </a:lnTo>
                  <a:lnTo>
                    <a:pt x="1688" y="293"/>
                  </a:lnTo>
                  <a:lnTo>
                    <a:pt x="1674" y="287"/>
                  </a:lnTo>
                  <a:lnTo>
                    <a:pt x="1658" y="284"/>
                  </a:lnTo>
                  <a:lnTo>
                    <a:pt x="1640" y="288"/>
                  </a:lnTo>
                  <a:lnTo>
                    <a:pt x="1625" y="295"/>
                  </a:lnTo>
                  <a:lnTo>
                    <a:pt x="1614" y="307"/>
                  </a:lnTo>
                  <a:lnTo>
                    <a:pt x="1607" y="322"/>
                  </a:lnTo>
                  <a:lnTo>
                    <a:pt x="1605" y="340"/>
                  </a:lnTo>
                  <a:lnTo>
                    <a:pt x="1607" y="358"/>
                  </a:lnTo>
                  <a:lnTo>
                    <a:pt x="1614" y="375"/>
                  </a:lnTo>
                  <a:lnTo>
                    <a:pt x="1626" y="385"/>
                  </a:lnTo>
                  <a:lnTo>
                    <a:pt x="1641" y="393"/>
                  </a:lnTo>
                  <a:lnTo>
                    <a:pt x="1658" y="396"/>
                  </a:lnTo>
                  <a:lnTo>
                    <a:pt x="1669" y="395"/>
                  </a:lnTo>
                  <a:lnTo>
                    <a:pt x="1680" y="393"/>
                  </a:lnTo>
                  <a:lnTo>
                    <a:pt x="1688" y="388"/>
                  </a:lnTo>
                  <a:lnTo>
                    <a:pt x="1689" y="409"/>
                  </a:lnTo>
                  <a:lnTo>
                    <a:pt x="1678" y="412"/>
                  </a:lnTo>
                  <a:lnTo>
                    <a:pt x="1667" y="413"/>
                  </a:lnTo>
                  <a:lnTo>
                    <a:pt x="1657" y="413"/>
                  </a:lnTo>
                  <a:lnTo>
                    <a:pt x="1637" y="411"/>
                  </a:lnTo>
                  <a:lnTo>
                    <a:pt x="1618" y="405"/>
                  </a:lnTo>
                  <a:lnTo>
                    <a:pt x="1603" y="394"/>
                  </a:lnTo>
                  <a:lnTo>
                    <a:pt x="1592" y="379"/>
                  </a:lnTo>
                  <a:lnTo>
                    <a:pt x="1585" y="361"/>
                  </a:lnTo>
                  <a:lnTo>
                    <a:pt x="1583" y="339"/>
                  </a:lnTo>
                  <a:lnTo>
                    <a:pt x="1585" y="319"/>
                  </a:lnTo>
                  <a:lnTo>
                    <a:pt x="1593" y="302"/>
                  </a:lnTo>
                  <a:lnTo>
                    <a:pt x="1603" y="287"/>
                  </a:lnTo>
                  <a:lnTo>
                    <a:pt x="1618" y="276"/>
                  </a:lnTo>
                  <a:lnTo>
                    <a:pt x="1637" y="269"/>
                  </a:lnTo>
                  <a:lnTo>
                    <a:pt x="1658" y="267"/>
                  </a:lnTo>
                  <a:close/>
                  <a:moveTo>
                    <a:pt x="232" y="267"/>
                  </a:moveTo>
                  <a:lnTo>
                    <a:pt x="252" y="269"/>
                  </a:lnTo>
                  <a:lnTo>
                    <a:pt x="269" y="277"/>
                  </a:lnTo>
                  <a:lnTo>
                    <a:pt x="282" y="288"/>
                  </a:lnTo>
                  <a:lnTo>
                    <a:pt x="292" y="303"/>
                  </a:lnTo>
                  <a:lnTo>
                    <a:pt x="298" y="320"/>
                  </a:lnTo>
                  <a:lnTo>
                    <a:pt x="300" y="340"/>
                  </a:lnTo>
                  <a:lnTo>
                    <a:pt x="298" y="361"/>
                  </a:lnTo>
                  <a:lnTo>
                    <a:pt x="292" y="378"/>
                  </a:lnTo>
                  <a:lnTo>
                    <a:pt x="282" y="393"/>
                  </a:lnTo>
                  <a:lnTo>
                    <a:pt x="269" y="405"/>
                  </a:lnTo>
                  <a:lnTo>
                    <a:pt x="252" y="411"/>
                  </a:lnTo>
                  <a:lnTo>
                    <a:pt x="232" y="413"/>
                  </a:lnTo>
                  <a:lnTo>
                    <a:pt x="213" y="411"/>
                  </a:lnTo>
                  <a:lnTo>
                    <a:pt x="195" y="405"/>
                  </a:lnTo>
                  <a:lnTo>
                    <a:pt x="182" y="393"/>
                  </a:lnTo>
                  <a:lnTo>
                    <a:pt x="172" y="378"/>
                  </a:lnTo>
                  <a:lnTo>
                    <a:pt x="167" y="361"/>
                  </a:lnTo>
                  <a:lnTo>
                    <a:pt x="164" y="340"/>
                  </a:lnTo>
                  <a:lnTo>
                    <a:pt x="167" y="320"/>
                  </a:lnTo>
                  <a:lnTo>
                    <a:pt x="172" y="303"/>
                  </a:lnTo>
                  <a:lnTo>
                    <a:pt x="182" y="288"/>
                  </a:lnTo>
                  <a:lnTo>
                    <a:pt x="195" y="277"/>
                  </a:lnTo>
                  <a:lnTo>
                    <a:pt x="213" y="269"/>
                  </a:lnTo>
                  <a:lnTo>
                    <a:pt x="232" y="267"/>
                  </a:lnTo>
                  <a:close/>
                  <a:moveTo>
                    <a:pt x="2052" y="236"/>
                  </a:moveTo>
                  <a:lnTo>
                    <a:pt x="2059" y="241"/>
                  </a:lnTo>
                  <a:lnTo>
                    <a:pt x="2068" y="243"/>
                  </a:lnTo>
                  <a:lnTo>
                    <a:pt x="2077" y="244"/>
                  </a:lnTo>
                  <a:lnTo>
                    <a:pt x="2087" y="243"/>
                  </a:lnTo>
                  <a:lnTo>
                    <a:pt x="2096" y="241"/>
                  </a:lnTo>
                  <a:lnTo>
                    <a:pt x="2103" y="236"/>
                  </a:lnTo>
                  <a:lnTo>
                    <a:pt x="2106" y="254"/>
                  </a:lnTo>
                  <a:lnTo>
                    <a:pt x="2097" y="257"/>
                  </a:lnTo>
                  <a:lnTo>
                    <a:pt x="2087" y="259"/>
                  </a:lnTo>
                  <a:lnTo>
                    <a:pt x="2077" y="260"/>
                  </a:lnTo>
                  <a:lnTo>
                    <a:pt x="2068" y="259"/>
                  </a:lnTo>
                  <a:lnTo>
                    <a:pt x="2058" y="257"/>
                  </a:lnTo>
                  <a:lnTo>
                    <a:pt x="2049" y="254"/>
                  </a:lnTo>
                  <a:lnTo>
                    <a:pt x="2052" y="236"/>
                  </a:lnTo>
                  <a:close/>
                  <a:moveTo>
                    <a:pt x="199" y="50"/>
                  </a:moveTo>
                  <a:lnTo>
                    <a:pt x="185" y="52"/>
                  </a:lnTo>
                  <a:lnTo>
                    <a:pt x="173" y="57"/>
                  </a:lnTo>
                  <a:lnTo>
                    <a:pt x="163" y="67"/>
                  </a:lnTo>
                  <a:lnTo>
                    <a:pt x="157" y="78"/>
                  </a:lnTo>
                  <a:lnTo>
                    <a:pt x="154" y="92"/>
                  </a:lnTo>
                  <a:lnTo>
                    <a:pt x="152" y="105"/>
                  </a:lnTo>
                  <a:lnTo>
                    <a:pt x="153" y="119"/>
                  </a:lnTo>
                  <a:lnTo>
                    <a:pt x="157" y="132"/>
                  </a:lnTo>
                  <a:lnTo>
                    <a:pt x="163" y="143"/>
                  </a:lnTo>
                  <a:lnTo>
                    <a:pt x="172" y="153"/>
                  </a:lnTo>
                  <a:lnTo>
                    <a:pt x="184" y="158"/>
                  </a:lnTo>
                  <a:lnTo>
                    <a:pt x="199" y="160"/>
                  </a:lnTo>
                  <a:lnTo>
                    <a:pt x="214" y="158"/>
                  </a:lnTo>
                  <a:lnTo>
                    <a:pt x="225" y="153"/>
                  </a:lnTo>
                  <a:lnTo>
                    <a:pt x="234" y="143"/>
                  </a:lnTo>
                  <a:lnTo>
                    <a:pt x="240" y="132"/>
                  </a:lnTo>
                  <a:lnTo>
                    <a:pt x="244" y="119"/>
                  </a:lnTo>
                  <a:lnTo>
                    <a:pt x="245" y="105"/>
                  </a:lnTo>
                  <a:lnTo>
                    <a:pt x="244" y="92"/>
                  </a:lnTo>
                  <a:lnTo>
                    <a:pt x="240" y="78"/>
                  </a:lnTo>
                  <a:lnTo>
                    <a:pt x="234" y="67"/>
                  </a:lnTo>
                  <a:lnTo>
                    <a:pt x="224" y="57"/>
                  </a:lnTo>
                  <a:lnTo>
                    <a:pt x="213" y="52"/>
                  </a:lnTo>
                  <a:lnTo>
                    <a:pt x="199" y="50"/>
                  </a:lnTo>
                  <a:close/>
                  <a:moveTo>
                    <a:pt x="938" y="35"/>
                  </a:moveTo>
                  <a:lnTo>
                    <a:pt x="958" y="35"/>
                  </a:lnTo>
                  <a:lnTo>
                    <a:pt x="958" y="145"/>
                  </a:lnTo>
                  <a:lnTo>
                    <a:pt x="958" y="145"/>
                  </a:lnTo>
                  <a:lnTo>
                    <a:pt x="1026" y="35"/>
                  </a:lnTo>
                  <a:lnTo>
                    <a:pt x="1046" y="35"/>
                  </a:lnTo>
                  <a:lnTo>
                    <a:pt x="1046" y="176"/>
                  </a:lnTo>
                  <a:lnTo>
                    <a:pt x="1026" y="176"/>
                  </a:lnTo>
                  <a:lnTo>
                    <a:pt x="1026" y="66"/>
                  </a:lnTo>
                  <a:lnTo>
                    <a:pt x="1026" y="66"/>
                  </a:lnTo>
                  <a:lnTo>
                    <a:pt x="959" y="176"/>
                  </a:lnTo>
                  <a:lnTo>
                    <a:pt x="938" y="176"/>
                  </a:lnTo>
                  <a:lnTo>
                    <a:pt x="938" y="35"/>
                  </a:lnTo>
                  <a:close/>
                  <a:moveTo>
                    <a:pt x="783" y="35"/>
                  </a:moveTo>
                  <a:lnTo>
                    <a:pt x="803" y="35"/>
                  </a:lnTo>
                  <a:lnTo>
                    <a:pt x="803" y="145"/>
                  </a:lnTo>
                  <a:lnTo>
                    <a:pt x="803" y="145"/>
                  </a:lnTo>
                  <a:lnTo>
                    <a:pt x="871" y="35"/>
                  </a:lnTo>
                  <a:lnTo>
                    <a:pt x="891" y="35"/>
                  </a:lnTo>
                  <a:lnTo>
                    <a:pt x="891" y="176"/>
                  </a:lnTo>
                  <a:lnTo>
                    <a:pt x="871" y="176"/>
                  </a:lnTo>
                  <a:lnTo>
                    <a:pt x="871" y="66"/>
                  </a:lnTo>
                  <a:lnTo>
                    <a:pt x="871" y="66"/>
                  </a:lnTo>
                  <a:lnTo>
                    <a:pt x="804" y="176"/>
                  </a:lnTo>
                  <a:lnTo>
                    <a:pt x="783" y="176"/>
                  </a:lnTo>
                  <a:lnTo>
                    <a:pt x="783" y="35"/>
                  </a:lnTo>
                  <a:close/>
                  <a:moveTo>
                    <a:pt x="639" y="35"/>
                  </a:moveTo>
                  <a:lnTo>
                    <a:pt x="658" y="35"/>
                  </a:lnTo>
                  <a:lnTo>
                    <a:pt x="658" y="97"/>
                  </a:lnTo>
                  <a:lnTo>
                    <a:pt x="719" y="35"/>
                  </a:lnTo>
                  <a:lnTo>
                    <a:pt x="746" y="35"/>
                  </a:lnTo>
                  <a:lnTo>
                    <a:pt x="680" y="101"/>
                  </a:lnTo>
                  <a:lnTo>
                    <a:pt x="752" y="176"/>
                  </a:lnTo>
                  <a:lnTo>
                    <a:pt x="722" y="176"/>
                  </a:lnTo>
                  <a:lnTo>
                    <a:pt x="658" y="107"/>
                  </a:lnTo>
                  <a:lnTo>
                    <a:pt x="658" y="176"/>
                  </a:lnTo>
                  <a:lnTo>
                    <a:pt x="639" y="176"/>
                  </a:lnTo>
                  <a:lnTo>
                    <a:pt x="639" y="35"/>
                  </a:lnTo>
                  <a:close/>
                  <a:moveTo>
                    <a:pt x="305" y="35"/>
                  </a:moveTo>
                  <a:lnTo>
                    <a:pt x="338" y="35"/>
                  </a:lnTo>
                  <a:lnTo>
                    <a:pt x="383" y="152"/>
                  </a:lnTo>
                  <a:lnTo>
                    <a:pt x="426" y="35"/>
                  </a:lnTo>
                  <a:lnTo>
                    <a:pt x="460" y="35"/>
                  </a:lnTo>
                  <a:lnTo>
                    <a:pt x="460" y="176"/>
                  </a:lnTo>
                  <a:lnTo>
                    <a:pt x="440" y="176"/>
                  </a:lnTo>
                  <a:lnTo>
                    <a:pt x="440" y="53"/>
                  </a:lnTo>
                  <a:lnTo>
                    <a:pt x="439" y="53"/>
                  </a:lnTo>
                  <a:lnTo>
                    <a:pt x="392" y="176"/>
                  </a:lnTo>
                  <a:lnTo>
                    <a:pt x="372" y="176"/>
                  </a:lnTo>
                  <a:lnTo>
                    <a:pt x="325" y="53"/>
                  </a:lnTo>
                  <a:lnTo>
                    <a:pt x="325" y="53"/>
                  </a:lnTo>
                  <a:lnTo>
                    <a:pt x="325" y="176"/>
                  </a:lnTo>
                  <a:lnTo>
                    <a:pt x="305" y="176"/>
                  </a:lnTo>
                  <a:lnTo>
                    <a:pt x="305" y="35"/>
                  </a:lnTo>
                  <a:close/>
                  <a:moveTo>
                    <a:pt x="0" y="35"/>
                  </a:moveTo>
                  <a:lnTo>
                    <a:pt x="109" y="35"/>
                  </a:lnTo>
                  <a:lnTo>
                    <a:pt x="109" y="52"/>
                  </a:lnTo>
                  <a:lnTo>
                    <a:pt x="65" y="52"/>
                  </a:lnTo>
                  <a:lnTo>
                    <a:pt x="65" y="176"/>
                  </a:lnTo>
                  <a:lnTo>
                    <a:pt x="44" y="176"/>
                  </a:lnTo>
                  <a:lnTo>
                    <a:pt x="44" y="52"/>
                  </a:lnTo>
                  <a:lnTo>
                    <a:pt x="0" y="52"/>
                  </a:lnTo>
                  <a:lnTo>
                    <a:pt x="0" y="35"/>
                  </a:lnTo>
                  <a:close/>
                  <a:moveTo>
                    <a:pt x="573" y="31"/>
                  </a:moveTo>
                  <a:lnTo>
                    <a:pt x="589" y="33"/>
                  </a:lnTo>
                  <a:lnTo>
                    <a:pt x="604" y="38"/>
                  </a:lnTo>
                  <a:lnTo>
                    <a:pt x="603" y="57"/>
                  </a:lnTo>
                  <a:lnTo>
                    <a:pt x="589" y="52"/>
                  </a:lnTo>
                  <a:lnTo>
                    <a:pt x="574" y="50"/>
                  </a:lnTo>
                  <a:lnTo>
                    <a:pt x="555" y="52"/>
                  </a:lnTo>
                  <a:lnTo>
                    <a:pt x="540" y="60"/>
                  </a:lnTo>
                  <a:lnTo>
                    <a:pt x="529" y="72"/>
                  </a:lnTo>
                  <a:lnTo>
                    <a:pt x="521" y="87"/>
                  </a:lnTo>
                  <a:lnTo>
                    <a:pt x="519" y="105"/>
                  </a:lnTo>
                  <a:lnTo>
                    <a:pt x="521" y="124"/>
                  </a:lnTo>
                  <a:lnTo>
                    <a:pt x="530" y="139"/>
                  </a:lnTo>
                  <a:lnTo>
                    <a:pt x="540" y="150"/>
                  </a:lnTo>
                  <a:lnTo>
                    <a:pt x="555" y="158"/>
                  </a:lnTo>
                  <a:lnTo>
                    <a:pt x="573" y="160"/>
                  </a:lnTo>
                  <a:lnTo>
                    <a:pt x="583" y="160"/>
                  </a:lnTo>
                  <a:lnTo>
                    <a:pt x="594" y="157"/>
                  </a:lnTo>
                  <a:lnTo>
                    <a:pt x="604" y="154"/>
                  </a:lnTo>
                  <a:lnTo>
                    <a:pt x="605" y="173"/>
                  </a:lnTo>
                  <a:lnTo>
                    <a:pt x="593" y="177"/>
                  </a:lnTo>
                  <a:lnTo>
                    <a:pt x="582" y="178"/>
                  </a:lnTo>
                  <a:lnTo>
                    <a:pt x="573" y="178"/>
                  </a:lnTo>
                  <a:lnTo>
                    <a:pt x="551" y="176"/>
                  </a:lnTo>
                  <a:lnTo>
                    <a:pt x="533" y="170"/>
                  </a:lnTo>
                  <a:lnTo>
                    <a:pt x="518" y="158"/>
                  </a:lnTo>
                  <a:lnTo>
                    <a:pt x="507" y="144"/>
                  </a:lnTo>
                  <a:lnTo>
                    <a:pt x="500" y="126"/>
                  </a:lnTo>
                  <a:lnTo>
                    <a:pt x="498" y="104"/>
                  </a:lnTo>
                  <a:lnTo>
                    <a:pt x="500" y="84"/>
                  </a:lnTo>
                  <a:lnTo>
                    <a:pt x="507" y="66"/>
                  </a:lnTo>
                  <a:lnTo>
                    <a:pt x="519" y="52"/>
                  </a:lnTo>
                  <a:lnTo>
                    <a:pt x="534" y="41"/>
                  </a:lnTo>
                  <a:lnTo>
                    <a:pt x="552" y="34"/>
                  </a:lnTo>
                  <a:lnTo>
                    <a:pt x="573" y="31"/>
                  </a:lnTo>
                  <a:close/>
                  <a:moveTo>
                    <a:pt x="199" y="31"/>
                  </a:moveTo>
                  <a:lnTo>
                    <a:pt x="219" y="35"/>
                  </a:lnTo>
                  <a:lnTo>
                    <a:pt x="235" y="41"/>
                  </a:lnTo>
                  <a:lnTo>
                    <a:pt x="249" y="53"/>
                  </a:lnTo>
                  <a:lnTo>
                    <a:pt x="259" y="68"/>
                  </a:lnTo>
                  <a:lnTo>
                    <a:pt x="265" y="85"/>
                  </a:lnTo>
                  <a:lnTo>
                    <a:pt x="267" y="105"/>
                  </a:lnTo>
                  <a:lnTo>
                    <a:pt x="265" y="126"/>
                  </a:lnTo>
                  <a:lnTo>
                    <a:pt x="259" y="143"/>
                  </a:lnTo>
                  <a:lnTo>
                    <a:pt x="249" y="158"/>
                  </a:lnTo>
                  <a:lnTo>
                    <a:pt x="235" y="169"/>
                  </a:lnTo>
                  <a:lnTo>
                    <a:pt x="219" y="176"/>
                  </a:lnTo>
                  <a:lnTo>
                    <a:pt x="199" y="178"/>
                  </a:lnTo>
                  <a:lnTo>
                    <a:pt x="178" y="176"/>
                  </a:lnTo>
                  <a:lnTo>
                    <a:pt x="161" y="169"/>
                  </a:lnTo>
                  <a:lnTo>
                    <a:pt x="148" y="158"/>
                  </a:lnTo>
                  <a:lnTo>
                    <a:pt x="139" y="143"/>
                  </a:lnTo>
                  <a:lnTo>
                    <a:pt x="132" y="126"/>
                  </a:lnTo>
                  <a:lnTo>
                    <a:pt x="130" y="105"/>
                  </a:lnTo>
                  <a:lnTo>
                    <a:pt x="132" y="85"/>
                  </a:lnTo>
                  <a:lnTo>
                    <a:pt x="139" y="68"/>
                  </a:lnTo>
                  <a:lnTo>
                    <a:pt x="148" y="53"/>
                  </a:lnTo>
                  <a:lnTo>
                    <a:pt x="162" y="41"/>
                  </a:lnTo>
                  <a:lnTo>
                    <a:pt x="178" y="35"/>
                  </a:lnTo>
                  <a:lnTo>
                    <a:pt x="199" y="31"/>
                  </a:lnTo>
                  <a:close/>
                  <a:moveTo>
                    <a:pt x="967" y="0"/>
                  </a:moveTo>
                  <a:lnTo>
                    <a:pt x="973" y="5"/>
                  </a:lnTo>
                  <a:lnTo>
                    <a:pt x="983" y="8"/>
                  </a:lnTo>
                  <a:lnTo>
                    <a:pt x="992" y="9"/>
                  </a:lnTo>
                  <a:lnTo>
                    <a:pt x="1001" y="8"/>
                  </a:lnTo>
                  <a:lnTo>
                    <a:pt x="1011" y="5"/>
                  </a:lnTo>
                  <a:lnTo>
                    <a:pt x="1017" y="0"/>
                  </a:lnTo>
                  <a:lnTo>
                    <a:pt x="1021" y="19"/>
                  </a:lnTo>
                  <a:lnTo>
                    <a:pt x="1013" y="22"/>
                  </a:lnTo>
                  <a:lnTo>
                    <a:pt x="1001" y="24"/>
                  </a:lnTo>
                  <a:lnTo>
                    <a:pt x="992" y="24"/>
                  </a:lnTo>
                  <a:lnTo>
                    <a:pt x="983" y="24"/>
                  </a:lnTo>
                  <a:lnTo>
                    <a:pt x="972" y="22"/>
                  </a:lnTo>
                  <a:lnTo>
                    <a:pt x="965" y="19"/>
                  </a:lnTo>
                  <a:lnTo>
                    <a:pt x="967" y="0"/>
                  </a:lnTo>
                  <a:close/>
                </a:path>
              </a:pathLst>
            </a:custGeom>
            <a:solidFill>
              <a:schemeClr val="tx1">
                <a:lumMod val="95000"/>
                <a:lumOff val="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grpSp>
          <p:nvGrpSpPr>
            <p:cNvPr id="8201" name="Group 34"/>
            <p:cNvGrpSpPr>
              <a:grpSpLocks noChangeAspect="1"/>
            </p:cNvGrpSpPr>
            <p:nvPr/>
          </p:nvGrpSpPr>
          <p:grpSpPr bwMode="auto">
            <a:xfrm>
              <a:off x="543276" y="545242"/>
              <a:ext cx="421345" cy="421345"/>
              <a:chOff x="1099" y="205"/>
              <a:chExt cx="340" cy="340"/>
            </a:xfrm>
          </p:grpSpPr>
          <p:sp>
            <p:nvSpPr>
              <p:cNvPr id="9" name="Freeform 38"/>
              <p:cNvSpPr>
                <a:spLocks noEditPoints="1"/>
              </p:cNvSpPr>
              <p:nvPr/>
            </p:nvSpPr>
            <p:spPr bwMode="auto">
              <a:xfrm>
                <a:off x="1099" y="326"/>
                <a:ext cx="340" cy="220"/>
              </a:xfrm>
              <a:custGeom>
                <a:avLst/>
                <a:gdLst>
                  <a:gd name="T0" fmla="*/ 240 w 680"/>
                  <a:gd name="T1" fmla="*/ 240 h 441"/>
                  <a:gd name="T2" fmla="*/ 440 w 680"/>
                  <a:gd name="T3" fmla="*/ 240 h 441"/>
                  <a:gd name="T4" fmla="*/ 440 w 680"/>
                  <a:gd name="T5" fmla="*/ 441 h 441"/>
                  <a:gd name="T6" fmla="*/ 240 w 680"/>
                  <a:gd name="T7" fmla="*/ 441 h 441"/>
                  <a:gd name="T8" fmla="*/ 240 w 680"/>
                  <a:gd name="T9" fmla="*/ 240 h 441"/>
                  <a:gd name="T10" fmla="*/ 480 w 680"/>
                  <a:gd name="T11" fmla="*/ 0 h 441"/>
                  <a:gd name="T12" fmla="*/ 680 w 680"/>
                  <a:gd name="T13" fmla="*/ 0 h 441"/>
                  <a:gd name="T14" fmla="*/ 680 w 680"/>
                  <a:gd name="T15" fmla="*/ 441 h 441"/>
                  <a:gd name="T16" fmla="*/ 480 w 680"/>
                  <a:gd name="T17" fmla="*/ 441 h 441"/>
                  <a:gd name="T18" fmla="*/ 480 w 680"/>
                  <a:gd name="T19" fmla="*/ 0 h 441"/>
                  <a:gd name="T20" fmla="*/ 0 w 680"/>
                  <a:gd name="T21" fmla="*/ 0 h 441"/>
                  <a:gd name="T22" fmla="*/ 200 w 680"/>
                  <a:gd name="T23" fmla="*/ 0 h 441"/>
                  <a:gd name="T24" fmla="*/ 200 w 680"/>
                  <a:gd name="T25" fmla="*/ 441 h 441"/>
                  <a:gd name="T26" fmla="*/ 0 w 680"/>
                  <a:gd name="T27" fmla="*/ 441 h 441"/>
                  <a:gd name="T28" fmla="*/ 0 w 680"/>
                  <a:gd name="T29" fmla="*/ 0 h 4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80" h="441">
                    <a:moveTo>
                      <a:pt x="240" y="240"/>
                    </a:moveTo>
                    <a:lnTo>
                      <a:pt x="440" y="24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240"/>
                    </a:lnTo>
                    <a:close/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441"/>
                    </a:lnTo>
                    <a:lnTo>
                      <a:pt x="480" y="441"/>
                    </a:lnTo>
                    <a:lnTo>
                      <a:pt x="48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441"/>
                    </a:lnTo>
                    <a:lnTo>
                      <a:pt x="0" y="4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95000"/>
                  <a:lumOff val="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8203" name="Freeform 39"/>
              <p:cNvSpPr>
                <a:spLocks noEditPoints="1"/>
              </p:cNvSpPr>
              <p:nvPr/>
            </p:nvSpPr>
            <p:spPr bwMode="auto">
              <a:xfrm>
                <a:off x="1099" y="205"/>
                <a:ext cx="340" cy="220"/>
              </a:xfrm>
              <a:custGeom>
                <a:avLst/>
                <a:gdLst>
                  <a:gd name="T0" fmla="*/ 1 w 680"/>
                  <a:gd name="T1" fmla="*/ 0 h 441"/>
                  <a:gd name="T2" fmla="*/ 1 w 680"/>
                  <a:gd name="T3" fmla="*/ 0 h 441"/>
                  <a:gd name="T4" fmla="*/ 1 w 680"/>
                  <a:gd name="T5" fmla="*/ 0 h 441"/>
                  <a:gd name="T6" fmla="*/ 1 w 680"/>
                  <a:gd name="T7" fmla="*/ 0 h 441"/>
                  <a:gd name="T8" fmla="*/ 1 w 680"/>
                  <a:gd name="T9" fmla="*/ 0 h 441"/>
                  <a:gd name="T10" fmla="*/ 1 w 680"/>
                  <a:gd name="T11" fmla="*/ 0 h 441"/>
                  <a:gd name="T12" fmla="*/ 1 w 680"/>
                  <a:gd name="T13" fmla="*/ 0 h 441"/>
                  <a:gd name="T14" fmla="*/ 1 w 680"/>
                  <a:gd name="T15" fmla="*/ 0 h 441"/>
                  <a:gd name="T16" fmla="*/ 1 w 680"/>
                  <a:gd name="T17" fmla="*/ 0 h 441"/>
                  <a:gd name="T18" fmla="*/ 1 w 680"/>
                  <a:gd name="T19" fmla="*/ 0 h 441"/>
                  <a:gd name="T20" fmla="*/ 0 w 680"/>
                  <a:gd name="T21" fmla="*/ 0 h 441"/>
                  <a:gd name="T22" fmla="*/ 1 w 680"/>
                  <a:gd name="T23" fmla="*/ 0 h 441"/>
                  <a:gd name="T24" fmla="*/ 1 w 680"/>
                  <a:gd name="T25" fmla="*/ 0 h 441"/>
                  <a:gd name="T26" fmla="*/ 0 w 680"/>
                  <a:gd name="T27" fmla="*/ 0 h 441"/>
                  <a:gd name="T28" fmla="*/ 0 w 680"/>
                  <a:gd name="T29" fmla="*/ 0 h 441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w 680"/>
                  <a:gd name="T46" fmla="*/ 0 h 441"/>
                  <a:gd name="T47" fmla="*/ 680 w 680"/>
                  <a:gd name="T48" fmla="*/ 441 h 441"/>
                </a:gdLst>
                <a:ahLst/>
                <a:cxnLst>
                  <a:cxn ang="T30">
                    <a:pos x="T0" y="T1"/>
                  </a:cxn>
                  <a:cxn ang="T31">
                    <a:pos x="T2" y="T3"/>
                  </a:cxn>
                  <a:cxn ang="T32">
                    <a:pos x="T4" y="T5"/>
                  </a:cxn>
                  <a:cxn ang="T33">
                    <a:pos x="T6" y="T7"/>
                  </a:cxn>
                  <a:cxn ang="T34">
                    <a:pos x="T8" y="T9"/>
                  </a:cxn>
                  <a:cxn ang="T35">
                    <a:pos x="T10" y="T11"/>
                  </a:cxn>
                  <a:cxn ang="T36">
                    <a:pos x="T12" y="T13"/>
                  </a:cxn>
                  <a:cxn ang="T37">
                    <a:pos x="T14" y="T15"/>
                  </a:cxn>
                  <a:cxn ang="T38">
                    <a:pos x="T16" y="T17"/>
                  </a:cxn>
                  <a:cxn ang="T39">
                    <a:pos x="T18" y="T19"/>
                  </a:cxn>
                  <a:cxn ang="T40">
                    <a:pos x="T20" y="T21"/>
                  </a:cxn>
                  <a:cxn ang="T41">
                    <a:pos x="T22" y="T23"/>
                  </a:cxn>
                  <a:cxn ang="T42">
                    <a:pos x="T24" y="T25"/>
                  </a:cxn>
                  <a:cxn ang="T43">
                    <a:pos x="T26" y="T27"/>
                  </a:cxn>
                  <a:cxn ang="T44">
                    <a:pos x="T28" y="T29"/>
                  </a:cxn>
                </a:cxnLst>
                <a:rect l="T45" t="T46" r="T47" b="T48"/>
                <a:pathLst>
                  <a:path w="680" h="441">
                    <a:moveTo>
                      <a:pt x="480" y="0"/>
                    </a:moveTo>
                    <a:lnTo>
                      <a:pt x="680" y="0"/>
                    </a:lnTo>
                    <a:lnTo>
                      <a:pt x="680" y="201"/>
                    </a:lnTo>
                    <a:lnTo>
                      <a:pt x="480" y="201"/>
                    </a:lnTo>
                    <a:lnTo>
                      <a:pt x="480" y="0"/>
                    </a:lnTo>
                    <a:close/>
                    <a:moveTo>
                      <a:pt x="240" y="0"/>
                    </a:moveTo>
                    <a:lnTo>
                      <a:pt x="440" y="0"/>
                    </a:lnTo>
                    <a:lnTo>
                      <a:pt x="440" y="441"/>
                    </a:lnTo>
                    <a:lnTo>
                      <a:pt x="240" y="441"/>
                    </a:lnTo>
                    <a:lnTo>
                      <a:pt x="240" y="0"/>
                    </a:lnTo>
                    <a:close/>
                    <a:moveTo>
                      <a:pt x="0" y="0"/>
                    </a:moveTo>
                    <a:lnTo>
                      <a:pt x="200" y="0"/>
                    </a:lnTo>
                    <a:lnTo>
                      <a:pt x="200" y="201"/>
                    </a:lnTo>
                    <a:lnTo>
                      <a:pt x="0" y="20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0BF4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0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8199" name="Rectangle 16"/>
          <p:cNvSpPr>
            <a:spLocks noChangeArrowheads="1"/>
          </p:cNvSpPr>
          <p:nvPr/>
        </p:nvSpPr>
        <p:spPr bwMode="auto">
          <a:xfrm>
            <a:off x="5400675" y="3960813"/>
            <a:ext cx="360363" cy="360362"/>
          </a:xfrm>
          <a:prstGeom prst="rect">
            <a:avLst/>
          </a:prstGeom>
          <a:solidFill>
            <a:srgbClr val="96969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230" tIns="34115" rIns="68230" bIns="34115" anchor="ctr"/>
          <a:lstStyle>
            <a:lvl1pPr defTabSz="574675">
              <a:defRPr sz="11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574675">
              <a:defRPr sz="11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574675">
              <a:defRPr sz="11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574675" eaLnBrk="0" fontAlgn="base" hangingPunct="0">
              <a:spcBef>
                <a:spcPct val="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400" dirty="0"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76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76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4450</TotalTime>
  <Words>667</Words>
  <Application>Microsoft Office PowerPoint</Application>
  <PresentationFormat>Произвольный</PresentationFormat>
  <Paragraphs>160</Paragraphs>
  <Slides>17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Cambria Math</vt:lpstr>
      <vt:lpstr>PF BeauSans Pro</vt:lpstr>
      <vt:lpstr>Times New Roman</vt:lpstr>
      <vt:lpstr>Оформление по умолчанию</vt:lpstr>
      <vt:lpstr>Equation</vt:lpstr>
      <vt:lpstr>Презентация PowerPoint</vt:lpstr>
      <vt:lpstr>Актуальность</vt:lpstr>
      <vt:lpstr>Цель работы </vt:lpstr>
      <vt:lpstr>Объект исследования</vt:lpstr>
      <vt:lpstr>Объект исследования</vt:lpstr>
      <vt:lpstr>Математическая модель</vt:lpstr>
      <vt:lpstr>Математическая модель</vt:lpstr>
      <vt:lpstr>Математическая модель</vt:lpstr>
      <vt:lpstr>Условия заполнения емкостей</vt:lpstr>
      <vt:lpstr>Результаты расчетов</vt:lpstr>
      <vt:lpstr>Результаты расчетов</vt:lpstr>
      <vt:lpstr>Результаты расчетов</vt:lpstr>
      <vt:lpstr>Результаты расчетов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Верлинский</dc:creator>
  <cp:lastModifiedBy>Daria</cp:lastModifiedBy>
  <cp:revision>476</cp:revision>
  <dcterms:created xsi:type="dcterms:W3CDTF">2015-03-13T05:37:25Z</dcterms:created>
  <dcterms:modified xsi:type="dcterms:W3CDTF">2020-11-19T04:35:35Z</dcterms:modified>
</cp:coreProperties>
</file>